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entation.xml" ContentType="application/vnd.openxmlformats-officedocument.presentationml.presentation.main+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0"/>
  </p:notesMasterIdLst>
  <p:sldIdLst>
    <p:sldId id="583" r:id="rId2"/>
    <p:sldId id="476" r:id="rId3"/>
    <p:sldId id="484" r:id="rId4"/>
    <p:sldId id="473" r:id="rId5"/>
    <p:sldId id="485" r:id="rId6"/>
    <p:sldId id="489" r:id="rId7"/>
    <p:sldId id="486" r:id="rId8"/>
    <p:sldId id="478" r:id="rId9"/>
    <p:sldId id="487" r:id="rId10"/>
    <p:sldId id="488" r:id="rId11"/>
    <p:sldId id="482" r:id="rId12"/>
    <p:sldId id="480" r:id="rId13"/>
    <p:sldId id="490" r:id="rId14"/>
    <p:sldId id="491" r:id="rId15"/>
    <p:sldId id="492" r:id="rId16"/>
    <p:sldId id="493" r:id="rId17"/>
    <p:sldId id="494" r:id="rId18"/>
    <p:sldId id="537" r:id="rId19"/>
    <p:sldId id="538" r:id="rId20"/>
    <p:sldId id="539" r:id="rId21"/>
    <p:sldId id="495" r:id="rId22"/>
    <p:sldId id="496" r:id="rId23"/>
    <p:sldId id="540" r:id="rId24"/>
    <p:sldId id="497" r:id="rId25"/>
    <p:sldId id="498" r:id="rId26"/>
    <p:sldId id="541" r:id="rId27"/>
    <p:sldId id="542" r:id="rId28"/>
    <p:sldId id="543" r:id="rId29"/>
    <p:sldId id="544" r:id="rId30"/>
    <p:sldId id="545" r:id="rId31"/>
    <p:sldId id="546" r:id="rId32"/>
    <p:sldId id="501" r:id="rId33"/>
    <p:sldId id="502" r:id="rId34"/>
    <p:sldId id="547" r:id="rId35"/>
    <p:sldId id="503" r:id="rId36"/>
    <p:sldId id="504" r:id="rId37"/>
    <p:sldId id="505" r:id="rId38"/>
    <p:sldId id="506" r:id="rId39"/>
    <p:sldId id="507" r:id="rId40"/>
    <p:sldId id="508" r:id="rId41"/>
    <p:sldId id="548" r:id="rId42"/>
    <p:sldId id="549" r:id="rId43"/>
    <p:sldId id="550" r:id="rId44"/>
    <p:sldId id="551" r:id="rId45"/>
    <p:sldId id="514" r:id="rId46"/>
    <p:sldId id="515" r:id="rId47"/>
    <p:sldId id="516" r:id="rId48"/>
    <p:sldId id="530" r:id="rId49"/>
    <p:sldId id="552" r:id="rId50"/>
    <p:sldId id="553" r:id="rId51"/>
    <p:sldId id="554" r:id="rId52"/>
    <p:sldId id="555" r:id="rId53"/>
    <p:sldId id="556" r:id="rId54"/>
    <p:sldId id="557" r:id="rId55"/>
    <p:sldId id="558" r:id="rId56"/>
    <p:sldId id="559" r:id="rId57"/>
    <p:sldId id="560" r:id="rId58"/>
    <p:sldId id="561" r:id="rId59"/>
    <p:sldId id="562" r:id="rId60"/>
    <p:sldId id="563" r:id="rId61"/>
    <p:sldId id="564" r:id="rId62"/>
    <p:sldId id="565" r:id="rId63"/>
    <p:sldId id="566" r:id="rId64"/>
    <p:sldId id="567" r:id="rId65"/>
    <p:sldId id="568" r:id="rId66"/>
    <p:sldId id="569" r:id="rId67"/>
    <p:sldId id="570" r:id="rId68"/>
    <p:sldId id="571" r:id="rId69"/>
    <p:sldId id="572" r:id="rId70"/>
    <p:sldId id="573" r:id="rId71"/>
    <p:sldId id="574" r:id="rId72"/>
    <p:sldId id="575" r:id="rId73"/>
    <p:sldId id="576" r:id="rId74"/>
    <p:sldId id="577" r:id="rId75"/>
    <p:sldId id="578" r:id="rId76"/>
    <p:sldId id="581" r:id="rId77"/>
    <p:sldId id="579" r:id="rId78"/>
    <p:sldId id="582"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p:restoredTop sz="94830"/>
  </p:normalViewPr>
  <p:slideViewPr>
    <p:cSldViewPr snapToGrid="0">
      <p:cViewPr varScale="1">
        <p:scale>
          <a:sx n="121" d="100"/>
          <a:sy n="121" d="100"/>
        </p:scale>
        <p:origin x="12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CBAC6-21E7-BD46-BEA9-6ABDB81BCC5A}" type="datetimeFigureOut">
              <a:rPr lang="en-US" smtClean="0"/>
              <a:t>12/9/23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7FFEB-07E1-844B-BFD9-404AFDB97E2A}" type="slidenum">
              <a:rPr lang="en-US" smtClean="0"/>
              <a:t>‹#›</a:t>
            </a:fld>
            <a:endParaRPr lang="en-US"/>
          </a:p>
        </p:txBody>
      </p:sp>
    </p:spTree>
    <p:extLst>
      <p:ext uri="{BB962C8B-B14F-4D97-AF65-F5344CB8AC3E}">
        <p14:creationId xmlns:p14="http://schemas.microsoft.com/office/powerpoint/2010/main" val="322152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a:t>
            </a:fld>
            <a:endParaRPr lang="en-US" dirty="0"/>
          </a:p>
        </p:txBody>
      </p:sp>
    </p:spTree>
    <p:extLst>
      <p:ext uri="{BB962C8B-B14F-4D97-AF65-F5344CB8AC3E}">
        <p14:creationId xmlns:p14="http://schemas.microsoft.com/office/powerpoint/2010/main" val="319593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11</a:t>
            </a:fld>
            <a:endParaRPr lang="en-US" dirty="0"/>
          </a:p>
        </p:txBody>
      </p:sp>
    </p:spTree>
    <p:extLst>
      <p:ext uri="{BB962C8B-B14F-4D97-AF65-F5344CB8AC3E}">
        <p14:creationId xmlns:p14="http://schemas.microsoft.com/office/powerpoint/2010/main" val="365483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24</a:t>
            </a:fld>
            <a:endParaRPr lang="en-US" dirty="0"/>
          </a:p>
        </p:txBody>
      </p:sp>
    </p:spTree>
    <p:extLst>
      <p:ext uri="{BB962C8B-B14F-4D97-AF65-F5344CB8AC3E}">
        <p14:creationId xmlns:p14="http://schemas.microsoft.com/office/powerpoint/2010/main" val="98220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25</a:t>
            </a:fld>
            <a:endParaRPr lang="en-US" dirty="0"/>
          </a:p>
        </p:txBody>
      </p:sp>
    </p:spTree>
    <p:extLst>
      <p:ext uri="{BB962C8B-B14F-4D97-AF65-F5344CB8AC3E}">
        <p14:creationId xmlns:p14="http://schemas.microsoft.com/office/powerpoint/2010/main" val="193318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26</a:t>
            </a:fld>
            <a:endParaRPr lang="en-US" dirty="0"/>
          </a:p>
        </p:txBody>
      </p:sp>
    </p:spTree>
    <p:extLst>
      <p:ext uri="{BB962C8B-B14F-4D97-AF65-F5344CB8AC3E}">
        <p14:creationId xmlns:p14="http://schemas.microsoft.com/office/powerpoint/2010/main" val="10039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27</a:t>
            </a:fld>
            <a:endParaRPr lang="en-US" dirty="0"/>
          </a:p>
        </p:txBody>
      </p:sp>
    </p:spTree>
    <p:extLst>
      <p:ext uri="{BB962C8B-B14F-4D97-AF65-F5344CB8AC3E}">
        <p14:creationId xmlns:p14="http://schemas.microsoft.com/office/powerpoint/2010/main" val="374525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28</a:t>
            </a:fld>
            <a:endParaRPr lang="en-US" dirty="0"/>
          </a:p>
        </p:txBody>
      </p:sp>
    </p:spTree>
    <p:extLst>
      <p:ext uri="{BB962C8B-B14F-4D97-AF65-F5344CB8AC3E}">
        <p14:creationId xmlns:p14="http://schemas.microsoft.com/office/powerpoint/2010/main" val="330405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29</a:t>
            </a:fld>
            <a:endParaRPr lang="en-US" dirty="0"/>
          </a:p>
        </p:txBody>
      </p:sp>
    </p:spTree>
    <p:extLst>
      <p:ext uri="{BB962C8B-B14F-4D97-AF65-F5344CB8AC3E}">
        <p14:creationId xmlns:p14="http://schemas.microsoft.com/office/powerpoint/2010/main" val="268318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30</a:t>
            </a:fld>
            <a:endParaRPr lang="en-US" dirty="0"/>
          </a:p>
        </p:txBody>
      </p:sp>
    </p:spTree>
    <p:extLst>
      <p:ext uri="{BB962C8B-B14F-4D97-AF65-F5344CB8AC3E}">
        <p14:creationId xmlns:p14="http://schemas.microsoft.com/office/powerpoint/2010/main" val="177140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31</a:t>
            </a:fld>
            <a:endParaRPr lang="en-US" dirty="0"/>
          </a:p>
        </p:txBody>
      </p:sp>
    </p:spTree>
    <p:extLst>
      <p:ext uri="{BB962C8B-B14F-4D97-AF65-F5344CB8AC3E}">
        <p14:creationId xmlns:p14="http://schemas.microsoft.com/office/powerpoint/2010/main" val="196050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32</a:t>
            </a:fld>
            <a:endParaRPr lang="en-US" dirty="0"/>
          </a:p>
        </p:txBody>
      </p:sp>
    </p:spTree>
    <p:extLst>
      <p:ext uri="{BB962C8B-B14F-4D97-AF65-F5344CB8AC3E}">
        <p14:creationId xmlns:p14="http://schemas.microsoft.com/office/powerpoint/2010/main" val="391403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a:t>
            </a:fld>
            <a:endParaRPr lang="en-US" dirty="0"/>
          </a:p>
        </p:txBody>
      </p:sp>
    </p:spTree>
    <p:extLst>
      <p:ext uri="{BB962C8B-B14F-4D97-AF65-F5344CB8AC3E}">
        <p14:creationId xmlns:p14="http://schemas.microsoft.com/office/powerpoint/2010/main" val="3848077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33</a:t>
            </a:fld>
            <a:endParaRPr lang="en-US" dirty="0"/>
          </a:p>
        </p:txBody>
      </p:sp>
    </p:spTree>
    <p:extLst>
      <p:ext uri="{BB962C8B-B14F-4D97-AF65-F5344CB8AC3E}">
        <p14:creationId xmlns:p14="http://schemas.microsoft.com/office/powerpoint/2010/main" val="3054230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34</a:t>
            </a:fld>
            <a:endParaRPr lang="en-US" dirty="0"/>
          </a:p>
        </p:txBody>
      </p:sp>
    </p:spTree>
    <p:extLst>
      <p:ext uri="{BB962C8B-B14F-4D97-AF65-F5344CB8AC3E}">
        <p14:creationId xmlns:p14="http://schemas.microsoft.com/office/powerpoint/2010/main" val="21387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36</a:t>
            </a:fld>
            <a:endParaRPr lang="en-US" dirty="0"/>
          </a:p>
        </p:txBody>
      </p:sp>
    </p:spTree>
    <p:extLst>
      <p:ext uri="{BB962C8B-B14F-4D97-AF65-F5344CB8AC3E}">
        <p14:creationId xmlns:p14="http://schemas.microsoft.com/office/powerpoint/2010/main" val="376492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45</a:t>
            </a:fld>
            <a:endParaRPr lang="en-US" dirty="0"/>
          </a:p>
        </p:txBody>
      </p:sp>
    </p:spTree>
    <p:extLst>
      <p:ext uri="{BB962C8B-B14F-4D97-AF65-F5344CB8AC3E}">
        <p14:creationId xmlns:p14="http://schemas.microsoft.com/office/powerpoint/2010/main" val="419081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46</a:t>
            </a:fld>
            <a:endParaRPr lang="en-US" dirty="0"/>
          </a:p>
        </p:txBody>
      </p:sp>
    </p:spTree>
    <p:extLst>
      <p:ext uri="{BB962C8B-B14F-4D97-AF65-F5344CB8AC3E}">
        <p14:creationId xmlns:p14="http://schemas.microsoft.com/office/powerpoint/2010/main" val="386080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4</a:t>
            </a:fld>
            <a:endParaRPr lang="en-US" dirty="0"/>
          </a:p>
        </p:txBody>
      </p:sp>
    </p:spTree>
    <p:extLst>
      <p:ext uri="{BB962C8B-B14F-4D97-AF65-F5344CB8AC3E}">
        <p14:creationId xmlns:p14="http://schemas.microsoft.com/office/powerpoint/2010/main" val="368390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5</a:t>
            </a:fld>
            <a:endParaRPr lang="en-US" dirty="0"/>
          </a:p>
        </p:txBody>
      </p:sp>
    </p:spTree>
    <p:extLst>
      <p:ext uri="{BB962C8B-B14F-4D97-AF65-F5344CB8AC3E}">
        <p14:creationId xmlns:p14="http://schemas.microsoft.com/office/powerpoint/2010/main" val="202035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6</a:t>
            </a:fld>
            <a:endParaRPr lang="en-US" dirty="0"/>
          </a:p>
        </p:txBody>
      </p:sp>
    </p:spTree>
    <p:extLst>
      <p:ext uri="{BB962C8B-B14F-4D97-AF65-F5344CB8AC3E}">
        <p14:creationId xmlns:p14="http://schemas.microsoft.com/office/powerpoint/2010/main" val="52628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7</a:t>
            </a:fld>
            <a:endParaRPr lang="en-US" dirty="0"/>
          </a:p>
        </p:txBody>
      </p:sp>
    </p:spTree>
    <p:extLst>
      <p:ext uri="{BB962C8B-B14F-4D97-AF65-F5344CB8AC3E}">
        <p14:creationId xmlns:p14="http://schemas.microsoft.com/office/powerpoint/2010/main" val="2223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8</a:t>
            </a:fld>
            <a:endParaRPr lang="en-US" dirty="0"/>
          </a:p>
        </p:txBody>
      </p:sp>
    </p:spTree>
    <p:extLst>
      <p:ext uri="{BB962C8B-B14F-4D97-AF65-F5344CB8AC3E}">
        <p14:creationId xmlns:p14="http://schemas.microsoft.com/office/powerpoint/2010/main" val="383841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9</a:t>
            </a:fld>
            <a:endParaRPr lang="en-US" dirty="0"/>
          </a:p>
        </p:txBody>
      </p:sp>
    </p:spTree>
    <p:extLst>
      <p:ext uri="{BB962C8B-B14F-4D97-AF65-F5344CB8AC3E}">
        <p14:creationId xmlns:p14="http://schemas.microsoft.com/office/powerpoint/2010/main" val="199528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10</a:t>
            </a:fld>
            <a:endParaRPr lang="en-US" dirty="0"/>
          </a:p>
        </p:txBody>
      </p:sp>
    </p:spTree>
    <p:extLst>
      <p:ext uri="{BB962C8B-B14F-4D97-AF65-F5344CB8AC3E}">
        <p14:creationId xmlns:p14="http://schemas.microsoft.com/office/powerpoint/2010/main" val="380387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B3B0D9B-088C-E44A-AD0A-D06FE6DA0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336089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B0D9B-088C-E44A-AD0A-D06FE6DA0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172040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B0D9B-088C-E44A-AD0A-D06FE6DA0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328838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277007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B0D9B-088C-E44A-AD0A-D06FE6DA0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5403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3B0D9B-088C-E44A-AD0A-D06FE6DA0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85004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B3B0D9B-088C-E44A-AD0A-D06FE6DA0646}"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277796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B0D9B-088C-E44A-AD0A-D06FE6DA0646}" type="datetimeFigureOut">
              <a:rPr lang="en-US" smtClean="0"/>
              <a:t>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223700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B3B0D9B-088C-E44A-AD0A-D06FE6DA0646}" type="datetimeFigureOut">
              <a:rPr lang="en-US" smtClean="0"/>
              <a:t>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331389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B0D9B-088C-E44A-AD0A-D06FE6DA0646}" type="datetimeFigureOut">
              <a:rPr lang="en-US" smtClean="0"/>
              <a:t>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249618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B3B0D9B-088C-E44A-AD0A-D06FE6DA0646}"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229804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B3B0D9B-088C-E44A-AD0A-D06FE6DA0646}"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63114-9C48-CD47-B05F-0E901A3371CA}" type="slidenum">
              <a:rPr lang="en-US" smtClean="0"/>
              <a:t>‹#›</a:t>
            </a:fld>
            <a:endParaRPr lang="en-US"/>
          </a:p>
        </p:txBody>
      </p:sp>
    </p:spTree>
    <p:extLst>
      <p:ext uri="{BB962C8B-B14F-4D97-AF65-F5344CB8AC3E}">
        <p14:creationId xmlns:p14="http://schemas.microsoft.com/office/powerpoint/2010/main" val="61086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B0D9B-088C-E44A-AD0A-D06FE6DA0646}" type="datetimeFigureOut">
              <a:rPr lang="en-US" smtClean="0"/>
              <a:t>12/9/23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63114-9C48-CD47-B05F-0E901A3371CA}" type="slidenum">
              <a:rPr lang="en-US" smtClean="0"/>
              <a:t>‹#›</a:t>
            </a:fld>
            <a:endParaRPr lang="en-US"/>
          </a:p>
        </p:txBody>
      </p:sp>
    </p:spTree>
    <p:extLst>
      <p:ext uri="{BB962C8B-B14F-4D97-AF65-F5344CB8AC3E}">
        <p14:creationId xmlns:p14="http://schemas.microsoft.com/office/powerpoint/2010/main" val="9220799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078" name="Rectangle 2077">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0" name="Group 207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081" name="Freeform: Shape 208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2" name="Freeform: Shape 208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1</a:t>
            </a:fld>
            <a:endParaRPr lang="en-US"/>
          </a:p>
        </p:txBody>
      </p:sp>
      <p:cxnSp>
        <p:nvCxnSpPr>
          <p:cNvPr id="25" name="Straight Connector 24">
            <a:extLst>
              <a:ext uri="{FF2B5EF4-FFF2-40B4-BE49-F238E27FC236}">
                <a16:creationId xmlns:a16="http://schemas.microsoft.com/office/drawing/2014/main" id="{42DE8676-36F2-409D-A4D8-9AA7C9F0117C}"/>
              </a:ext>
            </a:extLst>
          </p:cNvPr>
          <p:cNvCxnSpPr>
            <a:cxnSpLocks/>
          </p:cNvCxnSpPr>
          <p:nvPr/>
        </p:nvCxnSpPr>
        <p:spPr>
          <a:xfrm flipV="1">
            <a:off x="883578" y="5691883"/>
            <a:ext cx="1057210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C9F1835-24C6-4240-AC4A-4FDA45CAE2B3}"/>
              </a:ext>
            </a:extLst>
          </p:cNvPr>
          <p:cNvSpPr/>
          <p:nvPr/>
        </p:nvSpPr>
        <p:spPr>
          <a:xfrm>
            <a:off x="-321869" y="5413153"/>
            <a:ext cx="12192000" cy="3518720"/>
          </a:xfrm>
          <a:prstGeom prst="rect">
            <a:avLst/>
          </a:prstGeom>
        </p:spPr>
        <p:txBody>
          <a:bodyPr wrap="square">
            <a:spAutoFit/>
          </a:bodyPr>
          <a:lstStyle/>
          <a:p>
            <a:pPr algn="ctr">
              <a:lnSpc>
                <a:spcPct val="115000"/>
              </a:lnSpc>
            </a:pPr>
            <a:r>
              <a:rPr lang="en-GB" sz="9600" b="1" dirty="0">
                <a:solidFill>
                  <a:schemeClr val="bg1"/>
                </a:solidFill>
                <a:latin typeface="Calibri" panose="020F0502020204030204" pitchFamily="34" charset="0"/>
                <a:cs typeface="Latha" panose="020B0604020202020204" pitchFamily="34" charset="0"/>
              </a:rPr>
              <a:t>Matthew </a:t>
            </a:r>
            <a:r>
              <a:rPr lang="en-GB" sz="96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16:13-17</a:t>
            </a:r>
            <a:endParaRPr lang="en-GB" sz="96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gn="ctr">
              <a:lnSpc>
                <a:spcPct val="115000"/>
              </a:lnSpc>
              <a:spcAft>
                <a:spcPts val="0"/>
              </a:spcAft>
            </a:pPr>
            <a:endParaRPr lang="en-GB" sz="9600" b="1" dirty="0">
              <a:solidFill>
                <a:schemeClr val="bg1"/>
              </a:solidFill>
              <a:latin typeface="Calibri" panose="020F0502020204030204" pitchFamily="34" charset="0"/>
              <a:cs typeface="Latha" panose="020B0604020202020204" pitchFamily="34" charset="0"/>
            </a:endParaRPr>
          </a:p>
        </p:txBody>
      </p:sp>
      <p:sp>
        <p:nvSpPr>
          <p:cNvPr id="26" name="Rectangle 25">
            <a:extLst>
              <a:ext uri="{FF2B5EF4-FFF2-40B4-BE49-F238E27FC236}">
                <a16:creationId xmlns:a16="http://schemas.microsoft.com/office/drawing/2014/main" id="{7E512EB7-581E-4389-AD39-AAAE1C87A2B3}"/>
              </a:ext>
            </a:extLst>
          </p:cNvPr>
          <p:cNvSpPr/>
          <p:nvPr/>
        </p:nvSpPr>
        <p:spPr>
          <a:xfrm>
            <a:off x="545" y="1899655"/>
            <a:ext cx="12191455" cy="3963136"/>
          </a:xfrm>
          <a:prstGeom prst="rect">
            <a:avLst/>
          </a:prstGeom>
        </p:spPr>
        <p:txBody>
          <a:bodyPr wrap="square">
            <a:spAutoFit/>
          </a:bodyPr>
          <a:lstStyle/>
          <a:p>
            <a:pPr algn="ctr">
              <a:lnSpc>
                <a:spcPct val="115000"/>
              </a:lnSpc>
              <a:spcAft>
                <a:spcPts val="1000"/>
              </a:spcAft>
            </a:pPr>
            <a:r>
              <a:rPr lang="en-GB" sz="5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What is the greatest </a:t>
            </a:r>
          </a:p>
          <a:p>
            <a:pPr algn="ctr">
              <a:lnSpc>
                <a:spcPct val="115000"/>
              </a:lnSpc>
              <a:spcAft>
                <a:spcPts val="1000"/>
              </a:spcAft>
            </a:pPr>
            <a:r>
              <a:rPr lang="en-GB" sz="5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confession of man?</a:t>
            </a:r>
            <a:endParaRPr lang="en-GB" sz="5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gn="ctr"/>
            <a:endParaRPr lang="en-GB" sz="16600" b="1" baseline="30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0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10</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991875"/>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D75067-D5A4-EEC0-C7D5-67F60382D48B}"/>
              </a:ext>
            </a:extLst>
          </p:cNvPr>
          <p:cNvSpPr/>
          <p:nvPr/>
        </p:nvSpPr>
        <p:spPr>
          <a:xfrm>
            <a:off x="1374038" y="121188"/>
            <a:ext cx="9443923" cy="1741374"/>
          </a:xfrm>
          <a:prstGeom prst="rect">
            <a:avLst/>
          </a:prstGeom>
        </p:spPr>
        <p:txBody>
          <a:bodyPr wrap="square">
            <a:spAutoFit/>
          </a:bodyPr>
          <a:lstStyle/>
          <a:p>
            <a:pPr algn="ctr">
              <a:lnSpc>
                <a:spcPct val="115000"/>
              </a:lnSpc>
            </a:pPr>
            <a:r>
              <a:rPr lang="en-GB" sz="4800" b="1" i="1" dirty="0">
                <a:latin typeface="Calibri" panose="020F0502020204030204" pitchFamily="34" charset="0"/>
                <a:cs typeface="Latha" panose="020B0604020202020204" pitchFamily="34" charset="0"/>
              </a:rPr>
              <a:t>Devoted time given to the twelve. </a:t>
            </a:r>
          </a:p>
          <a:p>
            <a:pPr algn="ctr">
              <a:lnSpc>
                <a:spcPct val="115000"/>
              </a:lnSpc>
            </a:pPr>
            <a:endParaRPr lang="en-GB" sz="4800" b="1" i="1" dirty="0">
              <a:latin typeface="Calibri" panose="020F0502020204030204" pitchFamily="34" charset="0"/>
              <a:cs typeface="Latha" panose="020B0604020202020204" pitchFamily="34" charset="0"/>
            </a:endParaRPr>
          </a:p>
        </p:txBody>
      </p:sp>
      <p:pic>
        <p:nvPicPr>
          <p:cNvPr id="5122" name="Picture 2" descr="The 12 Apostles of Jesus and Their Characteristics">
            <a:extLst>
              <a:ext uri="{FF2B5EF4-FFF2-40B4-BE49-F238E27FC236}">
                <a16:creationId xmlns:a16="http://schemas.microsoft.com/office/drawing/2014/main" id="{D28AB2AE-FF3F-6488-4E4C-FB25CEF7A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508" y="1204921"/>
            <a:ext cx="8008620" cy="53390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2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11</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154112" y="5393797"/>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D75067-D5A4-EEC0-C7D5-67F60382D48B}"/>
              </a:ext>
            </a:extLst>
          </p:cNvPr>
          <p:cNvSpPr/>
          <p:nvPr/>
        </p:nvSpPr>
        <p:spPr>
          <a:xfrm>
            <a:off x="-693021" y="5478469"/>
            <a:ext cx="10104839" cy="1191801"/>
          </a:xfrm>
          <a:prstGeom prst="rect">
            <a:avLst/>
          </a:prstGeom>
        </p:spPr>
        <p:txBody>
          <a:bodyPr wrap="square">
            <a:spAutoFit/>
          </a:bodyPr>
          <a:lstStyle/>
          <a:p>
            <a:pPr algn="ctr">
              <a:lnSpc>
                <a:spcPct val="115000"/>
              </a:lnSpc>
              <a:spcAft>
                <a:spcPts val="0"/>
              </a:spcAft>
            </a:pPr>
            <a:r>
              <a:rPr lang="en-GB" sz="6600" b="1" i="1" dirty="0">
                <a:effectLst/>
                <a:latin typeface="Calibri" panose="020F0502020204030204" pitchFamily="34" charset="0"/>
                <a:ea typeface="Calibri" panose="020F0502020204030204" pitchFamily="34" charset="0"/>
                <a:cs typeface="Latha" panose="020B0604020202020204" pitchFamily="34" charset="0"/>
              </a:rPr>
              <a:t>Much Fruitful</a:t>
            </a:r>
            <a:endParaRPr lang="en-GB" sz="6600" b="1" i="1" dirty="0">
              <a:latin typeface="Calibri" panose="020F0502020204030204" pitchFamily="34" charset="0"/>
              <a:cs typeface="Latha" panose="020B0604020202020204" pitchFamily="34" charset="0"/>
            </a:endParaRPr>
          </a:p>
        </p:txBody>
      </p:sp>
      <p:pic>
        <p:nvPicPr>
          <p:cNvPr id="6146" name="Picture 2" descr="Bible Map: Sea of Galilee">
            <a:extLst>
              <a:ext uri="{FF2B5EF4-FFF2-40B4-BE49-F238E27FC236}">
                <a16:creationId xmlns:a16="http://schemas.microsoft.com/office/drawing/2014/main" id="{8800C830-1D98-57A9-2067-7110A80968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6"/>
          <a:stretch/>
        </p:blipFill>
        <p:spPr bwMode="auto">
          <a:xfrm>
            <a:off x="424281" y="182840"/>
            <a:ext cx="4875987" cy="5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Fruitful Elements | Spinal Cord Injury Canada">
            <a:extLst>
              <a:ext uri="{FF2B5EF4-FFF2-40B4-BE49-F238E27FC236}">
                <a16:creationId xmlns:a16="http://schemas.microsoft.com/office/drawing/2014/main" id="{B0F907F8-0BA8-0F8C-DA2C-BD77DA14B3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580" b="444"/>
          <a:stretch/>
        </p:blipFill>
        <p:spPr bwMode="auto">
          <a:xfrm>
            <a:off x="5983834" y="266344"/>
            <a:ext cx="4945076" cy="49129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3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242385" y="4795988"/>
            <a:ext cx="9809644" cy="1714315"/>
          </a:xfrm>
          <a:prstGeom prst="rect">
            <a:avLst/>
          </a:prstGeom>
        </p:spPr>
        <p:txBody>
          <a:bodyPr wrap="square">
            <a:spAutoFit/>
          </a:bodyPr>
          <a:lstStyle/>
          <a:p>
            <a:pPr algn="ctr">
              <a:lnSpc>
                <a:spcPct val="115000"/>
              </a:lnSpc>
              <a:spcAft>
                <a:spcPts val="0"/>
              </a:spcAft>
            </a:pPr>
            <a:r>
              <a:rPr lang="en-GB" sz="5400" b="1" dirty="0">
                <a:latin typeface="Calibri" panose="020F0502020204030204" pitchFamily="34" charset="0"/>
                <a:cs typeface="Latha" panose="020B0604020202020204" pitchFamily="34" charset="0"/>
              </a:rPr>
              <a:t>The borders of Caesarea Philippi</a:t>
            </a:r>
          </a:p>
          <a:p>
            <a:pPr algn="ctr">
              <a:lnSpc>
                <a:spcPct val="115000"/>
              </a:lnSpc>
            </a:pPr>
            <a:r>
              <a:rPr lang="en-GB" sz="4000" b="1" dirty="0">
                <a:latin typeface="Calibri" panose="020F0502020204030204" pitchFamily="34" charset="0"/>
                <a:cs typeface="Latha" panose="020B0604020202020204" pitchFamily="34" charset="0"/>
              </a:rPr>
              <a:t>Caesarea means of Caesar  </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890712" y="4866969"/>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7170" name="Picture 2" descr="Pinterest">
            <a:extLst>
              <a:ext uri="{FF2B5EF4-FFF2-40B4-BE49-F238E27FC236}">
                <a16:creationId xmlns:a16="http://schemas.microsoft.com/office/drawing/2014/main" id="{41344A8D-3376-2491-F6D9-72EAA1DF0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955" y="289176"/>
            <a:ext cx="5731154" cy="43589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37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25C42A-1F68-882C-FB3C-9FC0CD3B8FF6}"/>
              </a:ext>
            </a:extLst>
          </p:cNvPr>
          <p:cNvSpPr/>
          <p:nvPr/>
        </p:nvSpPr>
        <p:spPr>
          <a:xfrm>
            <a:off x="109969" y="1454043"/>
            <a:ext cx="7420988" cy="2144177"/>
          </a:xfrm>
          <a:prstGeom prst="rect">
            <a:avLst/>
          </a:prstGeom>
        </p:spPr>
        <p:txBody>
          <a:bodyPr wrap="square">
            <a:spAutoFit/>
          </a:bodyPr>
          <a:lstStyle/>
          <a:p>
            <a:pPr algn="ctr"/>
            <a:endParaRPr lang="en-CA" sz="8000" b="1" i="0" u="none" strike="noStrike" baseline="30000" dirty="0">
              <a:effectLst/>
              <a:latin typeface="system-ui"/>
            </a:endParaRPr>
          </a:p>
          <a:p>
            <a:pPr algn="ctr"/>
            <a:endParaRPr lang="en-GB" sz="8000" b="1" i="1" dirty="0">
              <a:latin typeface="Calibri" panose="020F0502020204030204" pitchFamily="34" charset="0"/>
              <a:cs typeface="Latha" panose="020B0604020202020204" pitchFamily="34" charset="0"/>
            </a:endParaRPr>
          </a:p>
        </p:txBody>
      </p:sp>
      <p:cxnSp>
        <p:nvCxnSpPr>
          <p:cNvPr id="3" name="Straight Connector 2">
            <a:extLst>
              <a:ext uri="{FF2B5EF4-FFF2-40B4-BE49-F238E27FC236}">
                <a16:creationId xmlns:a16="http://schemas.microsoft.com/office/drawing/2014/main" id="{E8BDFBC7-8890-0D07-2AD6-4A0147D5DED4}"/>
              </a:ext>
            </a:extLst>
          </p:cNvPr>
          <p:cNvCxnSpPr>
            <a:cxnSpLocks/>
          </p:cNvCxnSpPr>
          <p:nvPr/>
        </p:nvCxnSpPr>
        <p:spPr>
          <a:xfrm>
            <a:off x="0" y="982109"/>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CD5A9F-C789-1A56-0B38-93FD4D45D341}"/>
              </a:ext>
            </a:extLst>
          </p:cNvPr>
          <p:cNvSpPr txBox="1"/>
          <p:nvPr/>
        </p:nvSpPr>
        <p:spPr>
          <a:xfrm>
            <a:off x="109969" y="982109"/>
            <a:ext cx="5795267" cy="5943165"/>
          </a:xfrm>
          <a:prstGeom prst="rect">
            <a:avLst/>
          </a:prstGeom>
          <a:noFill/>
        </p:spPr>
        <p:txBody>
          <a:bodyPr wrap="square" rtlCol="0">
            <a:spAutoFit/>
          </a:bodyPr>
          <a:lstStyle/>
          <a:p>
            <a:pPr marL="342900" lvl="0" indent="-342900" algn="just">
              <a:lnSpc>
                <a:spcPct val="115000"/>
              </a:lnSpc>
              <a:buFont typeface="Courier New" panose="02070309020205020404" pitchFamily="49" charset="0"/>
              <a:buChar char="o"/>
            </a:pPr>
            <a:r>
              <a:rPr lang="en-GB" sz="2400" dirty="0">
                <a:effectLst/>
                <a:latin typeface="Calibri" panose="020F0502020204030204" pitchFamily="34" charset="0"/>
                <a:ea typeface="Calibri" panose="020F0502020204030204" pitchFamily="34" charset="0"/>
                <a:cs typeface="Latha" panose="020B0604020202020204" pitchFamily="34" charset="0"/>
              </a:rPr>
              <a:t>The northernmost point in the land of Palestine </a:t>
            </a:r>
          </a:p>
          <a:p>
            <a:pPr marL="342900" lvl="0" indent="-342900" algn="just">
              <a:lnSpc>
                <a:spcPct val="115000"/>
              </a:lnSpc>
              <a:buFont typeface="Courier New" panose="02070309020205020404" pitchFamily="49" charset="0"/>
              <a:buChar char="o"/>
            </a:pPr>
            <a:r>
              <a:rPr lang="en-GB" sz="2400" dirty="0">
                <a:effectLst/>
                <a:latin typeface="Calibri" panose="020F0502020204030204" pitchFamily="34" charset="0"/>
                <a:ea typeface="Calibri" panose="020F0502020204030204" pitchFamily="34" charset="0"/>
                <a:cs typeface="Latha" panose="020B0604020202020204" pitchFamily="34" charset="0"/>
              </a:rPr>
              <a:t>was identified by the term Dan. </a:t>
            </a:r>
          </a:p>
          <a:p>
            <a:pPr marL="342900" lvl="0" indent="-342900" algn="just">
              <a:lnSpc>
                <a:spcPct val="115000"/>
              </a:lnSpc>
              <a:spcAft>
                <a:spcPts val="1000"/>
              </a:spcAft>
              <a:buFont typeface="Courier New" panose="02070309020205020404" pitchFamily="49" charset="0"/>
              <a:buChar char="o"/>
            </a:pPr>
            <a:r>
              <a:rPr lang="en-GB" sz="2400" dirty="0">
                <a:effectLst/>
                <a:latin typeface="Calibri" panose="020F0502020204030204" pitchFamily="34" charset="0"/>
                <a:ea typeface="Calibri" panose="020F0502020204030204" pitchFamily="34" charset="0"/>
                <a:cs typeface="Latha" panose="020B0604020202020204" pitchFamily="34" charset="0"/>
              </a:rPr>
              <a:t>The southernmost point was identified </a:t>
            </a:r>
          </a:p>
          <a:p>
            <a:pPr marL="342900" lvl="0" indent="-342900" algn="just">
              <a:lnSpc>
                <a:spcPct val="115000"/>
              </a:lnSpc>
              <a:spcAft>
                <a:spcPts val="1000"/>
              </a:spcAft>
              <a:buFont typeface="Courier New" panose="02070309020205020404" pitchFamily="49" charset="0"/>
              <a:buChar char="o"/>
            </a:pPr>
            <a:r>
              <a:rPr lang="en-GB" sz="2400" dirty="0">
                <a:effectLst/>
                <a:latin typeface="Calibri" panose="020F0502020204030204" pitchFamily="34" charset="0"/>
                <a:ea typeface="Calibri" panose="020F0502020204030204" pitchFamily="34" charset="0"/>
                <a:cs typeface="Latha" panose="020B0604020202020204" pitchFamily="34" charset="0"/>
              </a:rPr>
              <a:t>by the term Beersheba. </a:t>
            </a:r>
          </a:p>
          <a:p>
            <a:pPr algn="just">
              <a:lnSpc>
                <a:spcPct val="115000"/>
              </a:lnSpc>
              <a:spcAft>
                <a:spcPts val="1000"/>
              </a:spcAft>
            </a:pPr>
            <a:r>
              <a:rPr lang="en-GB" sz="2400" dirty="0">
                <a:latin typeface="Calibri" panose="020F0502020204030204" pitchFamily="34" charset="0"/>
                <a:ea typeface="Calibri" panose="020F0502020204030204" pitchFamily="34" charset="0"/>
                <a:cs typeface="Latha" panose="020B0604020202020204" pitchFamily="34" charset="0"/>
              </a:rPr>
              <a:t>W</a:t>
            </a:r>
            <a:r>
              <a:rPr lang="en-GB" sz="2400" dirty="0">
                <a:effectLst/>
                <a:latin typeface="Calibri" panose="020F0502020204030204" pitchFamily="34" charset="0"/>
                <a:ea typeface="Calibri" panose="020F0502020204030204" pitchFamily="34" charset="0"/>
                <a:cs typeface="Latha" panose="020B0604020202020204" pitchFamily="34" charset="0"/>
              </a:rPr>
              <a:t>hen wanting to encompass the whole land, we say the </a:t>
            </a:r>
          </a:p>
          <a:p>
            <a:pPr algn="just">
              <a:lnSpc>
                <a:spcPct val="115000"/>
              </a:lnSpc>
            </a:pPr>
            <a:r>
              <a:rPr lang="en-GB" sz="2400" dirty="0">
                <a:effectLst/>
                <a:latin typeface="Calibri" panose="020F0502020204030204" pitchFamily="34" charset="0"/>
                <a:ea typeface="Calibri" panose="020F0502020204030204" pitchFamily="34" charset="0"/>
                <a:cs typeface="Latha" panose="020B0604020202020204" pitchFamily="34" charset="0"/>
              </a:rPr>
              <a:t>land extended from </a:t>
            </a:r>
            <a:r>
              <a:rPr lang="en-GB" sz="2400" b="1" dirty="0">
                <a:effectLst/>
                <a:latin typeface="Calibri" panose="020F0502020204030204" pitchFamily="34" charset="0"/>
                <a:ea typeface="Calibri" panose="020F0502020204030204" pitchFamily="34" charset="0"/>
                <a:cs typeface="Latha" panose="020B0604020202020204" pitchFamily="34" charset="0"/>
              </a:rPr>
              <a:t>Dan to Beersheba</a:t>
            </a:r>
            <a:r>
              <a:rPr lang="en-GB" sz="2400" dirty="0">
                <a:effectLst/>
                <a:latin typeface="Calibri" panose="020F0502020204030204" pitchFamily="34" charset="0"/>
                <a:ea typeface="Calibri" panose="020F0502020204030204" pitchFamily="34" charset="0"/>
                <a:cs typeface="Latha" panose="020B0604020202020204" pitchFamily="34" charset="0"/>
              </a:rPr>
              <a:t>.</a:t>
            </a:r>
          </a:p>
          <a:p>
            <a:pPr algn="just">
              <a:lnSpc>
                <a:spcPct val="115000"/>
              </a:lnSpc>
            </a:pPr>
            <a:endParaRPr lang="en-GB" sz="24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pPr>
            <a:r>
              <a:rPr lang="en-GB" sz="2400" dirty="0">
                <a:effectLst/>
                <a:latin typeface="Calibri" panose="020F0502020204030204" pitchFamily="34" charset="0"/>
                <a:ea typeface="Calibri" panose="020F0502020204030204" pitchFamily="34" charset="0"/>
                <a:cs typeface="Latha" panose="020B0604020202020204" pitchFamily="34" charset="0"/>
              </a:rPr>
              <a:t>The very northeast corner was Dan. Two and a half miles </a:t>
            </a:r>
          </a:p>
          <a:p>
            <a:pPr algn="just">
              <a:lnSpc>
                <a:spcPct val="115000"/>
              </a:lnSpc>
            </a:pPr>
            <a:r>
              <a:rPr lang="en-GB" sz="2400" dirty="0">
                <a:effectLst/>
                <a:latin typeface="Calibri" panose="020F0502020204030204" pitchFamily="34" charset="0"/>
                <a:ea typeface="Calibri" panose="020F0502020204030204" pitchFamily="34" charset="0"/>
                <a:cs typeface="Latha" panose="020B0604020202020204" pitchFamily="34" charset="0"/>
              </a:rPr>
              <a:t>west of Dan was a town known as </a:t>
            </a:r>
            <a:r>
              <a:rPr lang="en-GB" sz="2400" dirty="0" err="1">
                <a:effectLst/>
                <a:latin typeface="Calibri" panose="020F0502020204030204" pitchFamily="34" charset="0"/>
                <a:ea typeface="Calibri" panose="020F0502020204030204" pitchFamily="34" charset="0"/>
                <a:cs typeface="Latha" panose="020B0604020202020204" pitchFamily="34" charset="0"/>
              </a:rPr>
              <a:t>Panias</a:t>
            </a:r>
            <a:r>
              <a:rPr lang="en-GB" sz="2400" dirty="0">
                <a:effectLst/>
                <a:latin typeface="Calibri" panose="020F0502020204030204" pitchFamily="34" charset="0"/>
                <a:ea typeface="Calibri" panose="020F0502020204030204" pitchFamily="34" charset="0"/>
                <a:cs typeface="Latha" panose="020B0604020202020204" pitchFamily="34" charset="0"/>
              </a:rPr>
              <a:t>.</a:t>
            </a:r>
          </a:p>
          <a:p>
            <a:endParaRPr lang="en-US" sz="2400" dirty="0"/>
          </a:p>
        </p:txBody>
      </p:sp>
      <p:sp>
        <p:nvSpPr>
          <p:cNvPr id="6" name="TextBox 5">
            <a:extLst>
              <a:ext uri="{FF2B5EF4-FFF2-40B4-BE49-F238E27FC236}">
                <a16:creationId xmlns:a16="http://schemas.microsoft.com/office/drawing/2014/main" id="{C27AD878-BF0C-D57C-83EA-B7CDDEF03B46}"/>
              </a:ext>
            </a:extLst>
          </p:cNvPr>
          <p:cNvSpPr txBox="1"/>
          <p:nvPr/>
        </p:nvSpPr>
        <p:spPr>
          <a:xfrm>
            <a:off x="175565" y="-25249"/>
            <a:ext cx="6634188" cy="1107996"/>
          </a:xfrm>
          <a:prstGeom prst="rect">
            <a:avLst/>
          </a:prstGeom>
          <a:noFill/>
        </p:spPr>
        <p:txBody>
          <a:bodyPr wrap="none" rtlCol="0">
            <a:spAutoFit/>
          </a:bodyPr>
          <a:lstStyle/>
          <a:p>
            <a:r>
              <a:rPr lang="en-GB" sz="6600" b="1" dirty="0">
                <a:effectLst/>
                <a:latin typeface="Calibri" panose="020F0502020204030204" pitchFamily="34" charset="0"/>
                <a:ea typeface="Calibri" panose="020F0502020204030204" pitchFamily="34" charset="0"/>
                <a:cs typeface="Latha" panose="020B0604020202020204" pitchFamily="34" charset="0"/>
              </a:rPr>
              <a:t>Dan to Beersheba</a:t>
            </a:r>
            <a:r>
              <a:rPr lang="en-GB" sz="6600" dirty="0">
                <a:effectLst/>
                <a:latin typeface="Calibri" panose="020F0502020204030204" pitchFamily="34" charset="0"/>
                <a:ea typeface="Calibri" panose="020F0502020204030204" pitchFamily="34" charset="0"/>
                <a:cs typeface="Latha" panose="020B0604020202020204" pitchFamily="34" charset="0"/>
              </a:rPr>
              <a:t>.</a:t>
            </a:r>
            <a:endParaRPr lang="en-US" sz="6600" dirty="0"/>
          </a:p>
        </p:txBody>
      </p:sp>
      <p:pic>
        <p:nvPicPr>
          <p:cNvPr id="8" name="Picture 7">
            <a:extLst>
              <a:ext uri="{FF2B5EF4-FFF2-40B4-BE49-F238E27FC236}">
                <a16:creationId xmlns:a16="http://schemas.microsoft.com/office/drawing/2014/main" id="{D066B8C9-6ED4-8C03-35C7-D0F9B7C3BA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766" y="1454043"/>
            <a:ext cx="5486844" cy="4664741"/>
          </a:xfrm>
          <a:prstGeom prst="rect">
            <a:avLst/>
          </a:prstGeom>
          <a:ln>
            <a:noFill/>
          </a:ln>
          <a:effectLst>
            <a:softEdge rad="112500"/>
          </a:effectLst>
        </p:spPr>
      </p:pic>
    </p:spTree>
    <p:extLst>
      <p:ext uri="{BB962C8B-B14F-4D97-AF65-F5344CB8AC3E}">
        <p14:creationId xmlns:p14="http://schemas.microsoft.com/office/powerpoint/2010/main" val="342996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827496" y="5496403"/>
            <a:ext cx="3117968" cy="1558312"/>
          </a:xfrm>
          <a:prstGeom prst="rect">
            <a:avLst/>
          </a:prstGeom>
        </p:spPr>
        <p:txBody>
          <a:bodyPr wrap="none">
            <a:spAutoFit/>
          </a:bodyPr>
          <a:lstStyle/>
          <a:p>
            <a:pPr algn="ctr">
              <a:lnSpc>
                <a:spcPct val="115000"/>
              </a:lnSpc>
              <a:spcAft>
                <a:spcPts val="0"/>
              </a:spcAft>
            </a:pPr>
            <a:r>
              <a:rPr lang="en-CA" sz="8800" b="0" i="0" u="none" strike="noStrike" dirty="0" err="1">
                <a:effectLst/>
                <a:latin typeface="system-ui"/>
              </a:rPr>
              <a:t>Panias</a:t>
            </a:r>
            <a:endParaRPr lang="en-GB" sz="8800" b="1" dirty="0">
              <a:latin typeface="Calibri" panose="020F0502020204030204" pitchFamily="34" charset="0"/>
              <a:cs typeface="Latha" panose="020B0604020202020204" pitchFamily="34" charset="0"/>
            </a:endParaRP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5704518"/>
            <a:ext cx="853782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95098" y="312089"/>
            <a:ext cx="6503213" cy="5262979"/>
          </a:xfrm>
          <a:prstGeom prst="rect">
            <a:avLst/>
          </a:prstGeom>
        </p:spPr>
        <p:txBody>
          <a:bodyPr wrap="square">
            <a:spAutoFit/>
          </a:bodyPr>
          <a:lstStyle/>
          <a:p>
            <a:pPr algn="ctr"/>
            <a:r>
              <a:rPr lang="en-CA" sz="4800" b="0" i="0" u="none" strike="noStrike" dirty="0" err="1">
                <a:effectLst/>
                <a:latin typeface="system-ui"/>
              </a:rPr>
              <a:t>Panias</a:t>
            </a:r>
            <a:r>
              <a:rPr lang="en-CA" sz="4800" b="0" i="0" u="none" strike="noStrike" dirty="0">
                <a:effectLst/>
                <a:latin typeface="system-ui"/>
              </a:rPr>
              <a:t> was named for Pan. Pan was a Greek god, supposedly born in a cave in that area. That also was the area where the headwaters of the Jordan started.</a:t>
            </a:r>
          </a:p>
        </p:txBody>
      </p:sp>
      <p:pic>
        <p:nvPicPr>
          <p:cNvPr id="8194" name="Picture 2" descr="Banias">
            <a:extLst>
              <a:ext uri="{FF2B5EF4-FFF2-40B4-BE49-F238E27FC236}">
                <a16:creationId xmlns:a16="http://schemas.microsoft.com/office/drawing/2014/main" id="{EAE5DC18-CFEF-635B-4532-EB1FA0C0FC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3" t="-1560" r="13707" b="5561"/>
          <a:stretch/>
        </p:blipFill>
        <p:spPr bwMode="auto">
          <a:xfrm>
            <a:off x="6772960" y="201022"/>
            <a:ext cx="5348577" cy="5503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22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680895" y="5527362"/>
            <a:ext cx="7434215"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Mount Hermon</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582810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218" name="Picture 2" descr="Mount Hermon (BiblePlaces.com)">
            <a:extLst>
              <a:ext uri="{FF2B5EF4-FFF2-40B4-BE49-F238E27FC236}">
                <a16:creationId xmlns:a16="http://schemas.microsoft.com/office/drawing/2014/main" id="{9B1DCCF6-4DD3-D488-8114-22E20E81C5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 b="9013"/>
          <a:stretch/>
        </p:blipFill>
        <p:spPr bwMode="auto">
          <a:xfrm>
            <a:off x="1842359" y="156053"/>
            <a:ext cx="9111285" cy="5521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657516"/>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66418" y="-91227"/>
            <a:ext cx="11868966" cy="6474145"/>
          </a:xfrm>
          <a:prstGeom prst="rect">
            <a:avLst/>
          </a:prstGeom>
        </p:spPr>
        <p:txBody>
          <a:bodyPr wrap="square">
            <a:spAutoFit/>
          </a:bodyPr>
          <a:lstStyle/>
          <a:p>
            <a:pPr algn="just">
              <a:lnSpc>
                <a:spcPct val="115000"/>
              </a:lnSpc>
              <a:spcAft>
                <a:spcPts val="1000"/>
              </a:spcAft>
            </a:pPr>
            <a:r>
              <a:rPr lang="en-GB" sz="6000" dirty="0">
                <a:effectLst/>
                <a:latin typeface="Calibri" panose="020F0502020204030204" pitchFamily="34" charset="0"/>
                <a:ea typeface="Calibri" panose="020F0502020204030204" pitchFamily="34" charset="0"/>
                <a:cs typeface="Latha" panose="020B0604020202020204" pitchFamily="34" charset="0"/>
              </a:rPr>
              <a:t>Today </a:t>
            </a:r>
            <a:r>
              <a:rPr lang="en-GB" sz="3200" dirty="0">
                <a:effectLst/>
                <a:latin typeface="Calibri" panose="020F0502020204030204" pitchFamily="34" charset="0"/>
                <a:ea typeface="Calibri" panose="020F0502020204030204" pitchFamily="34" charset="0"/>
                <a:cs typeface="Latha" panose="020B0604020202020204" pitchFamily="34" charset="0"/>
              </a:rPr>
              <a:t>that part of the world would be as Syria, but at this juncture in history, it’s under the control of Israel. </a:t>
            </a:r>
          </a:p>
          <a:p>
            <a:pPr marL="457200" indent="-457200" algn="just">
              <a:lnSpc>
                <a:spcPct val="115000"/>
              </a:lnSpc>
              <a:spcAft>
                <a:spcPts val="1000"/>
              </a:spcAft>
              <a:buFont typeface="Arial" panose="020B0604020202020204" pitchFamily="34" charset="0"/>
              <a:buChar char="•"/>
            </a:pPr>
            <a:r>
              <a:rPr lang="en-GB" sz="3200" dirty="0">
                <a:effectLst/>
                <a:latin typeface="Calibri" panose="020F0502020204030204" pitchFamily="34" charset="0"/>
                <a:ea typeface="Calibri" panose="020F0502020204030204" pitchFamily="34" charset="0"/>
                <a:cs typeface="Latha" panose="020B0604020202020204" pitchFamily="34" charset="0"/>
              </a:rPr>
              <a:t> It was to that place that Jesus retreated. </a:t>
            </a:r>
          </a:p>
          <a:p>
            <a:pPr marL="342900" lvl="0" indent="-342900" algn="just">
              <a:lnSpc>
                <a:spcPct val="115000"/>
              </a:lnSpc>
              <a:buFont typeface="Symbol" pitchFamily="2" charset="2"/>
              <a:buChar char=""/>
            </a:pPr>
            <a:r>
              <a:rPr lang="en-GB" sz="3200" dirty="0">
                <a:effectLst/>
                <a:latin typeface="Calibri" panose="020F0502020204030204" pitchFamily="34" charset="0"/>
                <a:ea typeface="Calibri" panose="020F0502020204030204" pitchFamily="34" charset="0"/>
                <a:cs typeface="Latha" panose="020B0604020202020204" pitchFamily="34" charset="0"/>
              </a:rPr>
              <a:t>It would be a welcome retreat from the heat of the Galilean lowlands.</a:t>
            </a:r>
          </a:p>
          <a:p>
            <a:pPr marL="342900" lvl="0" indent="-342900" algn="just">
              <a:lnSpc>
                <a:spcPct val="115000"/>
              </a:lnSpc>
              <a:buFont typeface="Symbol" pitchFamily="2" charset="2"/>
              <a:buChar char=""/>
            </a:pPr>
            <a:r>
              <a:rPr lang="en-GB" sz="3200" dirty="0">
                <a:effectLst/>
                <a:latin typeface="Calibri" panose="020F0502020204030204" pitchFamily="34" charset="0"/>
                <a:ea typeface="Calibri" panose="020F0502020204030204" pitchFamily="34" charset="0"/>
                <a:cs typeface="Latha" panose="020B0604020202020204" pitchFamily="34" charset="0"/>
              </a:rPr>
              <a:t>It would be a welcome retreat from the pressure of the very Jewish society there.</a:t>
            </a:r>
          </a:p>
          <a:p>
            <a:pPr marL="342900" lvl="0" indent="-342900" algn="just">
              <a:lnSpc>
                <a:spcPct val="115000"/>
              </a:lnSpc>
              <a:spcAft>
                <a:spcPts val="1000"/>
              </a:spcAft>
              <a:buFont typeface="Symbol" pitchFamily="2" charset="2"/>
              <a:buChar char=""/>
            </a:pPr>
            <a:r>
              <a:rPr lang="en-GB" sz="3200" dirty="0">
                <a:effectLst/>
                <a:latin typeface="Calibri" panose="020F0502020204030204" pitchFamily="34" charset="0"/>
                <a:ea typeface="Calibri" panose="020F0502020204030204" pitchFamily="34" charset="0"/>
                <a:cs typeface="Latha" panose="020B0604020202020204" pitchFamily="34" charset="0"/>
              </a:rPr>
              <a:t>It would also be a retreat from the influence of Herod, who was after Jesus Christ, without doubt, into the territory controlled by Philip the Tetrarch. </a:t>
            </a:r>
          </a:p>
        </p:txBody>
      </p:sp>
    </p:spTree>
    <p:extLst>
      <p:ext uri="{BB962C8B-B14F-4D97-AF65-F5344CB8AC3E}">
        <p14:creationId xmlns:p14="http://schemas.microsoft.com/office/powerpoint/2010/main" val="93461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983061" y="0"/>
            <a:ext cx="5386411" cy="1691553"/>
          </a:xfrm>
          <a:prstGeom prst="rect">
            <a:avLst/>
          </a:prstGeom>
        </p:spPr>
        <p:txBody>
          <a:bodyPr wrap="none">
            <a:spAutoFit/>
          </a:bodyPr>
          <a:lstStyle/>
          <a:p>
            <a:pPr algn="ctr">
              <a:lnSpc>
                <a:spcPct val="115000"/>
              </a:lnSpc>
              <a:spcAft>
                <a:spcPts val="0"/>
              </a:spcAft>
            </a:pPr>
            <a:r>
              <a:rPr lang="en-GB" sz="9600" b="1" dirty="0">
                <a:effectLst/>
                <a:latin typeface="Calibri" panose="020F0502020204030204" pitchFamily="34" charset="0"/>
                <a:ea typeface="Calibri" panose="020F0502020204030204" pitchFamily="34" charset="0"/>
                <a:cs typeface="Latha" panose="020B0604020202020204" pitchFamily="34" charset="0"/>
              </a:rPr>
              <a:t>Mark 8:27</a:t>
            </a:r>
            <a:endParaRPr lang="en-GB" sz="9600" b="1" dirty="0">
              <a:latin typeface="Calibri" panose="020F0502020204030204" pitchFamily="34" charset="0"/>
              <a:cs typeface="Latha" panose="020B0604020202020204" pitchFamily="34" charset="0"/>
            </a:endParaRP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46854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332278" y="1896685"/>
            <a:ext cx="10347914" cy="3046988"/>
          </a:xfrm>
          <a:prstGeom prst="rect">
            <a:avLst/>
          </a:prstGeom>
        </p:spPr>
        <p:txBody>
          <a:bodyPr wrap="square">
            <a:spAutoFit/>
          </a:bodyPr>
          <a:lstStyle/>
          <a:p>
            <a:pPr algn="l"/>
            <a:r>
              <a:rPr lang="en-CA" sz="4800" b="0" i="0" u="none" strike="noStrike" dirty="0">
                <a:effectLst/>
                <a:latin typeface="system-ui"/>
              </a:rPr>
              <a:t>Now Jesus and His disciples went out to the towns of Caesarea Philippi; and on the road He asked His disciples, saying to them, “Who do men say that I am?”</a:t>
            </a:r>
          </a:p>
        </p:txBody>
      </p:sp>
    </p:spTree>
    <p:extLst>
      <p:ext uri="{BB962C8B-B14F-4D97-AF65-F5344CB8AC3E}">
        <p14:creationId xmlns:p14="http://schemas.microsoft.com/office/powerpoint/2010/main" val="603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159391" y="0"/>
            <a:ext cx="5033750" cy="1691553"/>
          </a:xfrm>
          <a:prstGeom prst="rect">
            <a:avLst/>
          </a:prstGeom>
        </p:spPr>
        <p:txBody>
          <a:bodyPr wrap="none">
            <a:spAutoFit/>
          </a:bodyPr>
          <a:lstStyle/>
          <a:p>
            <a:pPr algn="ctr">
              <a:lnSpc>
                <a:spcPct val="115000"/>
              </a:lnSpc>
              <a:spcAft>
                <a:spcPts val="0"/>
              </a:spcAft>
            </a:pPr>
            <a:r>
              <a:rPr lang="en-GB" sz="9600" b="1" dirty="0">
                <a:effectLst/>
                <a:latin typeface="Calibri" panose="020F0502020204030204" pitchFamily="34" charset="0"/>
                <a:ea typeface="Calibri" panose="020F0502020204030204" pitchFamily="34" charset="0"/>
                <a:cs typeface="Latha" panose="020B0604020202020204" pitchFamily="34" charset="0"/>
              </a:rPr>
              <a:t>Luke 9:18</a:t>
            </a:r>
            <a:endParaRPr lang="en-GB" sz="9600" b="1" dirty="0">
              <a:latin typeface="Calibri" panose="020F0502020204030204" pitchFamily="34" charset="0"/>
              <a:cs typeface="Latha" panose="020B0604020202020204" pitchFamily="34" charset="0"/>
            </a:endParaRP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46854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332278" y="1896685"/>
            <a:ext cx="10347914" cy="3046988"/>
          </a:xfrm>
          <a:prstGeom prst="rect">
            <a:avLst/>
          </a:prstGeom>
        </p:spPr>
        <p:txBody>
          <a:bodyPr wrap="square">
            <a:spAutoFit/>
          </a:bodyPr>
          <a:lstStyle/>
          <a:p>
            <a:pPr algn="l"/>
            <a:r>
              <a:rPr lang="en-GB" sz="4800" dirty="0">
                <a:effectLst/>
                <a:latin typeface="Calibri" panose="020F0502020204030204" pitchFamily="34" charset="0"/>
                <a:ea typeface="Calibri" panose="020F0502020204030204" pitchFamily="34" charset="0"/>
                <a:cs typeface="Latha" panose="020B0604020202020204" pitchFamily="34" charset="0"/>
              </a:rPr>
              <a:t>And it happened, as He was alone praying, that His disciples joined Him, and He asked them, saying, “Who do the crowds say that I am?”</a:t>
            </a:r>
            <a:endParaRPr lang="en-CA" sz="4800" b="0" u="none" strike="noStrike" dirty="0">
              <a:effectLst/>
              <a:latin typeface="system-ui"/>
            </a:endParaRPr>
          </a:p>
        </p:txBody>
      </p:sp>
    </p:spTree>
    <p:extLst>
      <p:ext uri="{BB962C8B-B14F-4D97-AF65-F5344CB8AC3E}">
        <p14:creationId xmlns:p14="http://schemas.microsoft.com/office/powerpoint/2010/main" val="79947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905924" y="314553"/>
            <a:ext cx="8520922" cy="1091837"/>
          </a:xfrm>
          <a:prstGeom prst="rect">
            <a:avLst/>
          </a:prstGeom>
        </p:spPr>
        <p:txBody>
          <a:bodyPr wrap="none">
            <a:spAutoFit/>
          </a:bodyPr>
          <a:lstStyle/>
          <a:p>
            <a:pPr algn="ctr">
              <a:lnSpc>
                <a:spcPct val="115000"/>
              </a:lnSpc>
              <a:spcAft>
                <a:spcPts val="0"/>
              </a:spcAft>
            </a:pPr>
            <a:r>
              <a:rPr lang="en-GB" sz="6000" b="1" dirty="0">
                <a:effectLst/>
                <a:latin typeface="Calibri" panose="020F0502020204030204" pitchFamily="34" charset="0"/>
                <a:ea typeface="Calibri" panose="020F0502020204030204" pitchFamily="34" charset="0"/>
                <a:cs typeface="Latha" panose="020B0604020202020204" pitchFamily="34" charset="0"/>
              </a:rPr>
              <a:t>Two important Questions.</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46854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3119370" y="1530697"/>
            <a:ext cx="10347914" cy="769441"/>
          </a:xfrm>
          <a:prstGeom prst="rect">
            <a:avLst/>
          </a:prstGeom>
        </p:spPr>
        <p:txBody>
          <a:bodyPr wrap="square">
            <a:spAutoFit/>
          </a:bodyPr>
          <a:lstStyle/>
          <a:p>
            <a:r>
              <a:rPr lang="en-GB" sz="4400" dirty="0">
                <a:effectLst/>
                <a:latin typeface="Calibri" panose="020F0502020204030204" pitchFamily="34" charset="0"/>
                <a:ea typeface="Calibri" panose="020F0502020204030204" pitchFamily="34" charset="0"/>
                <a:cs typeface="Latha" panose="020B0604020202020204" pitchFamily="34" charset="0"/>
              </a:rPr>
              <a:t>1.</a:t>
            </a:r>
            <a:r>
              <a:rPr lang="en-GB" sz="4400" b="1" dirty="0">
                <a:effectLst/>
                <a:latin typeface="Calibri" panose="020F0502020204030204" pitchFamily="34" charset="0"/>
                <a:ea typeface="Calibri" panose="020F0502020204030204" pitchFamily="34" charset="0"/>
                <a:cs typeface="Latha" panose="020B0604020202020204" pitchFamily="34" charset="0"/>
              </a:rPr>
              <a:t> Who do you say I am? </a:t>
            </a:r>
            <a:r>
              <a:rPr lang="en-GB" sz="4400" dirty="0">
                <a:effectLst/>
                <a:latin typeface="Calibri" panose="020F0502020204030204" pitchFamily="34" charset="0"/>
                <a:ea typeface="Calibri" panose="020F0502020204030204" pitchFamily="34" charset="0"/>
                <a:cs typeface="Latha" panose="020B0604020202020204" pitchFamily="34" charset="0"/>
              </a:rPr>
              <a:t> </a:t>
            </a:r>
            <a:endParaRPr lang="en-CA" sz="4400" b="0" u="none" strike="noStrike" dirty="0">
              <a:effectLst/>
              <a:latin typeface="system-ui"/>
            </a:endParaRPr>
          </a:p>
        </p:txBody>
      </p:sp>
      <p:pic>
        <p:nvPicPr>
          <p:cNvPr id="10242" name="Picture 2" descr="Explore 54+ Free Evangelism Illustrations: Download Now - Pixabay">
            <a:extLst>
              <a:ext uri="{FF2B5EF4-FFF2-40B4-BE49-F238E27FC236}">
                <a16:creationId xmlns:a16="http://schemas.microsoft.com/office/drawing/2014/main" id="{334AB9C5-A63C-E9D6-8056-9A43FE6A6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56" b="17867"/>
          <a:stretch/>
        </p:blipFill>
        <p:spPr bwMode="auto">
          <a:xfrm>
            <a:off x="2453095" y="2362291"/>
            <a:ext cx="7839391" cy="43451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2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 name="Rectangle 2077">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0" name="Group 207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081" name="Freeform: Shape 208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2" name="Freeform: Shape 208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a:t>
            </a:fld>
            <a:endParaRPr lang="en-US"/>
          </a:p>
        </p:txBody>
      </p:sp>
      <p:cxnSp>
        <p:nvCxnSpPr>
          <p:cNvPr id="25" name="Straight Connector 24">
            <a:extLst>
              <a:ext uri="{FF2B5EF4-FFF2-40B4-BE49-F238E27FC236}">
                <a16:creationId xmlns:a16="http://schemas.microsoft.com/office/drawing/2014/main" id="{42DE8676-36F2-409D-A4D8-9AA7C9F0117C}"/>
              </a:ext>
            </a:extLst>
          </p:cNvPr>
          <p:cNvCxnSpPr>
            <a:cxnSpLocks/>
          </p:cNvCxnSpPr>
          <p:nvPr/>
        </p:nvCxnSpPr>
        <p:spPr>
          <a:xfrm flipV="1">
            <a:off x="883578" y="5691883"/>
            <a:ext cx="1057210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C9F1835-24C6-4240-AC4A-4FDA45CAE2B3}"/>
              </a:ext>
            </a:extLst>
          </p:cNvPr>
          <p:cNvSpPr/>
          <p:nvPr/>
        </p:nvSpPr>
        <p:spPr>
          <a:xfrm>
            <a:off x="-321869" y="5413153"/>
            <a:ext cx="12192000" cy="3518720"/>
          </a:xfrm>
          <a:prstGeom prst="rect">
            <a:avLst/>
          </a:prstGeom>
        </p:spPr>
        <p:txBody>
          <a:bodyPr wrap="square">
            <a:spAutoFit/>
          </a:bodyPr>
          <a:lstStyle/>
          <a:p>
            <a:pPr algn="ctr">
              <a:lnSpc>
                <a:spcPct val="115000"/>
              </a:lnSpc>
            </a:pPr>
            <a:r>
              <a:rPr lang="en-GB" sz="9600" b="1" dirty="0">
                <a:solidFill>
                  <a:schemeClr val="bg1"/>
                </a:solidFill>
                <a:latin typeface="Calibri" panose="020F0502020204030204" pitchFamily="34" charset="0"/>
                <a:cs typeface="Latha" panose="020B0604020202020204" pitchFamily="34" charset="0"/>
              </a:rPr>
              <a:t>Matthew </a:t>
            </a:r>
            <a:r>
              <a:rPr lang="en-GB" sz="96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16:13-17</a:t>
            </a:r>
            <a:endParaRPr lang="en-GB" sz="96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gn="ctr">
              <a:lnSpc>
                <a:spcPct val="115000"/>
              </a:lnSpc>
              <a:spcAft>
                <a:spcPts val="0"/>
              </a:spcAft>
            </a:pPr>
            <a:endParaRPr lang="en-GB" sz="9600" b="1" dirty="0">
              <a:solidFill>
                <a:schemeClr val="bg1"/>
              </a:solidFill>
              <a:latin typeface="Calibri" panose="020F0502020204030204" pitchFamily="34" charset="0"/>
              <a:cs typeface="Latha" panose="020B0604020202020204" pitchFamily="34" charset="0"/>
            </a:endParaRPr>
          </a:p>
        </p:txBody>
      </p:sp>
      <p:pic>
        <p:nvPicPr>
          <p:cNvPr id="1026" name="Picture 2" descr="Jesus Christ Standing in Heaven light sky and clouds God 26345915 Stock  Video at Vecteezy">
            <a:extLst>
              <a:ext uri="{FF2B5EF4-FFF2-40B4-BE49-F238E27FC236}">
                <a16:creationId xmlns:a16="http://schemas.microsoft.com/office/drawing/2014/main" id="{31F5DC2B-7121-7C15-6331-BD8E5BE89D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5" b="42456"/>
          <a:stretch/>
        </p:blipFill>
        <p:spPr bwMode="auto">
          <a:xfrm>
            <a:off x="4172102" y="-54390"/>
            <a:ext cx="3644787" cy="3393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7E512EB7-581E-4389-AD39-AAAE1C87A2B3}"/>
              </a:ext>
            </a:extLst>
          </p:cNvPr>
          <p:cNvSpPr/>
          <p:nvPr/>
        </p:nvSpPr>
        <p:spPr>
          <a:xfrm>
            <a:off x="73903" y="3048483"/>
            <a:ext cx="12191455" cy="3963136"/>
          </a:xfrm>
          <a:prstGeom prst="rect">
            <a:avLst/>
          </a:prstGeom>
        </p:spPr>
        <p:txBody>
          <a:bodyPr wrap="square">
            <a:spAutoFit/>
          </a:bodyPr>
          <a:lstStyle/>
          <a:p>
            <a:pPr algn="ctr">
              <a:lnSpc>
                <a:spcPct val="115000"/>
              </a:lnSpc>
              <a:spcAft>
                <a:spcPts val="1000"/>
              </a:spcAft>
            </a:pPr>
            <a:r>
              <a:rPr lang="en-GB" sz="5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What is the greatest confession of man?</a:t>
            </a:r>
            <a:endParaRPr lang="en-GB" sz="5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gn="ctr">
              <a:lnSpc>
                <a:spcPct val="115000"/>
              </a:lnSpc>
              <a:spcAft>
                <a:spcPts val="1000"/>
              </a:spcAft>
            </a:pPr>
            <a:r>
              <a:rPr lang="en-GB" sz="5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Jesus is the Son of the Living God</a:t>
            </a:r>
            <a:r>
              <a:rPr lang="en-GB" sz="5400" b="1" dirty="0">
                <a:effectLst/>
                <a:latin typeface="Calibri" panose="020F0502020204030204" pitchFamily="34" charset="0"/>
                <a:ea typeface="Calibri" panose="020F0502020204030204" pitchFamily="34" charset="0"/>
                <a:cs typeface="Latha" panose="020B0604020202020204" pitchFamily="34" charset="0"/>
              </a:rPr>
              <a:t>!</a:t>
            </a:r>
            <a:endParaRPr lang="en-GB" sz="5400" dirty="0">
              <a:effectLst/>
              <a:latin typeface="Calibri" panose="020F0502020204030204" pitchFamily="34" charset="0"/>
              <a:ea typeface="Calibri" panose="020F0502020204030204" pitchFamily="34" charset="0"/>
              <a:cs typeface="Latha" panose="020B0604020202020204" pitchFamily="34" charset="0"/>
            </a:endParaRPr>
          </a:p>
          <a:p>
            <a:pPr algn="ctr"/>
            <a:r>
              <a:rPr lang="en-GB" sz="16600" b="1" baseline="300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5786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905924" y="314553"/>
            <a:ext cx="8520922" cy="1091837"/>
          </a:xfrm>
          <a:prstGeom prst="rect">
            <a:avLst/>
          </a:prstGeom>
        </p:spPr>
        <p:txBody>
          <a:bodyPr wrap="none">
            <a:spAutoFit/>
          </a:bodyPr>
          <a:lstStyle/>
          <a:p>
            <a:pPr algn="ctr">
              <a:lnSpc>
                <a:spcPct val="115000"/>
              </a:lnSpc>
              <a:spcAft>
                <a:spcPts val="0"/>
              </a:spcAft>
            </a:pPr>
            <a:r>
              <a:rPr lang="en-GB" sz="6000" b="1" dirty="0">
                <a:effectLst/>
                <a:latin typeface="Calibri" panose="020F0502020204030204" pitchFamily="34" charset="0"/>
                <a:ea typeface="Calibri" panose="020F0502020204030204" pitchFamily="34" charset="0"/>
                <a:cs typeface="Latha" panose="020B0604020202020204" pitchFamily="34" charset="0"/>
              </a:rPr>
              <a:t>Two important Questions.</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46854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424282" y="1561474"/>
            <a:ext cx="13189306" cy="707886"/>
          </a:xfrm>
          <a:prstGeom prst="rect">
            <a:avLst/>
          </a:prstGeom>
        </p:spPr>
        <p:txBody>
          <a:bodyPr wrap="square">
            <a:spAutoFit/>
          </a:bodyPr>
          <a:lstStyle/>
          <a:p>
            <a:r>
              <a:rPr lang="en-GB" sz="4000" b="1" dirty="0">
                <a:effectLst/>
                <a:latin typeface="Calibri" panose="020F0502020204030204" pitchFamily="34" charset="0"/>
                <a:ea typeface="Calibri" panose="020F0502020204030204" pitchFamily="34" charset="0"/>
                <a:cs typeface="Latha" panose="020B0604020202020204" pitchFamily="34" charset="0"/>
              </a:rPr>
              <a:t>2. What then shall I do with Jesus who is called Christ?</a:t>
            </a:r>
            <a:endParaRPr lang="en-CA" sz="4000" b="1" u="none" strike="noStrike" dirty="0">
              <a:effectLst/>
              <a:latin typeface="system-ui"/>
            </a:endParaRPr>
          </a:p>
        </p:txBody>
      </p:sp>
      <p:pic>
        <p:nvPicPr>
          <p:cNvPr id="12292" name="Picture 4" descr="Pilate Before Jesus • Every Thought Captive">
            <a:extLst>
              <a:ext uri="{FF2B5EF4-FFF2-40B4-BE49-F238E27FC236}">
                <a16:creationId xmlns:a16="http://schemas.microsoft.com/office/drawing/2014/main" id="{4736CF14-DA93-6EE3-DF2C-6D68BF4A7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268" y="2479904"/>
            <a:ext cx="7506341" cy="3942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35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400465" y="0"/>
            <a:ext cx="7351372"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Matthew 27:22</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flipV="1">
            <a:off x="0" y="1353167"/>
            <a:ext cx="12192000" cy="875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400465" y="2274838"/>
            <a:ext cx="11135607" cy="2308324"/>
          </a:xfrm>
          <a:prstGeom prst="rect">
            <a:avLst/>
          </a:prstGeom>
        </p:spPr>
        <p:txBody>
          <a:bodyPr wrap="square">
            <a:spAutoFit/>
          </a:bodyPr>
          <a:lstStyle/>
          <a:p>
            <a:pPr algn="l"/>
            <a:r>
              <a:rPr lang="en-CA" sz="4800" b="0" i="0" u="none" strike="noStrike" dirty="0">
                <a:effectLst/>
                <a:latin typeface="system-ui"/>
              </a:rPr>
              <a:t>Pilate said to them, “What then shall I do with Jesus who is called Christ?” They all said to him, “Let Him be crucified!”</a:t>
            </a:r>
          </a:p>
        </p:txBody>
      </p:sp>
    </p:spTree>
    <p:extLst>
      <p:ext uri="{BB962C8B-B14F-4D97-AF65-F5344CB8AC3E}">
        <p14:creationId xmlns:p14="http://schemas.microsoft.com/office/powerpoint/2010/main" val="96442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925599" y="-205145"/>
            <a:ext cx="5553123"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Son of Man</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flipV="1">
            <a:off x="0" y="124317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141647" y="1240426"/>
            <a:ext cx="11972324" cy="5016758"/>
          </a:xfrm>
          <a:prstGeom prst="rect">
            <a:avLst/>
          </a:prstGeom>
        </p:spPr>
        <p:txBody>
          <a:bodyPr wrap="square">
            <a:spAutoFit/>
          </a:bodyPr>
          <a:lstStyle/>
          <a:p>
            <a:pPr algn="l"/>
            <a:r>
              <a:rPr lang="en-CA" sz="3200" b="0" i="0" u="none" strike="noStrike" dirty="0">
                <a:effectLst/>
                <a:latin typeface="system-ui"/>
              </a:rPr>
              <a:t>V 13, When Jesus came into the region of Caesarea Philippi, He asked His disciples, saying, “Who do men say that I, the Son of Man, am?”</a:t>
            </a:r>
          </a:p>
          <a:p>
            <a:pPr algn="l"/>
            <a:endParaRPr lang="en-CA" sz="3200" dirty="0">
              <a:latin typeface="system-ui"/>
            </a:endParaRPr>
          </a:p>
          <a:p>
            <a:pPr algn="l"/>
            <a:r>
              <a:rPr lang="en-CA" sz="3200" b="0" i="0" u="none" strike="noStrike" dirty="0">
                <a:effectLst/>
                <a:latin typeface="system-ui"/>
              </a:rPr>
              <a:t>Jesus uses the term Son of man to refer to Himself.</a:t>
            </a:r>
          </a:p>
          <a:p>
            <a:pPr algn="l"/>
            <a:r>
              <a:rPr lang="en-CA" sz="3200" b="0" i="0" u="none" strike="noStrike" dirty="0">
                <a:effectLst/>
                <a:latin typeface="system-ui"/>
              </a:rPr>
              <a:t>This term is used 80 plus times in the New Testament, and so it is the Lord’s most common designation of Himself.</a:t>
            </a:r>
          </a:p>
          <a:p>
            <a:pPr algn="l"/>
            <a:r>
              <a:rPr lang="en-CA" sz="3200" b="0" i="0" u="none" strike="noStrike" dirty="0">
                <a:effectLst/>
                <a:latin typeface="system-ui"/>
              </a:rPr>
              <a:t> </a:t>
            </a:r>
          </a:p>
          <a:p>
            <a:pPr algn="l"/>
            <a:r>
              <a:rPr lang="en-CA" sz="3200" b="0" i="0" u="none" strike="noStrike" dirty="0">
                <a:effectLst/>
                <a:latin typeface="system-ui"/>
              </a:rPr>
              <a:t>Although it is definitely a prophetic title of Messiah taken from </a:t>
            </a:r>
          </a:p>
          <a:p>
            <a:pPr algn="l"/>
            <a:r>
              <a:rPr lang="en-CA" sz="3200" b="1" i="0" u="none" strike="noStrike" dirty="0">
                <a:effectLst/>
                <a:latin typeface="system-ui"/>
              </a:rPr>
              <a:t>Daniel 7:13 -14</a:t>
            </a:r>
            <a:r>
              <a:rPr lang="en-CA" sz="3200" b="0" i="0" u="none" strike="noStrike" dirty="0">
                <a:effectLst/>
                <a:latin typeface="system-ui"/>
              </a:rPr>
              <a:t>.</a:t>
            </a:r>
          </a:p>
          <a:p>
            <a:pPr algn="l"/>
            <a:endParaRPr lang="en-CA" sz="3200" b="0" i="0" u="none" strike="noStrike" dirty="0">
              <a:effectLst/>
              <a:latin typeface="system-ui"/>
            </a:endParaRPr>
          </a:p>
        </p:txBody>
      </p:sp>
    </p:spTree>
    <p:extLst>
      <p:ext uri="{BB962C8B-B14F-4D97-AF65-F5344CB8AC3E}">
        <p14:creationId xmlns:p14="http://schemas.microsoft.com/office/powerpoint/2010/main" val="44336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4564670" y="-205145"/>
            <a:ext cx="2274982"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flipV="1">
            <a:off x="0" y="124317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219676" y="1774436"/>
            <a:ext cx="11972324" cy="3929281"/>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GB" sz="4000" b="1" dirty="0">
                <a:effectLst/>
                <a:latin typeface="Calibri" panose="020F0502020204030204" pitchFamily="34" charset="0"/>
                <a:ea typeface="Calibri" panose="020F0502020204030204" pitchFamily="34" charset="0"/>
                <a:cs typeface="Latha" panose="020B0604020202020204" pitchFamily="34" charset="0"/>
              </a:rPr>
              <a:t>Who do men say that I am? </a:t>
            </a:r>
            <a:endParaRPr lang="en-GB" sz="4000" dirty="0">
              <a:effectLst/>
              <a:latin typeface="Calibri" panose="020F0502020204030204" pitchFamily="34" charset="0"/>
              <a:ea typeface="Calibri" panose="020F0502020204030204" pitchFamily="34" charset="0"/>
              <a:cs typeface="Latha" panose="020B0604020202020204" pitchFamily="34" charset="0"/>
            </a:endParaRPr>
          </a:p>
          <a:p>
            <a:pPr marL="285750" indent="-285750" algn="just">
              <a:lnSpc>
                <a:spcPct val="115000"/>
              </a:lnSpc>
              <a:spcAft>
                <a:spcPts val="1000"/>
              </a:spcAft>
              <a:buFont typeface="Arial" panose="020B0604020202020204" pitchFamily="34" charset="0"/>
              <a:buChar char="•"/>
            </a:pPr>
            <a:r>
              <a:rPr lang="en-GB" sz="4000" b="1" dirty="0">
                <a:effectLst/>
                <a:latin typeface="Calibri" panose="020F0502020204030204" pitchFamily="34" charset="0"/>
                <a:ea typeface="Calibri" panose="020F0502020204030204" pitchFamily="34" charset="0"/>
                <a:cs typeface="Latha" panose="020B0604020202020204" pitchFamily="34" charset="0"/>
              </a:rPr>
              <a:t>Who do people say I am?</a:t>
            </a:r>
            <a:endParaRPr lang="en-GB" sz="4000" dirty="0">
              <a:effectLst/>
              <a:latin typeface="Calibri" panose="020F0502020204030204" pitchFamily="34" charset="0"/>
              <a:ea typeface="Calibri" panose="020F0502020204030204" pitchFamily="34" charset="0"/>
              <a:cs typeface="Latha" panose="020B0604020202020204" pitchFamily="34" charset="0"/>
            </a:endParaRPr>
          </a:p>
          <a:p>
            <a:pPr marL="285750" indent="-285750" algn="just">
              <a:lnSpc>
                <a:spcPct val="115000"/>
              </a:lnSpc>
              <a:spcAft>
                <a:spcPts val="1000"/>
              </a:spcAft>
              <a:buFont typeface="Arial" panose="020B0604020202020204" pitchFamily="34" charset="0"/>
              <a:buChar char="•"/>
            </a:pPr>
            <a:r>
              <a:rPr lang="en-GB" sz="4000" b="1" dirty="0">
                <a:effectLst/>
                <a:latin typeface="Calibri" panose="020F0502020204030204" pitchFamily="34" charset="0"/>
                <a:ea typeface="Calibri" panose="020F0502020204030204" pitchFamily="34" charset="0"/>
                <a:cs typeface="Latha" panose="020B0604020202020204" pitchFamily="34" charset="0"/>
              </a:rPr>
              <a:t>What a crucial question?</a:t>
            </a:r>
            <a:endParaRPr lang="en-GB" sz="4000" dirty="0">
              <a:effectLst/>
              <a:latin typeface="Calibri" panose="020F0502020204030204" pitchFamily="34" charset="0"/>
              <a:ea typeface="Calibri" panose="020F0502020204030204" pitchFamily="34" charset="0"/>
              <a:cs typeface="Latha" panose="020B0604020202020204" pitchFamily="34" charset="0"/>
            </a:endParaRPr>
          </a:p>
          <a:p>
            <a:pPr marL="285750" indent="-285750" algn="just">
              <a:lnSpc>
                <a:spcPct val="115000"/>
              </a:lnSpc>
              <a:spcAft>
                <a:spcPts val="1000"/>
              </a:spcAft>
              <a:buFont typeface="Arial" panose="020B0604020202020204" pitchFamily="34" charset="0"/>
              <a:buChar char="•"/>
            </a:pPr>
            <a:r>
              <a:rPr lang="en-GB" sz="4000" b="1" dirty="0">
                <a:effectLst/>
                <a:latin typeface="Calibri" panose="020F0502020204030204" pitchFamily="34" charset="0"/>
                <a:ea typeface="Calibri" panose="020F0502020204030204" pitchFamily="34" charset="0"/>
                <a:cs typeface="Latha" panose="020B0604020202020204" pitchFamily="34" charset="0"/>
              </a:rPr>
              <a:t>Do they really know who Jesus is? </a:t>
            </a:r>
            <a:endParaRPr lang="en-GB" sz="4000" dirty="0">
              <a:effectLst/>
              <a:latin typeface="Calibri" panose="020F0502020204030204" pitchFamily="34" charset="0"/>
              <a:ea typeface="Calibri" panose="020F0502020204030204" pitchFamily="34" charset="0"/>
              <a:cs typeface="Latha" panose="020B0604020202020204" pitchFamily="34" charset="0"/>
            </a:endParaRPr>
          </a:p>
          <a:p>
            <a:pPr algn="l"/>
            <a:endParaRPr lang="en-CA" sz="3200" b="0" i="0" u="none" strike="noStrike" dirty="0">
              <a:effectLst/>
              <a:latin typeface="system-ui"/>
            </a:endParaRPr>
          </a:p>
        </p:txBody>
      </p:sp>
    </p:spTree>
    <p:extLst>
      <p:ext uri="{BB962C8B-B14F-4D97-AF65-F5344CB8AC3E}">
        <p14:creationId xmlns:p14="http://schemas.microsoft.com/office/powerpoint/2010/main" val="416965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24</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flipV="1">
            <a:off x="0" y="1366463"/>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1068615" y="1731150"/>
            <a:ext cx="9487218" cy="3369127"/>
          </a:xfrm>
          <a:prstGeom prst="rect">
            <a:avLst/>
          </a:prstGeom>
        </p:spPr>
        <p:txBody>
          <a:bodyPr wrap="square">
            <a:spAutoFit/>
          </a:bodyPr>
          <a:lstStyle/>
          <a:p>
            <a:r>
              <a:rPr lang="en-CA" sz="4800" b="1" i="0" u="none" strike="noStrike" baseline="30000" dirty="0">
                <a:effectLst/>
                <a:latin typeface="system-ui"/>
              </a:rPr>
              <a:t>V 14,  So they said, “Some say John the Baptist, some Elijah, and others Jeremiah or one of the prophets.”</a:t>
            </a:r>
          </a:p>
          <a:p>
            <a:endParaRPr lang="en-CA" sz="4000" b="1" baseline="30000" dirty="0">
              <a:latin typeface="system-ui"/>
            </a:endParaRPr>
          </a:p>
          <a:p>
            <a:pPr algn="just">
              <a:lnSpc>
                <a:spcPct val="115000"/>
              </a:lnSpc>
              <a:spcAft>
                <a:spcPts val="1000"/>
              </a:spcAft>
            </a:pPr>
            <a:r>
              <a:rPr lang="en-GB" sz="3200" b="1" dirty="0">
                <a:effectLst/>
                <a:latin typeface="Calibri" panose="020F0502020204030204" pitchFamily="34" charset="0"/>
                <a:ea typeface="Calibri" panose="020F0502020204030204" pitchFamily="34" charset="0"/>
                <a:cs typeface="Latha" panose="020B0604020202020204" pitchFamily="34" charset="0"/>
              </a:rPr>
              <a:t>John the Baptist.</a:t>
            </a:r>
            <a:endParaRPr lang="en-GB" sz="32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3200" b="1" dirty="0">
                <a:effectLst/>
                <a:latin typeface="Calibri" panose="020F0502020204030204" pitchFamily="34" charset="0"/>
                <a:ea typeface="Calibri" panose="020F0502020204030204" pitchFamily="34" charset="0"/>
                <a:cs typeface="Latha" panose="020B0604020202020204" pitchFamily="34" charset="0"/>
              </a:rPr>
              <a:t>What didn’t they say?</a:t>
            </a:r>
            <a:endParaRPr lang="en-GB" sz="3200" dirty="0">
              <a:effectLst/>
              <a:latin typeface="Calibri" panose="020F0502020204030204" pitchFamily="34" charset="0"/>
              <a:ea typeface="Calibri" panose="020F0502020204030204" pitchFamily="34" charset="0"/>
              <a:cs typeface="Latha" panose="020B0604020202020204" pitchFamily="34" charset="0"/>
            </a:endParaRPr>
          </a:p>
          <a:p>
            <a:r>
              <a:rPr lang="en-GB" sz="3200" dirty="0">
                <a:effectLst/>
                <a:latin typeface="Calibri" panose="020F0502020204030204" pitchFamily="34" charset="0"/>
                <a:ea typeface="Calibri" panose="020F0502020204030204" pitchFamily="34" charset="0"/>
                <a:cs typeface="Latha" panose="020B0604020202020204" pitchFamily="34" charset="0"/>
              </a:rPr>
              <a:t>Beelzebub - They had said that back in </a:t>
            </a:r>
            <a:r>
              <a:rPr lang="en-GB" sz="3200" b="1" dirty="0">
                <a:effectLst/>
                <a:latin typeface="Calibri" panose="020F0502020204030204" pitchFamily="34" charset="0"/>
                <a:ea typeface="Calibri" panose="020F0502020204030204" pitchFamily="34" charset="0"/>
                <a:cs typeface="Latha" panose="020B0604020202020204" pitchFamily="34" charset="0"/>
              </a:rPr>
              <a:t>Matthew 10:25</a:t>
            </a:r>
            <a:r>
              <a:rPr lang="en-GB" sz="3200" dirty="0">
                <a:effectLst/>
              </a:rPr>
              <a:t> </a:t>
            </a:r>
            <a:endParaRPr lang="en-CA" sz="3200" b="1" i="0" u="none" strike="noStrike" baseline="30000" dirty="0">
              <a:effectLst/>
              <a:latin typeface="system-ui"/>
            </a:endParaRPr>
          </a:p>
        </p:txBody>
      </p:sp>
      <p:sp>
        <p:nvSpPr>
          <p:cNvPr id="2" name="Rectangle 1">
            <a:extLst>
              <a:ext uri="{FF2B5EF4-FFF2-40B4-BE49-F238E27FC236}">
                <a16:creationId xmlns:a16="http://schemas.microsoft.com/office/drawing/2014/main" id="{54D75067-D5A4-EEC0-C7D5-67F60382D48B}"/>
              </a:ext>
            </a:extLst>
          </p:cNvPr>
          <p:cNvSpPr/>
          <p:nvPr/>
        </p:nvSpPr>
        <p:spPr>
          <a:xfrm>
            <a:off x="0" y="20231"/>
            <a:ext cx="12192000" cy="1424942"/>
          </a:xfrm>
          <a:prstGeom prst="rect">
            <a:avLst/>
          </a:prstGeom>
        </p:spPr>
        <p:txBody>
          <a:bodyPr wrap="square">
            <a:spAutoFit/>
          </a:bodyPr>
          <a:lstStyle/>
          <a:p>
            <a:pPr algn="ctr">
              <a:lnSpc>
                <a:spcPct val="115000"/>
              </a:lnSpc>
              <a:spcAft>
                <a:spcPts val="0"/>
              </a:spcAft>
            </a:pPr>
            <a:r>
              <a:rPr lang="en-GB" sz="8000" b="1" i="1" dirty="0">
                <a:latin typeface="Calibri" panose="020F0502020204030204" pitchFamily="34" charset="0"/>
                <a:cs typeface="Latha" panose="020B0604020202020204" pitchFamily="34" charset="0"/>
              </a:rPr>
              <a:t>Answer to the question.</a:t>
            </a:r>
          </a:p>
        </p:txBody>
      </p:sp>
    </p:spTree>
    <p:extLst>
      <p:ext uri="{BB962C8B-B14F-4D97-AF65-F5344CB8AC3E}">
        <p14:creationId xmlns:p14="http://schemas.microsoft.com/office/powerpoint/2010/main" val="401016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25</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33058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724991" y="1853042"/>
            <a:ext cx="10496526" cy="2603341"/>
          </a:xfrm>
          <a:prstGeom prst="rect">
            <a:avLst/>
          </a:prstGeom>
        </p:spPr>
        <p:txBody>
          <a:bodyPr wrap="square">
            <a:spAutoFit/>
          </a:bodyPr>
          <a:lstStyle/>
          <a:p>
            <a:pPr algn="just">
              <a:lnSpc>
                <a:spcPct val="115000"/>
              </a:lnSpc>
              <a:spcAft>
                <a:spcPts val="1000"/>
              </a:spcAft>
            </a:pPr>
            <a:r>
              <a:rPr lang="en-GB" sz="3600" i="1" dirty="0">
                <a:effectLst/>
                <a:latin typeface="Calibri" panose="020F0502020204030204" pitchFamily="34" charset="0"/>
                <a:ea typeface="Calibri" panose="020F0502020204030204" pitchFamily="34" charset="0"/>
                <a:cs typeface="Latha" panose="020B0604020202020204" pitchFamily="34" charset="0"/>
              </a:rPr>
              <a:t>1. At that time Herod the tetrarch heard the report about Jesus </a:t>
            </a:r>
            <a:r>
              <a:rPr lang="en-GB" sz="3600" b="1" i="1" baseline="30000" dirty="0">
                <a:effectLst/>
                <a:latin typeface="Calibri" panose="020F0502020204030204" pitchFamily="34" charset="0"/>
                <a:ea typeface="Calibri" panose="020F0502020204030204" pitchFamily="34" charset="0"/>
                <a:cs typeface="Latha" panose="020B0604020202020204" pitchFamily="34" charset="0"/>
              </a:rPr>
              <a:t>2 </a:t>
            </a:r>
            <a:r>
              <a:rPr lang="en-GB" sz="3600" i="1" dirty="0">
                <a:effectLst/>
                <a:latin typeface="Calibri" panose="020F0502020204030204" pitchFamily="34" charset="0"/>
                <a:ea typeface="Calibri" panose="020F0502020204030204" pitchFamily="34" charset="0"/>
                <a:cs typeface="Latha" panose="020B0604020202020204" pitchFamily="34" charset="0"/>
              </a:rPr>
              <a:t>and said to his servants, “This is John the Baptist; he is risen from the dead, and therefore these powers are at work in him.”</a:t>
            </a:r>
            <a:endParaRPr lang="en-GB" sz="36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2" name="Rectangle 1">
            <a:extLst>
              <a:ext uri="{FF2B5EF4-FFF2-40B4-BE49-F238E27FC236}">
                <a16:creationId xmlns:a16="http://schemas.microsoft.com/office/drawing/2014/main" id="{54D75067-D5A4-EEC0-C7D5-67F60382D48B}"/>
              </a:ext>
            </a:extLst>
          </p:cNvPr>
          <p:cNvSpPr/>
          <p:nvPr/>
        </p:nvSpPr>
        <p:spPr>
          <a:xfrm>
            <a:off x="1192378" y="-128999"/>
            <a:ext cx="9261043" cy="1691553"/>
          </a:xfrm>
          <a:prstGeom prst="rect">
            <a:avLst/>
          </a:prstGeom>
        </p:spPr>
        <p:txBody>
          <a:bodyPr wrap="square">
            <a:spAutoFit/>
          </a:bodyPr>
          <a:lstStyle/>
          <a:p>
            <a:pPr algn="ctr">
              <a:lnSpc>
                <a:spcPct val="115000"/>
              </a:lnSpc>
              <a:spcAft>
                <a:spcPts val="0"/>
              </a:spcAft>
            </a:pPr>
            <a:r>
              <a:rPr lang="en-GB" sz="9600" b="1" dirty="0">
                <a:effectLst/>
                <a:latin typeface="Calibri" panose="020F0502020204030204" pitchFamily="34" charset="0"/>
                <a:ea typeface="Calibri" panose="020F0502020204030204" pitchFamily="34" charset="0"/>
                <a:cs typeface="Latha" panose="020B0604020202020204" pitchFamily="34" charset="0"/>
              </a:rPr>
              <a:t>Matthew 14:1-2</a:t>
            </a:r>
            <a:endParaRPr lang="en-GB" sz="9600" b="1" i="1" dirty="0">
              <a:latin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16741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26</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33058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724990" y="1853041"/>
            <a:ext cx="10847655" cy="3758401"/>
          </a:xfrm>
          <a:prstGeom prst="rect">
            <a:avLst/>
          </a:prstGeom>
        </p:spPr>
        <p:txBody>
          <a:bodyPr wrap="square">
            <a:spAutoFit/>
          </a:bodyPr>
          <a:lstStyle/>
          <a:p>
            <a:pPr algn="just">
              <a:lnSpc>
                <a:spcPct val="115000"/>
              </a:lnSpc>
              <a:spcAft>
                <a:spcPts val="1000"/>
              </a:spcAft>
            </a:pPr>
            <a:r>
              <a:rPr lang="en-GB" sz="3600" dirty="0">
                <a:effectLst/>
                <a:latin typeface="Calibri" panose="020F0502020204030204" pitchFamily="34" charset="0"/>
                <a:ea typeface="Calibri" panose="020F0502020204030204" pitchFamily="34" charset="0"/>
                <a:cs typeface="Latha" panose="020B0604020202020204" pitchFamily="34" charset="0"/>
              </a:rPr>
              <a:t>Herod said, </a:t>
            </a:r>
            <a:r>
              <a:rPr lang="en-GB" sz="3600" b="1" dirty="0">
                <a:effectLst/>
                <a:latin typeface="Calibri" panose="020F0502020204030204" pitchFamily="34" charset="0"/>
                <a:ea typeface="Calibri" panose="020F0502020204030204" pitchFamily="34" charset="0"/>
                <a:cs typeface="Latha" panose="020B0604020202020204" pitchFamily="34" charset="0"/>
              </a:rPr>
              <a:t>“It’s John the Baptist, back from the dead.” </a:t>
            </a:r>
          </a:p>
          <a:p>
            <a:pPr algn="just">
              <a:lnSpc>
                <a:spcPct val="115000"/>
              </a:lnSpc>
              <a:spcAft>
                <a:spcPts val="1000"/>
              </a:spcAft>
            </a:pPr>
            <a:r>
              <a:rPr lang="en-GB" sz="3600"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3600" b="1" dirty="0">
                <a:effectLst/>
                <a:latin typeface="Calibri" panose="020F0502020204030204" pitchFamily="34" charset="0"/>
                <a:ea typeface="Calibri" panose="020F0502020204030204" pitchFamily="34" charset="0"/>
                <a:cs typeface="Latha" panose="020B0604020202020204" pitchFamily="34" charset="0"/>
              </a:rPr>
              <a:t>Why did Herod say that? </a:t>
            </a:r>
            <a:endParaRPr lang="en-GB" sz="36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3600" dirty="0">
                <a:effectLst/>
                <a:latin typeface="Calibri" panose="020F0502020204030204" pitchFamily="34" charset="0"/>
                <a:ea typeface="Calibri" panose="020F0502020204030204" pitchFamily="34" charset="0"/>
                <a:cs typeface="Latha" panose="020B0604020202020204" pitchFamily="34" charset="0"/>
              </a:rPr>
              <a:t>Because John the Baptist was a prophet, John the Baptist was declaring the coming of </a:t>
            </a:r>
            <a:r>
              <a:rPr lang="en-GB" sz="4400" b="1" dirty="0">
                <a:effectLst/>
                <a:latin typeface="Calibri" panose="020F0502020204030204" pitchFamily="34" charset="0"/>
                <a:ea typeface="Calibri" panose="020F0502020204030204" pitchFamily="34" charset="0"/>
                <a:cs typeface="Latha" panose="020B0604020202020204" pitchFamily="34" charset="0"/>
              </a:rPr>
              <a:t>Messiah</a:t>
            </a:r>
            <a:r>
              <a:rPr lang="en-GB" sz="3600" dirty="0">
                <a:effectLst/>
                <a:latin typeface="Calibri" panose="020F0502020204030204" pitchFamily="34" charset="0"/>
                <a:ea typeface="Calibri" panose="020F0502020204030204" pitchFamily="34" charset="0"/>
                <a:cs typeface="Latha" panose="020B0604020202020204" pitchFamily="34" charset="0"/>
              </a:rPr>
              <a:t>.</a:t>
            </a:r>
          </a:p>
        </p:txBody>
      </p:sp>
      <p:sp>
        <p:nvSpPr>
          <p:cNvPr id="2" name="Rectangle 1">
            <a:extLst>
              <a:ext uri="{FF2B5EF4-FFF2-40B4-BE49-F238E27FC236}">
                <a16:creationId xmlns:a16="http://schemas.microsoft.com/office/drawing/2014/main" id="{54D75067-D5A4-EEC0-C7D5-67F60382D48B}"/>
              </a:ext>
            </a:extLst>
          </p:cNvPr>
          <p:cNvSpPr/>
          <p:nvPr/>
        </p:nvSpPr>
        <p:spPr>
          <a:xfrm>
            <a:off x="1192378" y="-128999"/>
            <a:ext cx="9261043" cy="1691553"/>
          </a:xfrm>
          <a:prstGeom prst="rect">
            <a:avLst/>
          </a:prstGeom>
        </p:spPr>
        <p:txBody>
          <a:bodyPr wrap="square">
            <a:spAutoFit/>
          </a:bodyPr>
          <a:lstStyle/>
          <a:p>
            <a:pPr algn="ctr">
              <a:lnSpc>
                <a:spcPct val="115000"/>
              </a:lnSpc>
              <a:spcAft>
                <a:spcPts val="0"/>
              </a:spcAft>
            </a:pPr>
            <a:r>
              <a:rPr lang="en-GB" sz="9600" b="1" dirty="0">
                <a:effectLst/>
                <a:latin typeface="Calibri" panose="020F0502020204030204" pitchFamily="34" charset="0"/>
                <a:ea typeface="Calibri" panose="020F0502020204030204" pitchFamily="34" charset="0"/>
                <a:cs typeface="Latha" panose="020B0604020202020204" pitchFamily="34" charset="0"/>
              </a:rPr>
              <a:t>Herod</a:t>
            </a:r>
            <a:endParaRPr lang="en-GB" sz="9600" b="1" i="1" dirty="0">
              <a:latin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603108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27</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33058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724990" y="1853041"/>
            <a:ext cx="10847655" cy="3988271"/>
          </a:xfrm>
          <a:prstGeom prst="rect">
            <a:avLst/>
          </a:prstGeom>
        </p:spPr>
        <p:txBody>
          <a:bodyPr wrap="square">
            <a:spAutoFit/>
          </a:bodyPr>
          <a:lstStyle/>
          <a:p>
            <a:pPr algn="just">
              <a:lnSpc>
                <a:spcPct val="115000"/>
              </a:lnSpc>
              <a:spcAft>
                <a:spcPts val="1000"/>
              </a:spcAft>
            </a:pPr>
            <a:r>
              <a:rPr lang="en-GB" sz="4000" b="1" dirty="0">
                <a:effectLst/>
                <a:latin typeface="Calibri" panose="020F0502020204030204" pitchFamily="34" charset="0"/>
                <a:ea typeface="Calibri" panose="020F0502020204030204" pitchFamily="34" charset="0"/>
                <a:cs typeface="Latha" panose="020B0604020202020204" pitchFamily="34" charset="0"/>
              </a:rPr>
              <a:t>Elijah</a:t>
            </a:r>
            <a:r>
              <a:rPr lang="en-GB" sz="4000" dirty="0">
                <a:effectLst/>
                <a:latin typeface="Calibri" panose="020F0502020204030204" pitchFamily="34" charset="0"/>
                <a:ea typeface="Calibri" panose="020F0502020204030204" pitchFamily="34" charset="0"/>
                <a:cs typeface="Latha" panose="020B0604020202020204" pitchFamily="34" charset="0"/>
              </a:rPr>
              <a:t> was the summit of the prophetic office. </a:t>
            </a:r>
          </a:p>
          <a:p>
            <a:pPr algn="just">
              <a:lnSpc>
                <a:spcPct val="115000"/>
              </a:lnSpc>
              <a:spcAft>
                <a:spcPts val="1000"/>
              </a:spcAft>
            </a:pPr>
            <a:r>
              <a:rPr lang="en-GB" sz="4000"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4800" b="1" dirty="0">
                <a:effectLst/>
                <a:latin typeface="Calibri" panose="020F0502020204030204" pitchFamily="34" charset="0"/>
                <a:ea typeface="Calibri" panose="020F0502020204030204" pitchFamily="34" charset="0"/>
                <a:cs typeface="Latha" panose="020B0604020202020204" pitchFamily="34" charset="0"/>
              </a:rPr>
              <a:t>Malachi 4:5</a:t>
            </a:r>
            <a:r>
              <a:rPr lang="en-GB" sz="4000" dirty="0">
                <a:effectLst/>
                <a:latin typeface="Calibri" panose="020F0502020204030204" pitchFamily="34" charset="0"/>
                <a:ea typeface="Calibri" panose="020F0502020204030204" pitchFamily="34" charset="0"/>
                <a:cs typeface="Latha" panose="020B0604020202020204" pitchFamily="34" charset="0"/>
              </a:rPr>
              <a:t>,</a:t>
            </a:r>
            <a:r>
              <a:rPr lang="en-GB" sz="4000" dirty="0">
                <a:solidFill>
                  <a:srgbClr val="000000"/>
                </a:solidFill>
                <a:effectLst/>
                <a:latin typeface="Segoe UI" panose="020B0502040204020203" pitchFamily="34" charset="0"/>
                <a:ea typeface="Calibri" panose="020F0502020204030204" pitchFamily="34" charset="0"/>
                <a:cs typeface="Latha" panose="020B0604020202020204" pitchFamily="34" charset="0"/>
              </a:rPr>
              <a:t> </a:t>
            </a:r>
            <a:r>
              <a:rPr lang="en-GB" sz="4000" i="1" dirty="0">
                <a:effectLst/>
                <a:latin typeface="Calibri" panose="020F0502020204030204" pitchFamily="34" charset="0"/>
                <a:ea typeface="Calibri" panose="020F0502020204030204" pitchFamily="34" charset="0"/>
                <a:cs typeface="Latha" panose="020B0604020202020204" pitchFamily="34" charset="0"/>
              </a:rPr>
              <a:t>Behold, I will send you Elijah the prophet Before the coming of the great and dreadful day of the Lord.</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2" name="Rectangle 1">
            <a:extLst>
              <a:ext uri="{FF2B5EF4-FFF2-40B4-BE49-F238E27FC236}">
                <a16:creationId xmlns:a16="http://schemas.microsoft.com/office/drawing/2014/main" id="{54D75067-D5A4-EEC0-C7D5-67F60382D48B}"/>
              </a:ext>
            </a:extLst>
          </p:cNvPr>
          <p:cNvSpPr/>
          <p:nvPr/>
        </p:nvSpPr>
        <p:spPr>
          <a:xfrm>
            <a:off x="1572769" y="119780"/>
            <a:ext cx="8412479" cy="1947521"/>
          </a:xfrm>
          <a:prstGeom prst="rect">
            <a:avLst/>
          </a:prstGeom>
        </p:spPr>
        <p:txBody>
          <a:bodyPr wrap="square">
            <a:spAutoFit/>
          </a:bodyPr>
          <a:lstStyle/>
          <a:p>
            <a:pPr algn="ctr">
              <a:lnSpc>
                <a:spcPct val="115000"/>
              </a:lnSpc>
            </a:pPr>
            <a:r>
              <a:rPr lang="en-GB" sz="5400" b="1" dirty="0">
                <a:effectLst/>
                <a:latin typeface="Calibri" panose="020F0502020204030204" pitchFamily="34" charset="0"/>
                <a:ea typeface="Calibri" panose="020F0502020204030204" pitchFamily="34" charset="0"/>
                <a:cs typeface="Latha" panose="020B0604020202020204" pitchFamily="34" charset="0"/>
              </a:rPr>
              <a:t>“Some said you are Elijah.”</a:t>
            </a:r>
          </a:p>
          <a:p>
            <a:pPr algn="ctr">
              <a:lnSpc>
                <a:spcPct val="115000"/>
              </a:lnSpc>
            </a:pPr>
            <a:endParaRPr lang="en-GB" sz="5400" b="1" i="1" dirty="0">
              <a:latin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27088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28</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33058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D75067-D5A4-EEC0-C7D5-67F60382D48B}"/>
              </a:ext>
            </a:extLst>
          </p:cNvPr>
          <p:cNvSpPr/>
          <p:nvPr/>
        </p:nvSpPr>
        <p:spPr>
          <a:xfrm>
            <a:off x="1572769" y="33503"/>
            <a:ext cx="8412479" cy="1558312"/>
          </a:xfrm>
          <a:prstGeom prst="rect">
            <a:avLst/>
          </a:prstGeom>
        </p:spPr>
        <p:txBody>
          <a:bodyPr wrap="square">
            <a:spAutoFit/>
          </a:bodyPr>
          <a:lstStyle/>
          <a:p>
            <a:pPr algn="ctr">
              <a:lnSpc>
                <a:spcPct val="115000"/>
              </a:lnSpc>
            </a:pPr>
            <a:r>
              <a:rPr lang="en-GB" sz="8800" b="1" dirty="0">
                <a:effectLst/>
                <a:latin typeface="Calibri" panose="020F0502020204030204" pitchFamily="34" charset="0"/>
                <a:ea typeface="Calibri" panose="020F0502020204030204" pitchFamily="34" charset="0"/>
                <a:cs typeface="Latha" panose="020B0604020202020204" pitchFamily="34" charset="0"/>
              </a:rPr>
              <a:t>Jewish Passover</a:t>
            </a:r>
            <a:endParaRPr lang="en-GB" sz="8800" b="1" i="1" dirty="0">
              <a:latin typeface="Calibri" panose="020F0502020204030204" pitchFamily="34" charset="0"/>
              <a:cs typeface="Latha" panose="020B0604020202020204" pitchFamily="34" charset="0"/>
            </a:endParaRPr>
          </a:p>
        </p:txBody>
      </p:sp>
      <p:pic>
        <p:nvPicPr>
          <p:cNvPr id="13314" name="Picture 2" descr="The Empty Chair | Cantor Sue">
            <a:extLst>
              <a:ext uri="{FF2B5EF4-FFF2-40B4-BE49-F238E27FC236}">
                <a16:creationId xmlns:a16="http://schemas.microsoft.com/office/drawing/2014/main" id="{771B0317-5AD3-B1A5-920C-5F18F0114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248" y="1769770"/>
            <a:ext cx="8001000" cy="444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52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29</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3700711"/>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D75067-D5A4-EEC0-C7D5-67F60382D48B}"/>
              </a:ext>
            </a:extLst>
          </p:cNvPr>
          <p:cNvSpPr/>
          <p:nvPr/>
        </p:nvSpPr>
        <p:spPr>
          <a:xfrm>
            <a:off x="2267713" y="2232375"/>
            <a:ext cx="9999876" cy="1558312"/>
          </a:xfrm>
          <a:prstGeom prst="rect">
            <a:avLst/>
          </a:prstGeom>
        </p:spPr>
        <p:txBody>
          <a:bodyPr wrap="square">
            <a:spAutoFit/>
          </a:bodyPr>
          <a:lstStyle/>
          <a:p>
            <a:pPr algn="just">
              <a:lnSpc>
                <a:spcPct val="115000"/>
              </a:lnSpc>
              <a:spcAft>
                <a:spcPts val="1000"/>
              </a:spcAft>
            </a:pPr>
            <a:r>
              <a:rPr lang="en-GB" sz="8800" i="1" dirty="0">
                <a:effectLst/>
                <a:latin typeface="Calibri" panose="020F0502020204030204" pitchFamily="34" charset="0"/>
                <a:ea typeface="Calibri" panose="020F0502020204030204" pitchFamily="34" charset="0"/>
                <a:cs typeface="Latha" panose="020B0604020202020204" pitchFamily="34" charset="0"/>
              </a:rPr>
              <a:t>“He is Jeremiah.” </a:t>
            </a:r>
            <a:endParaRPr lang="en-GB" sz="88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95775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711787" y="5763531"/>
            <a:ext cx="6084615" cy="1091837"/>
          </a:xfrm>
          <a:prstGeom prst="rect">
            <a:avLst/>
          </a:prstGeom>
        </p:spPr>
        <p:txBody>
          <a:bodyPr wrap="none">
            <a:spAutoFit/>
          </a:bodyPr>
          <a:lstStyle/>
          <a:p>
            <a:pPr algn="ctr">
              <a:lnSpc>
                <a:spcPct val="115000"/>
              </a:lnSpc>
              <a:spcAft>
                <a:spcPts val="0"/>
              </a:spcAft>
            </a:pPr>
            <a:r>
              <a:rPr lang="en-GB" sz="6000" b="1" dirty="0">
                <a:latin typeface="Calibri" panose="020F0502020204030204" pitchFamily="34" charset="0"/>
                <a:cs typeface="Latha" panose="020B0604020202020204" pitchFamily="34" charset="0"/>
              </a:rPr>
              <a:t>Matthew 16:13-17</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728050" y="5766163"/>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368354" y="254330"/>
            <a:ext cx="11823645" cy="5164106"/>
          </a:xfrm>
          <a:prstGeom prst="rect">
            <a:avLst/>
          </a:prstGeom>
        </p:spPr>
        <p:txBody>
          <a:bodyPr wrap="square">
            <a:spAutoFit/>
          </a:bodyPr>
          <a:lstStyle/>
          <a:p>
            <a:pPr algn="just">
              <a:lnSpc>
                <a:spcPct val="115000"/>
              </a:lnSpc>
              <a:spcAft>
                <a:spcPts val="1000"/>
              </a:spcAft>
            </a:pPr>
            <a:r>
              <a:rPr lang="en-GB" sz="2800" i="1" dirty="0">
                <a:effectLst/>
                <a:latin typeface="Calibri" panose="020F0502020204030204" pitchFamily="34" charset="0"/>
                <a:ea typeface="Calibri" panose="020F0502020204030204" pitchFamily="34" charset="0"/>
                <a:cs typeface="Latha" panose="020B0604020202020204" pitchFamily="34" charset="0"/>
              </a:rPr>
              <a:t>13. When Jesus came into the region of Caesarea Philippi, He asked His disciples, saying, </a:t>
            </a:r>
          </a:p>
          <a:p>
            <a:pPr algn="just">
              <a:lnSpc>
                <a:spcPct val="115000"/>
              </a:lnSpc>
              <a:spcAft>
                <a:spcPts val="1000"/>
              </a:spcAft>
            </a:pPr>
            <a:r>
              <a:rPr lang="en-GB" sz="2800" i="1" dirty="0">
                <a:effectLst/>
                <a:latin typeface="Calibri" panose="020F0502020204030204" pitchFamily="34" charset="0"/>
                <a:ea typeface="Calibri" panose="020F0502020204030204" pitchFamily="34" charset="0"/>
                <a:cs typeface="Latha" panose="020B0604020202020204" pitchFamily="34" charset="0"/>
              </a:rPr>
              <a:t>“Who do men say that I, the Son of Man, am?”</a:t>
            </a:r>
          </a:p>
          <a:p>
            <a:pPr algn="just">
              <a:lnSpc>
                <a:spcPct val="115000"/>
              </a:lnSpc>
              <a:spcAft>
                <a:spcPts val="1000"/>
              </a:spcAft>
            </a:pPr>
            <a:r>
              <a:rPr lang="en-GB" sz="2800" b="1" i="1" baseline="30000" dirty="0">
                <a:effectLst/>
                <a:latin typeface="Calibri" panose="020F0502020204030204" pitchFamily="34" charset="0"/>
                <a:ea typeface="Calibri" panose="020F0502020204030204" pitchFamily="34" charset="0"/>
                <a:cs typeface="Latha" panose="020B0604020202020204" pitchFamily="34" charset="0"/>
              </a:rPr>
              <a:t>14 </a:t>
            </a:r>
            <a:r>
              <a:rPr lang="en-GB" sz="2800" i="1" dirty="0">
                <a:effectLst/>
                <a:latin typeface="Calibri" panose="020F0502020204030204" pitchFamily="34" charset="0"/>
                <a:ea typeface="Calibri" panose="020F0502020204030204" pitchFamily="34" charset="0"/>
                <a:cs typeface="Latha" panose="020B0604020202020204" pitchFamily="34" charset="0"/>
              </a:rPr>
              <a:t>So they said, “Some say John the Baptist, some Elijah, and others Jeremiah or one of the prophets.”</a:t>
            </a:r>
          </a:p>
          <a:p>
            <a:pPr algn="just">
              <a:lnSpc>
                <a:spcPct val="115000"/>
              </a:lnSpc>
              <a:spcAft>
                <a:spcPts val="1000"/>
              </a:spcAft>
            </a:pPr>
            <a:r>
              <a:rPr lang="en-GB" sz="2800" b="1" i="1" baseline="30000" dirty="0">
                <a:effectLst/>
                <a:latin typeface="Calibri" panose="020F0502020204030204" pitchFamily="34" charset="0"/>
                <a:ea typeface="Calibri" panose="020F0502020204030204" pitchFamily="34" charset="0"/>
                <a:cs typeface="Latha" panose="020B0604020202020204" pitchFamily="34" charset="0"/>
              </a:rPr>
              <a:t>15 </a:t>
            </a:r>
            <a:r>
              <a:rPr lang="en-GB" sz="2800" i="1" dirty="0">
                <a:effectLst/>
                <a:latin typeface="Calibri" panose="020F0502020204030204" pitchFamily="34" charset="0"/>
                <a:ea typeface="Calibri" panose="020F0502020204030204" pitchFamily="34" charset="0"/>
                <a:cs typeface="Latha" panose="020B0604020202020204" pitchFamily="34" charset="0"/>
              </a:rPr>
              <a:t>He said to them, “But who do you say that I am?”</a:t>
            </a:r>
          </a:p>
          <a:p>
            <a:pPr algn="just">
              <a:lnSpc>
                <a:spcPct val="115000"/>
              </a:lnSpc>
              <a:spcAft>
                <a:spcPts val="1000"/>
              </a:spcAft>
            </a:pPr>
            <a:r>
              <a:rPr lang="en-GB" sz="2800" b="1" i="1" baseline="30000" dirty="0">
                <a:effectLst/>
                <a:latin typeface="Calibri" panose="020F0502020204030204" pitchFamily="34" charset="0"/>
                <a:ea typeface="Calibri" panose="020F0502020204030204" pitchFamily="34" charset="0"/>
                <a:cs typeface="Latha" panose="020B0604020202020204" pitchFamily="34" charset="0"/>
              </a:rPr>
              <a:t>16 </a:t>
            </a:r>
            <a:r>
              <a:rPr lang="en-GB" sz="2800" i="1" dirty="0">
                <a:effectLst/>
                <a:latin typeface="Calibri" panose="020F0502020204030204" pitchFamily="34" charset="0"/>
                <a:ea typeface="Calibri" panose="020F0502020204030204" pitchFamily="34" charset="0"/>
                <a:cs typeface="Latha" panose="020B0604020202020204" pitchFamily="34" charset="0"/>
              </a:rPr>
              <a:t>Simon Peter answered and said, “You are the Christ, the Son of the living God.”</a:t>
            </a:r>
          </a:p>
          <a:p>
            <a:pPr algn="just">
              <a:lnSpc>
                <a:spcPct val="115000"/>
              </a:lnSpc>
              <a:spcAft>
                <a:spcPts val="1000"/>
              </a:spcAft>
            </a:pPr>
            <a:r>
              <a:rPr lang="en-GB" sz="2800" b="1" i="1" baseline="30000" dirty="0">
                <a:effectLst/>
                <a:latin typeface="Calibri" panose="020F0502020204030204" pitchFamily="34" charset="0"/>
                <a:ea typeface="Calibri" panose="020F0502020204030204" pitchFamily="34" charset="0"/>
                <a:cs typeface="Latha" panose="020B0604020202020204" pitchFamily="34" charset="0"/>
              </a:rPr>
              <a:t>17 </a:t>
            </a:r>
            <a:r>
              <a:rPr lang="en-GB" sz="2800" i="1" dirty="0">
                <a:effectLst/>
                <a:latin typeface="Calibri" panose="020F0502020204030204" pitchFamily="34" charset="0"/>
                <a:ea typeface="Calibri" panose="020F0502020204030204" pitchFamily="34" charset="0"/>
                <a:cs typeface="Latha" panose="020B0604020202020204" pitchFamily="34" charset="0"/>
              </a:rPr>
              <a:t>Jesus answered and said to him, “Blessed are you, Simon Bar-Jonah, for flesh and blood has not revealed this to you, but My Father who is in heaven. </a:t>
            </a:r>
            <a:endParaRPr lang="en-GB" sz="28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012160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30</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33058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D75067-D5A4-EEC0-C7D5-67F60382D48B}"/>
              </a:ext>
            </a:extLst>
          </p:cNvPr>
          <p:cNvSpPr/>
          <p:nvPr/>
        </p:nvSpPr>
        <p:spPr>
          <a:xfrm>
            <a:off x="1572769" y="33503"/>
            <a:ext cx="8412479" cy="1425005"/>
          </a:xfrm>
          <a:prstGeom prst="rect">
            <a:avLst/>
          </a:prstGeom>
        </p:spPr>
        <p:txBody>
          <a:bodyPr wrap="square">
            <a:spAutoFit/>
          </a:bodyPr>
          <a:lstStyle/>
          <a:p>
            <a:pPr algn="ctr">
              <a:lnSpc>
                <a:spcPct val="115000"/>
              </a:lnSpc>
            </a:pPr>
            <a:r>
              <a:rPr lang="en-GB" sz="8000" b="1" dirty="0">
                <a:effectLst/>
                <a:latin typeface="Calibri" panose="020F0502020204030204" pitchFamily="34" charset="0"/>
                <a:ea typeface="Calibri" panose="020F0502020204030204" pitchFamily="34" charset="0"/>
                <a:cs typeface="Latha" panose="020B0604020202020204" pitchFamily="34" charset="0"/>
              </a:rPr>
              <a:t>Apocrypha</a:t>
            </a:r>
            <a:endParaRPr lang="en-GB" sz="8000" b="1" i="1" dirty="0">
              <a:latin typeface="Calibri" panose="020F0502020204030204" pitchFamily="34" charset="0"/>
              <a:cs typeface="Latha" panose="020B0604020202020204" pitchFamily="34" charset="0"/>
            </a:endParaRPr>
          </a:p>
        </p:txBody>
      </p:sp>
      <p:pic>
        <p:nvPicPr>
          <p:cNvPr id="15364" name="Picture 4" descr="What is the “Apocrypha”? / OrthoChristian.Com">
            <a:extLst>
              <a:ext uri="{FF2B5EF4-FFF2-40B4-BE49-F238E27FC236}">
                <a16:creationId xmlns:a16="http://schemas.microsoft.com/office/drawing/2014/main" id="{3AC0CBB1-FE0B-DC04-5F94-6DF89ED5B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198" y="1612127"/>
            <a:ext cx="6357620" cy="4785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94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31</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33058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D75067-D5A4-EEC0-C7D5-67F60382D48B}"/>
              </a:ext>
            </a:extLst>
          </p:cNvPr>
          <p:cNvSpPr/>
          <p:nvPr/>
        </p:nvSpPr>
        <p:spPr>
          <a:xfrm>
            <a:off x="1572769" y="33503"/>
            <a:ext cx="8412479" cy="1425005"/>
          </a:xfrm>
          <a:prstGeom prst="rect">
            <a:avLst/>
          </a:prstGeom>
        </p:spPr>
        <p:txBody>
          <a:bodyPr wrap="square">
            <a:spAutoFit/>
          </a:bodyPr>
          <a:lstStyle/>
          <a:p>
            <a:pPr algn="ctr">
              <a:lnSpc>
                <a:spcPct val="115000"/>
              </a:lnSpc>
            </a:pPr>
            <a:r>
              <a:rPr lang="en-GB" sz="8000" b="1" dirty="0">
                <a:effectLst/>
                <a:latin typeface="Calibri" panose="020F0502020204030204" pitchFamily="34" charset="0"/>
                <a:ea typeface="Calibri" panose="020F0502020204030204" pitchFamily="34" charset="0"/>
                <a:cs typeface="Latha" panose="020B0604020202020204" pitchFamily="34" charset="0"/>
              </a:rPr>
              <a:t>Judas Maccabeus</a:t>
            </a:r>
            <a:endParaRPr lang="en-GB" sz="8000" b="1" i="1" dirty="0">
              <a:latin typeface="Calibri" panose="020F0502020204030204" pitchFamily="34" charset="0"/>
              <a:cs typeface="Latha" panose="020B0604020202020204" pitchFamily="34" charset="0"/>
            </a:endParaRPr>
          </a:p>
        </p:txBody>
      </p:sp>
      <p:pic>
        <p:nvPicPr>
          <p:cNvPr id="17412" name="Picture 4" descr="Judas the Maccabee receives a golden sword">
            <a:extLst>
              <a:ext uri="{FF2B5EF4-FFF2-40B4-BE49-F238E27FC236}">
                <a16:creationId xmlns:a16="http://schemas.microsoft.com/office/drawing/2014/main" id="{D826E152-54FF-41DE-2354-B8D1442346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30" t="3946" r="5300" b="14774"/>
          <a:stretch/>
        </p:blipFill>
        <p:spPr bwMode="auto">
          <a:xfrm>
            <a:off x="3188208" y="1550822"/>
            <a:ext cx="5815584" cy="4940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31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32</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4503612"/>
            <a:ext cx="598383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135332" y="95098"/>
            <a:ext cx="11697004" cy="7343549"/>
          </a:xfrm>
          <a:prstGeom prst="rect">
            <a:avLst/>
          </a:prstGeom>
        </p:spPr>
        <p:txBody>
          <a:bodyPr wrap="square">
            <a:spAutoFit/>
          </a:bodyPr>
          <a:lstStyle/>
          <a:p>
            <a:pPr algn="just">
              <a:lnSpc>
                <a:spcPct val="115000"/>
              </a:lnSpc>
              <a:spcAft>
                <a:spcPts val="1000"/>
              </a:spcAft>
            </a:pPr>
            <a:r>
              <a:rPr lang="en-GB" sz="2800" dirty="0">
                <a:effectLst/>
                <a:latin typeface="Calibri" panose="020F0502020204030204" pitchFamily="34" charset="0"/>
                <a:ea typeface="Calibri" panose="020F0502020204030204" pitchFamily="34" charset="0"/>
                <a:cs typeface="Latha" panose="020B0604020202020204" pitchFamily="34" charset="0"/>
              </a:rPr>
              <a:t>Many of the Jews were looking for Jeremiah to come back so that he could restore the Ark and the altar to its rightful place. </a:t>
            </a:r>
          </a:p>
          <a:p>
            <a:pPr algn="just">
              <a:lnSpc>
                <a:spcPct val="115000"/>
              </a:lnSpc>
              <a:spcAft>
                <a:spcPts val="1000"/>
              </a:spcAft>
            </a:pPr>
            <a:r>
              <a:rPr lang="en-GB" sz="2800" dirty="0">
                <a:effectLst/>
                <a:latin typeface="Calibri" panose="020F0502020204030204" pitchFamily="34" charset="0"/>
                <a:ea typeface="Calibri" panose="020F0502020204030204" pitchFamily="34" charset="0"/>
                <a:cs typeface="Latha" panose="020B0604020202020204" pitchFamily="34" charset="0"/>
              </a:rPr>
              <a:t>Again, you have the same two factors. </a:t>
            </a:r>
          </a:p>
          <a:p>
            <a:pPr algn="just">
              <a:lnSpc>
                <a:spcPct val="115000"/>
              </a:lnSpc>
              <a:spcAft>
                <a:spcPts val="1000"/>
              </a:spcAft>
            </a:pPr>
            <a:r>
              <a:rPr lang="en-GB" sz="2800" dirty="0">
                <a:effectLst/>
                <a:latin typeface="Calibri" panose="020F0502020204030204" pitchFamily="34" charset="0"/>
                <a:ea typeface="Calibri" panose="020F0502020204030204" pitchFamily="34" charset="0"/>
                <a:cs typeface="Latha" panose="020B0604020202020204" pitchFamily="34" charset="0"/>
              </a:rPr>
              <a:t> </a:t>
            </a:r>
          </a:p>
          <a:p>
            <a:pPr marL="342900" lvl="0" indent="-342900" algn="just">
              <a:lnSpc>
                <a:spcPct val="115000"/>
              </a:lnSpc>
              <a:buFont typeface="Symbol" pitchFamily="2" charset="2"/>
              <a:buChar char=""/>
            </a:pPr>
            <a:r>
              <a:rPr lang="en-GB" sz="2800" dirty="0">
                <a:effectLst/>
                <a:latin typeface="Calibri" panose="020F0502020204030204" pitchFamily="34" charset="0"/>
                <a:ea typeface="Calibri" panose="020F0502020204030204" pitchFamily="34" charset="0"/>
                <a:cs typeface="Latha" panose="020B0604020202020204" pitchFamily="34" charset="0"/>
              </a:rPr>
              <a:t>One is that they were looking for one who was a forerunner of the Messiah. </a:t>
            </a:r>
          </a:p>
          <a:p>
            <a:pPr marL="342900" lvl="0" indent="-342900" algn="just">
              <a:lnSpc>
                <a:spcPct val="115000"/>
              </a:lnSpc>
              <a:spcAft>
                <a:spcPts val="1000"/>
              </a:spcAft>
              <a:buFont typeface="Symbol" pitchFamily="2" charset="2"/>
              <a:buChar char=""/>
            </a:pPr>
            <a:r>
              <a:rPr lang="en-GB" sz="2800" dirty="0">
                <a:effectLst/>
                <a:latin typeface="Calibri" panose="020F0502020204030204" pitchFamily="34" charset="0"/>
                <a:ea typeface="Calibri" panose="020F0502020204030204" pitchFamily="34" charset="0"/>
                <a:cs typeface="Latha" panose="020B0604020202020204" pitchFamily="34" charset="0"/>
              </a:rPr>
              <a:t>Two, that he would be one who came back from the grave, or back from heaven, back from life with God, which was the only way they could explain his ability to do miraculous works.</a:t>
            </a:r>
          </a:p>
          <a:p>
            <a:pPr algn="just">
              <a:lnSpc>
                <a:spcPct val="115000"/>
              </a:lnSpc>
              <a:spcAft>
                <a:spcPts val="1000"/>
              </a:spcAft>
            </a:pPr>
            <a:r>
              <a:rPr lang="en-GB" sz="2800" dirty="0">
                <a:effectLst/>
                <a:latin typeface="Calibri" panose="020F0502020204030204" pitchFamily="34" charset="0"/>
                <a:ea typeface="Calibri" panose="020F0502020204030204" pitchFamily="34" charset="0"/>
                <a:cs typeface="Latha" panose="020B0604020202020204" pitchFamily="34" charset="0"/>
              </a:rPr>
              <a:t>So, some said He’s John the Baptist. </a:t>
            </a:r>
          </a:p>
          <a:p>
            <a:pPr algn="just">
              <a:lnSpc>
                <a:spcPct val="115000"/>
              </a:lnSpc>
              <a:spcAft>
                <a:spcPts val="1000"/>
              </a:spcAft>
            </a:pPr>
            <a:r>
              <a:rPr lang="en-GB" sz="2800" dirty="0">
                <a:effectLst/>
                <a:latin typeface="Calibri" panose="020F0502020204030204" pitchFamily="34" charset="0"/>
                <a:ea typeface="Calibri" panose="020F0502020204030204" pitchFamily="34" charset="0"/>
                <a:cs typeface="Latha" panose="020B0604020202020204" pitchFamily="34" charset="0"/>
              </a:rPr>
              <a:t>Some said He is Elijah. </a:t>
            </a:r>
          </a:p>
          <a:p>
            <a:pPr algn="just">
              <a:lnSpc>
                <a:spcPct val="115000"/>
              </a:lnSpc>
              <a:spcAft>
                <a:spcPts val="1000"/>
              </a:spcAft>
            </a:pPr>
            <a:r>
              <a:rPr lang="en-GB" sz="2800" dirty="0">
                <a:effectLst/>
                <a:latin typeface="Calibri" panose="020F0502020204030204" pitchFamily="34" charset="0"/>
                <a:ea typeface="Calibri" panose="020F0502020204030204" pitchFamily="34" charset="0"/>
                <a:cs typeface="Latha" panose="020B0604020202020204" pitchFamily="34" charset="0"/>
              </a:rPr>
              <a:t>Some said He is Jeremiah. </a:t>
            </a:r>
          </a:p>
          <a:p>
            <a:endParaRPr lang="en-GB" sz="8800" b="1" i="1" baseline="30000" dirty="0">
              <a:cs typeface="Latha" panose="020B0604020202020204" pitchFamily="34" charset="0"/>
            </a:endParaRPr>
          </a:p>
        </p:txBody>
      </p:sp>
    </p:spTree>
    <p:extLst>
      <p:ext uri="{BB962C8B-B14F-4D97-AF65-F5344CB8AC3E}">
        <p14:creationId xmlns:p14="http://schemas.microsoft.com/office/powerpoint/2010/main" val="3733776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33</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flipV="1">
            <a:off x="0" y="1010502"/>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490118" y="1648972"/>
            <a:ext cx="10614356" cy="3456908"/>
          </a:xfrm>
          <a:prstGeom prst="rect">
            <a:avLst/>
          </a:prstGeom>
        </p:spPr>
        <p:txBody>
          <a:bodyPr wrap="square">
            <a:spAutoFit/>
          </a:bodyPr>
          <a:lstStyle/>
          <a:p>
            <a:pPr marL="342900" lvl="0" indent="-342900" algn="just">
              <a:lnSpc>
                <a:spcPct val="115000"/>
              </a:lnSpc>
              <a:buFont typeface="Courier New" panose="02070309020205020404" pitchFamily="49" charset="0"/>
              <a:buChar char="o"/>
            </a:pPr>
            <a:r>
              <a:rPr lang="en-GB" sz="3200" dirty="0">
                <a:effectLst/>
                <a:latin typeface="Calibri" panose="020F0502020204030204" pitchFamily="34" charset="0"/>
                <a:ea typeface="Calibri" panose="020F0502020204030204" pitchFamily="34" charset="0"/>
                <a:cs typeface="Latha" panose="020B0604020202020204" pitchFamily="34" charset="0"/>
              </a:rPr>
              <a:t>Maybe some saw in Him the character and the quality of John the Baptist. </a:t>
            </a:r>
          </a:p>
          <a:p>
            <a:pPr marL="342900" lvl="0" indent="-342900" algn="just">
              <a:lnSpc>
                <a:spcPct val="115000"/>
              </a:lnSpc>
              <a:buFont typeface="Courier New" panose="02070309020205020404" pitchFamily="49" charset="0"/>
              <a:buChar char="o"/>
            </a:pPr>
            <a:r>
              <a:rPr lang="en-GB" sz="3200" dirty="0">
                <a:effectLst/>
                <a:latin typeface="Calibri" panose="020F0502020204030204" pitchFamily="34" charset="0"/>
                <a:ea typeface="Calibri" panose="020F0502020204030204" pitchFamily="34" charset="0"/>
                <a:cs typeface="Latha" panose="020B0604020202020204" pitchFamily="34" charset="0"/>
              </a:rPr>
              <a:t>Maybe some saw in Him the fire and the intensity and the fervency of an Elijah. </a:t>
            </a:r>
          </a:p>
          <a:p>
            <a:pPr marL="342900" lvl="0" indent="-342900" algn="just">
              <a:lnSpc>
                <a:spcPct val="115000"/>
              </a:lnSpc>
              <a:spcAft>
                <a:spcPts val="1000"/>
              </a:spcAft>
              <a:buFont typeface="Courier New" panose="02070309020205020404" pitchFamily="49" charset="0"/>
              <a:buChar char="o"/>
            </a:pPr>
            <a:r>
              <a:rPr lang="en-GB" sz="3200" dirty="0">
                <a:effectLst/>
                <a:latin typeface="Calibri" panose="020F0502020204030204" pitchFamily="34" charset="0"/>
                <a:ea typeface="Calibri" panose="020F0502020204030204" pitchFamily="34" charset="0"/>
                <a:cs typeface="Latha" panose="020B0604020202020204" pitchFamily="34" charset="0"/>
              </a:rPr>
              <a:t>Maybe some saw in Him the lamenting, grieving, broken heartedness of Jeremiah. </a:t>
            </a:r>
          </a:p>
        </p:txBody>
      </p:sp>
      <p:sp>
        <p:nvSpPr>
          <p:cNvPr id="2" name="Rectangle 1">
            <a:extLst>
              <a:ext uri="{FF2B5EF4-FFF2-40B4-BE49-F238E27FC236}">
                <a16:creationId xmlns:a16="http://schemas.microsoft.com/office/drawing/2014/main" id="{54D75067-D5A4-EEC0-C7D5-67F60382D48B}"/>
              </a:ext>
            </a:extLst>
          </p:cNvPr>
          <p:cNvSpPr/>
          <p:nvPr/>
        </p:nvSpPr>
        <p:spPr>
          <a:xfrm>
            <a:off x="-327966" y="18627"/>
            <a:ext cx="12616181" cy="991875"/>
          </a:xfrm>
          <a:prstGeom prst="rect">
            <a:avLst/>
          </a:prstGeom>
        </p:spPr>
        <p:txBody>
          <a:bodyPr wrap="square">
            <a:spAutoFit/>
          </a:bodyPr>
          <a:lstStyle/>
          <a:p>
            <a:pPr algn="ctr">
              <a:lnSpc>
                <a:spcPct val="115000"/>
              </a:lnSpc>
              <a:spcAft>
                <a:spcPts val="0"/>
              </a:spcAft>
            </a:pPr>
            <a:r>
              <a:rPr lang="en-GB" sz="5400" b="1" i="1" dirty="0">
                <a:latin typeface="Calibri" panose="020F0502020204030204" pitchFamily="34" charset="0"/>
                <a:cs typeface="Latha" panose="020B0604020202020204" pitchFamily="34" charset="0"/>
              </a:rPr>
              <a:t>How come they had those variations? </a:t>
            </a:r>
          </a:p>
        </p:txBody>
      </p:sp>
    </p:spTree>
    <p:extLst>
      <p:ext uri="{BB962C8B-B14F-4D97-AF65-F5344CB8AC3E}">
        <p14:creationId xmlns:p14="http://schemas.microsoft.com/office/powerpoint/2010/main" val="3576167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34</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flipV="1">
            <a:off x="0" y="1164121"/>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490118" y="1648972"/>
            <a:ext cx="10614356" cy="3417795"/>
          </a:xfrm>
          <a:prstGeom prst="rect">
            <a:avLst/>
          </a:prstGeom>
        </p:spPr>
        <p:txBody>
          <a:bodyPr wrap="square">
            <a:spAutoFit/>
          </a:bodyPr>
          <a:lstStyle/>
          <a:p>
            <a:pPr marL="342900" lvl="0" indent="-342900" algn="just">
              <a:lnSpc>
                <a:spcPct val="115000"/>
              </a:lnSpc>
              <a:buFont typeface="Symbol" pitchFamily="2" charset="2"/>
              <a:buChar char=""/>
            </a:pPr>
            <a:r>
              <a:rPr lang="en-GB" sz="4400" dirty="0">
                <a:effectLst/>
                <a:latin typeface="Calibri" panose="020F0502020204030204" pitchFamily="34" charset="0"/>
                <a:ea typeface="Calibri" panose="020F0502020204030204" pitchFamily="34" charset="0"/>
                <a:cs typeface="Latha" panose="020B0604020202020204" pitchFamily="34" charset="0"/>
              </a:rPr>
              <a:t>A forerunner of the Messiah and </a:t>
            </a:r>
          </a:p>
          <a:p>
            <a:pPr marL="342900" lvl="0" indent="-342900" algn="just">
              <a:lnSpc>
                <a:spcPct val="115000"/>
              </a:lnSpc>
              <a:spcAft>
                <a:spcPts val="1000"/>
              </a:spcAft>
              <a:buFont typeface="Symbol" pitchFamily="2" charset="2"/>
              <a:buChar char=""/>
            </a:pPr>
            <a:r>
              <a:rPr lang="en-GB" sz="4400" dirty="0">
                <a:effectLst/>
                <a:latin typeface="Calibri" panose="020F0502020204030204" pitchFamily="34" charset="0"/>
                <a:ea typeface="Calibri" panose="020F0502020204030204" pitchFamily="34" charset="0"/>
                <a:cs typeface="Latha" panose="020B0604020202020204" pitchFamily="34" charset="0"/>
              </a:rPr>
              <a:t>One come back from the dead.</a:t>
            </a:r>
          </a:p>
          <a:p>
            <a:pPr algn="just">
              <a:lnSpc>
                <a:spcPct val="115000"/>
              </a:lnSpc>
              <a:spcAft>
                <a:spcPts val="1000"/>
              </a:spcAft>
            </a:pPr>
            <a:r>
              <a:rPr lang="en-GB" sz="4400"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4400" dirty="0">
                <a:effectLst/>
                <a:latin typeface="Calibri" panose="020F0502020204030204" pitchFamily="34" charset="0"/>
                <a:ea typeface="Calibri" panose="020F0502020204030204" pitchFamily="34" charset="0"/>
                <a:cs typeface="Latha" panose="020B0604020202020204" pitchFamily="34" charset="0"/>
              </a:rPr>
              <a:t>He was one of the prophets. </a:t>
            </a:r>
          </a:p>
        </p:txBody>
      </p:sp>
      <p:sp>
        <p:nvSpPr>
          <p:cNvPr id="2" name="Rectangle 1">
            <a:extLst>
              <a:ext uri="{FF2B5EF4-FFF2-40B4-BE49-F238E27FC236}">
                <a16:creationId xmlns:a16="http://schemas.microsoft.com/office/drawing/2014/main" id="{54D75067-D5A4-EEC0-C7D5-67F60382D48B}"/>
              </a:ext>
            </a:extLst>
          </p:cNvPr>
          <p:cNvSpPr/>
          <p:nvPr/>
        </p:nvSpPr>
        <p:spPr>
          <a:xfrm>
            <a:off x="585216" y="14630"/>
            <a:ext cx="11161674" cy="1291764"/>
          </a:xfrm>
          <a:prstGeom prst="rect">
            <a:avLst/>
          </a:prstGeom>
        </p:spPr>
        <p:txBody>
          <a:bodyPr wrap="square">
            <a:spAutoFit/>
          </a:bodyPr>
          <a:lstStyle/>
          <a:p>
            <a:pPr algn="ctr">
              <a:lnSpc>
                <a:spcPct val="115000"/>
              </a:lnSpc>
              <a:spcAft>
                <a:spcPts val="0"/>
              </a:spcAft>
            </a:pPr>
            <a:r>
              <a:rPr lang="en-GB" sz="7200" dirty="0">
                <a:effectLst/>
                <a:latin typeface="Calibri" panose="020F0502020204030204" pitchFamily="34" charset="0"/>
                <a:ea typeface="Calibri" panose="020F0502020204030204" pitchFamily="34" charset="0"/>
                <a:cs typeface="Latha" panose="020B0604020202020204" pitchFamily="34" charset="0"/>
              </a:rPr>
              <a:t>Same Two Factors</a:t>
            </a:r>
            <a:endParaRPr lang="en-GB" sz="7200" b="1" i="1" dirty="0">
              <a:latin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263737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781295" y="-175385"/>
            <a:ext cx="4629409"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Luke 9:19</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flipV="1">
            <a:off x="0" y="12319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298704" y="2127444"/>
            <a:ext cx="7850124" cy="2800767"/>
          </a:xfrm>
          <a:prstGeom prst="rect">
            <a:avLst/>
          </a:prstGeom>
        </p:spPr>
        <p:txBody>
          <a:bodyPr wrap="square">
            <a:spAutoFit/>
          </a:bodyPr>
          <a:lstStyle/>
          <a:p>
            <a:pPr algn="l"/>
            <a:r>
              <a:rPr lang="en-GB" sz="4400" i="1" dirty="0">
                <a:effectLst/>
                <a:latin typeface="Calibri" panose="020F0502020204030204" pitchFamily="34" charset="0"/>
                <a:ea typeface="Calibri" panose="020F0502020204030204" pitchFamily="34" charset="0"/>
                <a:cs typeface="Latha" panose="020B0604020202020204" pitchFamily="34" charset="0"/>
              </a:rPr>
              <a:t>So they answered and said, “John the Baptist, but some say Elijah; and others say that one of the old prophets has risen again.”</a:t>
            </a:r>
            <a:endParaRPr lang="en-CA" sz="4400" b="0" i="0" u="none" strike="noStrike" dirty="0">
              <a:effectLst/>
              <a:latin typeface="system-ui"/>
            </a:endParaRPr>
          </a:p>
        </p:txBody>
      </p:sp>
    </p:spTree>
    <p:extLst>
      <p:ext uri="{BB962C8B-B14F-4D97-AF65-F5344CB8AC3E}">
        <p14:creationId xmlns:p14="http://schemas.microsoft.com/office/powerpoint/2010/main" val="1517817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36</a:t>
            </a:fld>
            <a:endParaRPr lang="en-US"/>
          </a:p>
        </p:txBody>
      </p:sp>
      <p:sp>
        <p:nvSpPr>
          <p:cNvPr id="2" name="Rectangle 1">
            <a:extLst>
              <a:ext uri="{FF2B5EF4-FFF2-40B4-BE49-F238E27FC236}">
                <a16:creationId xmlns:a16="http://schemas.microsoft.com/office/drawing/2014/main" id="{11402C42-5466-87EB-E03F-9E313E147305}"/>
              </a:ext>
            </a:extLst>
          </p:cNvPr>
          <p:cNvSpPr/>
          <p:nvPr/>
        </p:nvSpPr>
        <p:spPr>
          <a:xfrm>
            <a:off x="87782" y="-152133"/>
            <a:ext cx="11616538" cy="6947030"/>
          </a:xfrm>
          <a:prstGeom prst="rect">
            <a:avLst/>
          </a:prstGeom>
        </p:spPr>
        <p:txBody>
          <a:bodyPr wrap="square">
            <a:spAutoFit/>
          </a:bodyPr>
          <a:lstStyle/>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All these </a:t>
            </a:r>
            <a:r>
              <a:rPr lang="en-GB" sz="5400" i="1" dirty="0">
                <a:solidFill>
                  <a:srgbClr val="FF0000"/>
                </a:solidFill>
                <a:effectLst/>
                <a:latin typeface="Calibri" panose="020F0502020204030204" pitchFamily="34" charset="0"/>
                <a:ea typeface="Calibri" panose="020F0502020204030204" pitchFamily="34" charset="0"/>
                <a:cs typeface="Latha" panose="020B0604020202020204" pitchFamily="34" charset="0"/>
              </a:rPr>
              <a:t>Opinions </a:t>
            </a:r>
            <a:r>
              <a:rPr lang="en-GB" sz="2400" dirty="0">
                <a:effectLst/>
                <a:latin typeface="Calibri" panose="020F0502020204030204" pitchFamily="34" charset="0"/>
                <a:ea typeface="Calibri" panose="020F0502020204030204" pitchFamily="34" charset="0"/>
                <a:cs typeface="Latha" panose="020B0604020202020204" pitchFamily="34" charset="0"/>
              </a:rPr>
              <a:t>about Jesus are floating around. </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But they all have this remarkable thing in common: </a:t>
            </a:r>
          </a:p>
          <a:p>
            <a:pPr marL="342900" lvl="0" indent="-342900" algn="just">
              <a:lnSpc>
                <a:spcPct val="115000"/>
              </a:lnSpc>
              <a:buFont typeface="Symbol" pitchFamily="2" charset="2"/>
              <a:buChar char=""/>
            </a:pPr>
            <a:r>
              <a:rPr lang="en-GB" sz="2400" dirty="0">
                <a:effectLst/>
                <a:latin typeface="Calibri" panose="020F0502020204030204" pitchFamily="34" charset="0"/>
                <a:ea typeface="Calibri" panose="020F0502020204030204" pitchFamily="34" charset="0"/>
                <a:cs typeface="Latha" panose="020B0604020202020204" pitchFamily="34" charset="0"/>
              </a:rPr>
              <a:t>They knew He had to be from out of this world,</a:t>
            </a:r>
          </a:p>
          <a:p>
            <a:pPr marL="342900" lvl="0" indent="-342900" algn="just">
              <a:lnSpc>
                <a:spcPct val="115000"/>
              </a:lnSpc>
              <a:spcAft>
                <a:spcPts val="1000"/>
              </a:spcAft>
              <a:buFont typeface="Symbol" pitchFamily="2" charset="2"/>
              <a:buChar char=""/>
            </a:pPr>
            <a:r>
              <a:rPr lang="en-GB" sz="2400" dirty="0">
                <a:effectLst/>
                <a:latin typeface="Calibri" panose="020F0502020204030204" pitchFamily="34" charset="0"/>
                <a:ea typeface="Calibri" panose="020F0502020204030204" pitchFamily="34" charset="0"/>
                <a:cs typeface="Latha" panose="020B0604020202020204" pitchFamily="34" charset="0"/>
              </a:rPr>
              <a:t>They believed He was the forerunner of the Messiah. </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They did not believe He was the Messiah. </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They couldn’t deny that He was a prophet.</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They couldn’t deny that He had supernatural power.</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Latha" panose="020B0604020202020204" pitchFamily="34" charset="0"/>
              </a:rPr>
              <a:t>But they would not accept that He was the Messiah. </a:t>
            </a:r>
          </a:p>
          <a:p>
            <a:r>
              <a:rPr lang="en-GB" sz="2400" dirty="0">
                <a:effectLst/>
                <a:latin typeface="Calibri" panose="020F0502020204030204" pitchFamily="34" charset="0"/>
                <a:ea typeface="Calibri" panose="020F0502020204030204" pitchFamily="34" charset="0"/>
                <a:cs typeface="Latha" panose="020B0604020202020204" pitchFamily="34" charset="0"/>
              </a:rPr>
              <a:t>They got as close as they could without getting to the truth.</a:t>
            </a:r>
            <a:endParaRPr lang="en-GB" sz="2400" b="1" i="1" baseline="30000" dirty="0">
              <a:solidFill>
                <a:schemeClr val="accent4"/>
              </a:solidFill>
            </a:endParaRPr>
          </a:p>
        </p:txBody>
      </p:sp>
    </p:spTree>
    <p:extLst>
      <p:ext uri="{BB962C8B-B14F-4D97-AF65-F5344CB8AC3E}">
        <p14:creationId xmlns:p14="http://schemas.microsoft.com/office/powerpoint/2010/main" val="2133590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116525" y="-323322"/>
            <a:ext cx="7351372"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Matthew 16:15</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322658" y="1136759"/>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715670" y="1618066"/>
            <a:ext cx="11814048" cy="4103175"/>
          </a:xfrm>
          <a:prstGeom prst="rect">
            <a:avLst/>
          </a:prstGeom>
        </p:spPr>
        <p:txBody>
          <a:bodyPr wrap="square">
            <a:spAutoFit/>
          </a:bodyPr>
          <a:lstStyle/>
          <a:p>
            <a:pPr algn="just">
              <a:lnSpc>
                <a:spcPct val="115000"/>
              </a:lnSpc>
              <a:spcAft>
                <a:spcPts val="1000"/>
              </a:spcAft>
            </a:pPr>
            <a:r>
              <a:rPr lang="en-GB" sz="4000" dirty="0">
                <a:effectLst/>
                <a:latin typeface="Calibri" panose="020F0502020204030204" pitchFamily="34" charset="0"/>
                <a:ea typeface="Calibri" panose="020F0502020204030204" pitchFamily="34" charset="0"/>
                <a:cs typeface="Latha" panose="020B0604020202020204" pitchFamily="34" charset="0"/>
              </a:rPr>
              <a:t>Jesus asked them the second question.</a:t>
            </a:r>
          </a:p>
          <a:p>
            <a:pPr algn="just">
              <a:lnSpc>
                <a:spcPct val="115000"/>
              </a:lnSpc>
              <a:spcAft>
                <a:spcPts val="1000"/>
              </a:spcAft>
            </a:pPr>
            <a:r>
              <a:rPr lang="en-GB" sz="4000" b="1" dirty="0">
                <a:effectLst/>
                <a:latin typeface="Calibri" panose="020F0502020204030204" pitchFamily="34" charset="0"/>
                <a:ea typeface="Calibri" panose="020F0502020204030204" pitchFamily="34" charset="0"/>
                <a:cs typeface="Latha" panose="020B0604020202020204" pitchFamily="34" charset="0"/>
              </a:rPr>
              <a:t>V15,</a:t>
            </a:r>
            <a:r>
              <a:rPr lang="en-GB" sz="4000" i="1" dirty="0">
                <a:effectLst/>
                <a:latin typeface="Calibri" panose="020F0502020204030204" pitchFamily="34" charset="0"/>
                <a:ea typeface="Calibri" panose="020F0502020204030204" pitchFamily="34" charset="0"/>
                <a:cs typeface="Latha" panose="020B0604020202020204" pitchFamily="34" charset="0"/>
              </a:rPr>
              <a:t> He said to them, “But who do you say that I am?”</a:t>
            </a:r>
            <a:endParaRPr lang="en-GB" sz="40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4000" dirty="0">
                <a:effectLst/>
                <a:latin typeface="Calibri" panose="020F0502020204030204" pitchFamily="34" charset="0"/>
                <a:ea typeface="Calibri" panose="020F0502020204030204" pitchFamily="34" charset="0"/>
                <a:cs typeface="Latha" panose="020B0604020202020204" pitchFamily="34" charset="0"/>
              </a:rPr>
              <a:t>Now I want to hear from you. </a:t>
            </a:r>
          </a:p>
          <a:p>
            <a:pPr algn="just">
              <a:lnSpc>
                <a:spcPct val="115000"/>
              </a:lnSpc>
              <a:spcAft>
                <a:spcPts val="1000"/>
              </a:spcAft>
            </a:pPr>
            <a:r>
              <a:rPr lang="en-GB" sz="4000" b="1" dirty="0">
                <a:effectLst/>
                <a:latin typeface="Calibri" panose="020F0502020204030204" pitchFamily="34" charset="0"/>
                <a:ea typeface="Calibri" panose="020F0502020204030204" pitchFamily="34" charset="0"/>
                <a:cs typeface="Latha" panose="020B0604020202020204" pitchFamily="34" charset="0"/>
              </a:rPr>
              <a:t>Who do you say? </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95953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207899" y="2203791"/>
            <a:ext cx="9776202" cy="1691553"/>
          </a:xfrm>
          <a:prstGeom prst="rect">
            <a:avLst/>
          </a:prstGeom>
        </p:spPr>
        <p:txBody>
          <a:bodyPr wrap="none">
            <a:spAutoFit/>
          </a:bodyPr>
          <a:lstStyle/>
          <a:p>
            <a:pPr algn="ctr">
              <a:lnSpc>
                <a:spcPct val="115000"/>
              </a:lnSpc>
              <a:spcAft>
                <a:spcPts val="0"/>
              </a:spcAft>
            </a:pPr>
            <a:r>
              <a:rPr lang="en-GB" sz="9600" b="1" dirty="0">
                <a:latin typeface="Calibri" panose="020F0502020204030204" pitchFamily="34" charset="0"/>
                <a:cs typeface="Latha" panose="020B0604020202020204" pitchFamily="34" charset="0"/>
              </a:rPr>
              <a:t>Greatest Discovery</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606466" y="3875090"/>
            <a:ext cx="897906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40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645975" y="-190374"/>
            <a:ext cx="7999499" cy="1691553"/>
          </a:xfrm>
          <a:prstGeom prst="rect">
            <a:avLst/>
          </a:prstGeom>
        </p:spPr>
        <p:txBody>
          <a:bodyPr wrap="none">
            <a:spAutoFit/>
          </a:bodyPr>
          <a:lstStyle/>
          <a:p>
            <a:pPr algn="ctr">
              <a:lnSpc>
                <a:spcPct val="115000"/>
              </a:lnSpc>
              <a:spcAft>
                <a:spcPts val="0"/>
              </a:spcAft>
            </a:pPr>
            <a:r>
              <a:rPr lang="en-GB" sz="9600" b="1" dirty="0">
                <a:latin typeface="Calibri" panose="020F0502020204030204" pitchFamily="34" charset="0"/>
                <a:cs typeface="Latha" panose="020B0604020202020204" pitchFamily="34" charset="0"/>
              </a:rPr>
              <a:t>Matthew 16:16</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flipV="1">
            <a:off x="0" y="1422400"/>
            <a:ext cx="12420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434" name="Picture 2" descr="Sharper Iron: Midterm Exam for the Disciples - KFUO Radio">
            <a:extLst>
              <a:ext uri="{FF2B5EF4-FFF2-40B4-BE49-F238E27FC236}">
                <a16:creationId xmlns:a16="http://schemas.microsoft.com/office/drawing/2014/main" id="{3C6474CF-AD4A-DC45-6DD6-A71DE1257C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6" b="11893"/>
          <a:stretch/>
        </p:blipFill>
        <p:spPr bwMode="auto">
          <a:xfrm>
            <a:off x="1724845" y="1682497"/>
            <a:ext cx="8560327" cy="4859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5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4</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026264"/>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descr="Pass Fail Images – Browse 4,539 Stock Photos, Vectors, and Video | Adobe  Stock">
            <a:extLst>
              <a:ext uri="{FF2B5EF4-FFF2-40B4-BE49-F238E27FC236}">
                <a16:creationId xmlns:a16="http://schemas.microsoft.com/office/drawing/2014/main" id="{F1DBDB2D-8E19-2FBD-2B2B-5908156A4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742846"/>
            <a:ext cx="89154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CF69FA-5F52-FAA5-0834-687AB7E9B7BE}"/>
              </a:ext>
            </a:extLst>
          </p:cNvPr>
          <p:cNvSpPr txBox="1"/>
          <p:nvPr/>
        </p:nvSpPr>
        <p:spPr>
          <a:xfrm>
            <a:off x="3738067" y="19745"/>
            <a:ext cx="4344844" cy="1015663"/>
          </a:xfrm>
          <a:prstGeom prst="rect">
            <a:avLst/>
          </a:prstGeom>
          <a:noFill/>
        </p:spPr>
        <p:txBody>
          <a:bodyPr wrap="none" rtlCol="0">
            <a:spAutoFit/>
          </a:bodyPr>
          <a:lstStyle/>
          <a:p>
            <a:r>
              <a:rPr lang="en-US" sz="6000" b="1" dirty="0"/>
              <a:t>PASS OR FAIL</a:t>
            </a:r>
          </a:p>
        </p:txBody>
      </p:sp>
    </p:spTree>
    <p:extLst>
      <p:ext uri="{BB962C8B-B14F-4D97-AF65-F5344CB8AC3E}">
        <p14:creationId xmlns:p14="http://schemas.microsoft.com/office/powerpoint/2010/main" val="1651049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078428" y="5534931"/>
            <a:ext cx="7351372"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Matthew 15:15</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689950" y="5763531"/>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870510" y="2417426"/>
            <a:ext cx="10921593" cy="1569660"/>
          </a:xfrm>
          <a:prstGeom prst="rect">
            <a:avLst/>
          </a:prstGeom>
        </p:spPr>
        <p:txBody>
          <a:bodyPr wrap="square">
            <a:spAutoFit/>
          </a:bodyPr>
          <a:lstStyle/>
          <a:p>
            <a:pPr algn="l"/>
            <a:r>
              <a:rPr lang="en-GB" sz="4800" i="1" dirty="0">
                <a:effectLst/>
                <a:latin typeface="Calibri" panose="020F0502020204030204" pitchFamily="34" charset="0"/>
                <a:ea typeface="Calibri" panose="020F0502020204030204" pitchFamily="34" charset="0"/>
                <a:cs typeface="Latha" panose="020B0604020202020204" pitchFamily="34" charset="0"/>
              </a:rPr>
              <a:t>Then Peter answered and said to Him, “Explain this parable to us.”</a:t>
            </a:r>
            <a:endParaRPr lang="en-CA" sz="4800" b="0" i="0" u="none" strike="noStrike" dirty="0">
              <a:effectLst/>
              <a:latin typeface="system-ui"/>
            </a:endParaRPr>
          </a:p>
        </p:txBody>
      </p:sp>
    </p:spTree>
    <p:extLst>
      <p:ext uri="{BB962C8B-B14F-4D97-AF65-F5344CB8AC3E}">
        <p14:creationId xmlns:p14="http://schemas.microsoft.com/office/powerpoint/2010/main" val="2431337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078428" y="5534931"/>
            <a:ext cx="7351372"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Matthew 19:27</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689950" y="5763531"/>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1163118" y="1958145"/>
            <a:ext cx="10921593" cy="2308324"/>
          </a:xfrm>
          <a:prstGeom prst="rect">
            <a:avLst/>
          </a:prstGeom>
        </p:spPr>
        <p:txBody>
          <a:bodyPr wrap="square">
            <a:spAutoFit/>
          </a:bodyPr>
          <a:lstStyle/>
          <a:p>
            <a:pPr algn="l"/>
            <a:r>
              <a:rPr lang="en-GB" sz="4800" i="1" dirty="0">
                <a:effectLst/>
                <a:latin typeface="Calibri" panose="020F0502020204030204" pitchFamily="34" charset="0"/>
                <a:ea typeface="Calibri" panose="020F0502020204030204" pitchFamily="34" charset="0"/>
                <a:cs typeface="Latha" panose="020B0604020202020204" pitchFamily="34" charset="0"/>
              </a:rPr>
              <a:t>Then Peter answered and said to Him, “See, we have left all and followed You. Therefore what shall we have?”</a:t>
            </a:r>
            <a:endParaRPr lang="en-CA" sz="4800" b="0" i="0" u="none" strike="noStrike" dirty="0">
              <a:effectLst/>
              <a:latin typeface="system-ui"/>
            </a:endParaRPr>
          </a:p>
        </p:txBody>
      </p:sp>
    </p:spTree>
    <p:extLst>
      <p:ext uri="{BB962C8B-B14F-4D97-AF65-F5344CB8AC3E}">
        <p14:creationId xmlns:p14="http://schemas.microsoft.com/office/powerpoint/2010/main" val="1753088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078429" y="5534931"/>
            <a:ext cx="7351372"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Matthew 26:33</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689950" y="5763531"/>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1163118" y="1958145"/>
            <a:ext cx="10921593" cy="2308324"/>
          </a:xfrm>
          <a:prstGeom prst="rect">
            <a:avLst/>
          </a:prstGeom>
        </p:spPr>
        <p:txBody>
          <a:bodyPr wrap="square">
            <a:spAutoFit/>
          </a:bodyPr>
          <a:lstStyle/>
          <a:p>
            <a:pPr algn="l"/>
            <a:r>
              <a:rPr lang="en-GB" sz="4800" i="1" dirty="0">
                <a:effectLst/>
                <a:latin typeface="Calibri" panose="020F0502020204030204" pitchFamily="34" charset="0"/>
                <a:ea typeface="Calibri" panose="020F0502020204030204" pitchFamily="34" charset="0"/>
                <a:cs typeface="Latha" panose="020B0604020202020204" pitchFamily="34" charset="0"/>
              </a:rPr>
              <a:t>Peter answered and said to Him, “Even if all are ]made to stumble because of You, I will never be made to stumble.”</a:t>
            </a:r>
            <a:endParaRPr lang="en-CA" sz="4800" b="0" i="0" u="none" strike="noStrike" dirty="0">
              <a:effectLst/>
              <a:latin typeface="system-ui"/>
            </a:endParaRPr>
          </a:p>
        </p:txBody>
      </p:sp>
    </p:spTree>
    <p:extLst>
      <p:ext uri="{BB962C8B-B14F-4D97-AF65-F5344CB8AC3E}">
        <p14:creationId xmlns:p14="http://schemas.microsoft.com/office/powerpoint/2010/main" val="4049279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424793" y="5534931"/>
            <a:ext cx="4658648"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John 6:68</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689950" y="5763531"/>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899771" y="1709428"/>
            <a:ext cx="10921593" cy="2590837"/>
          </a:xfrm>
          <a:prstGeom prst="rect">
            <a:avLst/>
          </a:prstGeom>
        </p:spPr>
        <p:txBody>
          <a:bodyPr wrap="square">
            <a:spAutoFit/>
          </a:bodyPr>
          <a:lstStyle/>
          <a:p>
            <a:pPr algn="just">
              <a:lnSpc>
                <a:spcPct val="115000"/>
              </a:lnSpc>
              <a:spcAft>
                <a:spcPts val="1000"/>
              </a:spcAft>
            </a:pPr>
            <a:r>
              <a:rPr lang="en-GB" sz="4800" i="1" dirty="0">
                <a:effectLst/>
                <a:latin typeface="Calibri" panose="020F0502020204030204" pitchFamily="34" charset="0"/>
                <a:ea typeface="Calibri" panose="020F0502020204030204" pitchFamily="34" charset="0"/>
                <a:cs typeface="Latha" panose="020B0604020202020204" pitchFamily="34" charset="0"/>
              </a:rPr>
              <a:t>But Simon Peter answered Him, “Lord, to whom shall we go? You have the words of eternal life.</a:t>
            </a:r>
            <a:endParaRPr lang="en-GB" sz="48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66915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393261" y="5534931"/>
            <a:ext cx="6721712" cy="1558312"/>
          </a:xfrm>
          <a:prstGeom prst="rect">
            <a:avLst/>
          </a:prstGeom>
        </p:spPr>
        <p:txBody>
          <a:bodyPr wrap="none">
            <a:spAutoFit/>
          </a:bodyPr>
          <a:lstStyle/>
          <a:p>
            <a:pPr algn="ctr">
              <a:lnSpc>
                <a:spcPct val="115000"/>
              </a:lnSpc>
              <a:spcAft>
                <a:spcPts val="0"/>
              </a:spcAft>
            </a:pPr>
            <a:r>
              <a:rPr lang="en-GB" sz="8800" b="1" dirty="0">
                <a:latin typeface="Calibri" panose="020F0502020204030204" pitchFamily="34" charset="0"/>
                <a:cs typeface="Latha" panose="020B0604020202020204" pitchFamily="34" charset="0"/>
              </a:rPr>
              <a:t>John 13:23-24</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689950" y="5763531"/>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929031" y="1365614"/>
            <a:ext cx="10921593" cy="3785652"/>
          </a:xfrm>
          <a:prstGeom prst="rect">
            <a:avLst/>
          </a:prstGeom>
        </p:spPr>
        <p:txBody>
          <a:bodyPr wrap="square">
            <a:spAutoFit/>
          </a:bodyPr>
          <a:lstStyle/>
          <a:p>
            <a:pPr algn="l"/>
            <a:r>
              <a:rPr lang="en-GB" sz="4800" i="1" dirty="0">
                <a:effectLst/>
                <a:latin typeface="Calibri" panose="020F0502020204030204" pitchFamily="34" charset="0"/>
                <a:ea typeface="Calibri" panose="020F0502020204030204" pitchFamily="34" charset="0"/>
                <a:cs typeface="Latha" panose="020B0604020202020204" pitchFamily="34" charset="0"/>
              </a:rPr>
              <a:t>23.Now there was leaning on Jesus’ bosom one of His disciples, whom Jesus loved. 24 Simon Peter therefore motioned to him to ask who it was of whom He spoke.</a:t>
            </a:r>
            <a:endParaRPr lang="en-CA" sz="4800" b="0" i="0" u="none" strike="noStrike" dirty="0">
              <a:effectLst/>
              <a:latin typeface="system-ui"/>
            </a:endParaRPr>
          </a:p>
        </p:txBody>
      </p:sp>
    </p:spTree>
    <p:extLst>
      <p:ext uri="{BB962C8B-B14F-4D97-AF65-F5344CB8AC3E}">
        <p14:creationId xmlns:p14="http://schemas.microsoft.com/office/powerpoint/2010/main" val="4238075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45</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40478" y="1124802"/>
            <a:ext cx="1213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D75067-D5A4-EEC0-C7D5-67F60382D48B}"/>
              </a:ext>
            </a:extLst>
          </p:cNvPr>
          <p:cNvSpPr/>
          <p:nvPr/>
        </p:nvSpPr>
        <p:spPr>
          <a:xfrm>
            <a:off x="377749" y="140146"/>
            <a:ext cx="10424321" cy="825291"/>
          </a:xfrm>
          <a:prstGeom prst="rect">
            <a:avLst/>
          </a:prstGeom>
        </p:spPr>
        <p:txBody>
          <a:bodyPr wrap="square">
            <a:spAutoFit/>
          </a:bodyPr>
          <a:lstStyle/>
          <a:p>
            <a:pPr algn="just">
              <a:lnSpc>
                <a:spcPct val="115000"/>
              </a:lnSpc>
              <a:spcAft>
                <a:spcPts val="1000"/>
              </a:spcAft>
            </a:pPr>
            <a:r>
              <a:rPr lang="en-GB" sz="4400" dirty="0">
                <a:effectLst/>
                <a:latin typeface="Calibri" panose="020F0502020204030204" pitchFamily="34" charset="0"/>
                <a:ea typeface="Calibri" panose="020F0502020204030204" pitchFamily="34" charset="0"/>
                <a:cs typeface="Latha" panose="020B0604020202020204" pitchFamily="34" charset="0"/>
              </a:rPr>
              <a:t>Chris being the Greek equivalent of Messiah. </a:t>
            </a:r>
          </a:p>
        </p:txBody>
      </p:sp>
      <p:sp>
        <p:nvSpPr>
          <p:cNvPr id="18" name="Rectangle 17">
            <a:extLst>
              <a:ext uri="{FF2B5EF4-FFF2-40B4-BE49-F238E27FC236}">
                <a16:creationId xmlns:a16="http://schemas.microsoft.com/office/drawing/2014/main" id="{BACEBF23-4A5D-48EC-B07D-ABCE32CA6733}"/>
              </a:ext>
            </a:extLst>
          </p:cNvPr>
          <p:cNvSpPr/>
          <p:nvPr/>
        </p:nvSpPr>
        <p:spPr>
          <a:xfrm>
            <a:off x="377748" y="1443533"/>
            <a:ext cx="11597233" cy="4514569"/>
          </a:xfrm>
          <a:prstGeom prst="rect">
            <a:avLst/>
          </a:prstGeom>
        </p:spPr>
        <p:txBody>
          <a:bodyPr wrap="square">
            <a:spAutoFit/>
          </a:bodyPr>
          <a:lstStyle/>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You are the anointed One of God. </a:t>
            </a:r>
          </a:p>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You are the promised Messiah. </a:t>
            </a:r>
          </a:p>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You are the One we’ve been looking for, the anointed One, the Prophet that should come, the eternal King, the eternal Saviour, the eternal High Priest.</a:t>
            </a:r>
          </a:p>
          <a:p>
            <a:pPr marL="342900" lvl="0" indent="-342900" algn="just">
              <a:lnSpc>
                <a:spcPct val="115000"/>
              </a:lnSpc>
              <a:spcAft>
                <a:spcPts val="1000"/>
              </a:spcAft>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You are the One who is all the embodiment of all our hopes, dreams, desires, and all the promises.</a:t>
            </a:r>
          </a:p>
        </p:txBody>
      </p:sp>
    </p:spTree>
    <p:extLst>
      <p:ext uri="{BB962C8B-B14F-4D97-AF65-F5344CB8AC3E}">
        <p14:creationId xmlns:p14="http://schemas.microsoft.com/office/powerpoint/2010/main" val="2172358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46</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369172"/>
            <a:ext cx="1220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503360" y="2216506"/>
            <a:ext cx="11332634" cy="3170099"/>
          </a:xfrm>
          <a:prstGeom prst="rect">
            <a:avLst/>
          </a:prstGeom>
        </p:spPr>
        <p:txBody>
          <a:bodyPr wrap="square">
            <a:spAutoFit/>
          </a:bodyPr>
          <a:lstStyle/>
          <a:p>
            <a:r>
              <a:rPr lang="en-CA" sz="6000" b="1" i="0" u="none" strike="noStrike" baseline="30000" dirty="0">
                <a:effectLst/>
                <a:latin typeface="system-ui"/>
              </a:rPr>
              <a:t>One of the two who heard John speak, and followed Him, was Andrew, Simon Peter’s brother. 41 He first found his own brother Simon, and said to him, “We have found the Messiah” (which is translated, the Christ). 42 And he brought him to Jesus. </a:t>
            </a:r>
            <a:endParaRPr lang="en-GB" sz="6000" b="1" i="1" baseline="30000" dirty="0">
              <a:cs typeface="Latha" panose="020B0604020202020204" pitchFamily="34" charset="0"/>
            </a:endParaRPr>
          </a:p>
        </p:txBody>
      </p:sp>
      <p:sp>
        <p:nvSpPr>
          <p:cNvPr id="2" name="Rectangle 1">
            <a:extLst>
              <a:ext uri="{FF2B5EF4-FFF2-40B4-BE49-F238E27FC236}">
                <a16:creationId xmlns:a16="http://schemas.microsoft.com/office/drawing/2014/main" id="{54D75067-D5A4-EEC0-C7D5-67F60382D48B}"/>
              </a:ext>
            </a:extLst>
          </p:cNvPr>
          <p:cNvSpPr/>
          <p:nvPr/>
        </p:nvSpPr>
        <p:spPr>
          <a:xfrm>
            <a:off x="2497463" y="-172"/>
            <a:ext cx="7210685" cy="1558247"/>
          </a:xfrm>
          <a:prstGeom prst="rect">
            <a:avLst/>
          </a:prstGeom>
        </p:spPr>
        <p:txBody>
          <a:bodyPr wrap="square">
            <a:spAutoFit/>
          </a:bodyPr>
          <a:lstStyle/>
          <a:p>
            <a:pPr algn="ctr">
              <a:lnSpc>
                <a:spcPct val="115000"/>
              </a:lnSpc>
              <a:spcAft>
                <a:spcPts val="0"/>
              </a:spcAft>
            </a:pPr>
            <a:r>
              <a:rPr lang="en-GB" sz="8800" b="1" i="1" dirty="0">
                <a:latin typeface="Calibri" panose="020F0502020204030204" pitchFamily="34" charset="0"/>
                <a:cs typeface="Latha" panose="020B0604020202020204" pitchFamily="34" charset="0"/>
              </a:rPr>
              <a:t>John 1:40-42 </a:t>
            </a:r>
          </a:p>
        </p:txBody>
      </p:sp>
    </p:spTree>
    <p:extLst>
      <p:ext uri="{BB962C8B-B14F-4D97-AF65-F5344CB8AC3E}">
        <p14:creationId xmlns:p14="http://schemas.microsoft.com/office/powerpoint/2010/main" val="2971844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723148" y="0"/>
            <a:ext cx="4249882"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John 1:29</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499872" y="2114092"/>
            <a:ext cx="11192255" cy="2462213"/>
          </a:xfrm>
          <a:prstGeom prst="rect">
            <a:avLst/>
          </a:prstGeom>
        </p:spPr>
        <p:txBody>
          <a:bodyPr wrap="square">
            <a:spAutoFit/>
          </a:bodyPr>
          <a:lstStyle/>
          <a:p>
            <a:pPr algn="l"/>
            <a:r>
              <a:rPr lang="en-GB" sz="6600" b="1" i="0" baseline="30000" dirty="0">
                <a:effectLst/>
                <a:latin typeface="system-ui"/>
              </a:rPr>
              <a:t>The next day John saw Jesus coming toward him, and said, “Behold! The Lamb of God who takes away the sin of the world!  </a:t>
            </a:r>
            <a:endParaRPr lang="en-CA" sz="6600" b="0" i="0" u="none" strike="noStrike" dirty="0">
              <a:effectLst/>
              <a:latin typeface="system-ui"/>
            </a:endParaRPr>
          </a:p>
        </p:txBody>
      </p:sp>
    </p:spTree>
    <p:extLst>
      <p:ext uri="{BB962C8B-B14F-4D97-AF65-F5344CB8AC3E}">
        <p14:creationId xmlns:p14="http://schemas.microsoft.com/office/powerpoint/2010/main" val="620736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394030" y="3076220"/>
            <a:ext cx="4249882"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John 1:34</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1455111" y="2856644"/>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625737" y="561276"/>
            <a:ext cx="10940523" cy="1603965"/>
          </a:xfrm>
          <a:prstGeom prst="rect">
            <a:avLst/>
          </a:prstGeom>
        </p:spPr>
        <p:txBody>
          <a:bodyPr wrap="square">
            <a:spAutoFit/>
          </a:bodyPr>
          <a:lstStyle/>
          <a:p>
            <a:pPr algn="just">
              <a:lnSpc>
                <a:spcPct val="115000"/>
              </a:lnSpc>
              <a:spcAft>
                <a:spcPts val="1000"/>
              </a:spcAft>
            </a:pPr>
            <a:r>
              <a:rPr lang="en-GB" sz="4400" i="1" dirty="0">
                <a:effectLst/>
                <a:latin typeface="Calibri" panose="020F0502020204030204" pitchFamily="34" charset="0"/>
                <a:ea typeface="Calibri" panose="020F0502020204030204" pitchFamily="34" charset="0"/>
                <a:cs typeface="Latha" panose="020B0604020202020204" pitchFamily="34" charset="0"/>
              </a:rPr>
              <a:t>And I have seen and testified that this is the Son of God.”</a:t>
            </a:r>
            <a:endParaRPr lang="en-GB" sz="44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2" name="TextBox 1">
            <a:extLst>
              <a:ext uri="{FF2B5EF4-FFF2-40B4-BE49-F238E27FC236}">
                <a16:creationId xmlns:a16="http://schemas.microsoft.com/office/drawing/2014/main" id="{F3C0AA0D-1BB3-98D7-B41F-089FA7B10B57}"/>
              </a:ext>
            </a:extLst>
          </p:cNvPr>
          <p:cNvSpPr txBox="1"/>
          <p:nvPr/>
        </p:nvSpPr>
        <p:spPr>
          <a:xfrm>
            <a:off x="746151" y="5171846"/>
            <a:ext cx="11116666" cy="1457322"/>
          </a:xfrm>
          <a:prstGeom prst="rect">
            <a:avLst/>
          </a:prstGeom>
          <a:noFill/>
        </p:spPr>
        <p:txBody>
          <a:bodyPr wrap="square" rtlCol="0">
            <a:spAutoFit/>
          </a:bodyPr>
          <a:lstStyle/>
          <a:p>
            <a:pPr algn="just">
              <a:lnSpc>
                <a:spcPct val="115000"/>
              </a:lnSpc>
              <a:spcAft>
                <a:spcPts val="1000"/>
              </a:spcAft>
            </a:pPr>
            <a:r>
              <a:rPr lang="en-GB" sz="3600" dirty="0">
                <a:effectLst/>
                <a:latin typeface="Calibri" panose="020F0502020204030204" pitchFamily="34" charset="0"/>
                <a:ea typeface="Calibri" panose="020F0502020204030204" pitchFamily="34" charset="0"/>
                <a:cs typeface="Latha" panose="020B0604020202020204" pitchFamily="34" charset="0"/>
              </a:rPr>
              <a:t>They were believing the testimony of John the Baptist.</a:t>
            </a:r>
          </a:p>
          <a:p>
            <a:pPr algn="just">
              <a:lnSpc>
                <a:spcPct val="115000"/>
              </a:lnSpc>
              <a:spcAft>
                <a:spcPts val="1000"/>
              </a:spcAft>
            </a:pPr>
            <a:r>
              <a:rPr lang="en-GB" sz="3600" dirty="0">
                <a:effectLst/>
                <a:latin typeface="Calibri" panose="020F0502020204030204" pitchFamily="34" charset="0"/>
                <a:ea typeface="Calibri" panose="020F0502020204030204" pitchFamily="34" charset="0"/>
                <a:cs typeface="Latha" panose="020B0604020202020204" pitchFamily="34" charset="0"/>
              </a:rPr>
              <a:t>They were also believing what they saw when Jesus.</a:t>
            </a:r>
          </a:p>
        </p:txBody>
      </p:sp>
      <p:cxnSp>
        <p:nvCxnSpPr>
          <p:cNvPr id="3" name="Straight Connector 2">
            <a:extLst>
              <a:ext uri="{FF2B5EF4-FFF2-40B4-BE49-F238E27FC236}">
                <a16:creationId xmlns:a16="http://schemas.microsoft.com/office/drawing/2014/main" id="{DCB16FA2-2FF8-B8BE-2B25-EDA8B2D3E167}"/>
              </a:ext>
            </a:extLst>
          </p:cNvPr>
          <p:cNvCxnSpPr>
            <a:cxnSpLocks/>
          </p:cNvCxnSpPr>
          <p:nvPr/>
        </p:nvCxnSpPr>
        <p:spPr>
          <a:xfrm>
            <a:off x="1455111" y="4720801"/>
            <a:ext cx="84105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89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561982" y="0"/>
            <a:ext cx="4572214"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Nathaniel </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458" name="Picture 2" descr="Philip the Evangelist | Lesson 2 Scriptures">
            <a:extLst>
              <a:ext uri="{FF2B5EF4-FFF2-40B4-BE49-F238E27FC236}">
                <a16:creationId xmlns:a16="http://schemas.microsoft.com/office/drawing/2014/main" id="{3D5CF000-1B7E-D749-D6BB-1A03276F1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548" y="1647596"/>
            <a:ext cx="5885180" cy="44138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B28798-A7BB-3913-0CB7-0EFDC2EC3449}"/>
              </a:ext>
            </a:extLst>
          </p:cNvPr>
          <p:cNvCxnSpPr>
            <a:cxnSpLocks/>
          </p:cNvCxnSpPr>
          <p:nvPr/>
        </p:nvCxnSpPr>
        <p:spPr>
          <a:xfrm>
            <a:off x="0" y="1128327"/>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5</a:t>
            </a:fld>
            <a:endParaRPr lang="en-US"/>
          </a:p>
        </p:txBody>
      </p:sp>
      <p:sp>
        <p:nvSpPr>
          <p:cNvPr id="4" name="Rectangle 3">
            <a:extLst>
              <a:ext uri="{FF2B5EF4-FFF2-40B4-BE49-F238E27FC236}">
                <a16:creationId xmlns:a16="http://schemas.microsoft.com/office/drawing/2014/main" id="{DFE0CBF1-DA25-5029-98A3-1D5298F54BF0}"/>
              </a:ext>
            </a:extLst>
          </p:cNvPr>
          <p:cNvSpPr/>
          <p:nvPr/>
        </p:nvSpPr>
        <p:spPr>
          <a:xfrm>
            <a:off x="0" y="0"/>
            <a:ext cx="12191999" cy="1191801"/>
          </a:xfrm>
          <a:prstGeom prst="rect">
            <a:avLst/>
          </a:prstGeom>
        </p:spPr>
        <p:txBody>
          <a:bodyPr wrap="square">
            <a:spAutoFit/>
          </a:bodyPr>
          <a:lstStyle/>
          <a:p>
            <a:pPr algn="ctr">
              <a:lnSpc>
                <a:spcPct val="115000"/>
              </a:lnSpc>
              <a:spcAft>
                <a:spcPts val="0"/>
              </a:spcAft>
            </a:pPr>
            <a:r>
              <a:rPr lang="en-GB" sz="6600" b="1" dirty="0">
                <a:latin typeface="Calibri" panose="020F0502020204030204" pitchFamily="34" charset="0"/>
                <a:cs typeface="Latha" panose="020B0604020202020204" pitchFamily="34" charset="0"/>
              </a:rPr>
              <a:t>Who is Jesus Christ?</a:t>
            </a:r>
          </a:p>
        </p:txBody>
      </p:sp>
      <p:pic>
        <p:nvPicPr>
          <p:cNvPr id="3074" name="Picture 2" descr="What Is WHOIS and How Does It Work? - IPXO">
            <a:extLst>
              <a:ext uri="{FF2B5EF4-FFF2-40B4-BE49-F238E27FC236}">
                <a16:creationId xmlns:a16="http://schemas.microsoft.com/office/drawing/2014/main" id="{FB6D621F-51D0-4D86-B942-6CDE39D2F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153" y="1191801"/>
            <a:ext cx="10414000" cy="584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69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225595" y="0"/>
            <a:ext cx="7244997"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Matthew :11:2,3</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499872" y="2114092"/>
            <a:ext cx="11233709" cy="2554545"/>
          </a:xfrm>
          <a:prstGeom prst="rect">
            <a:avLst/>
          </a:prstGeom>
        </p:spPr>
        <p:txBody>
          <a:bodyPr wrap="square">
            <a:spAutoFit/>
          </a:bodyPr>
          <a:lstStyle/>
          <a:p>
            <a:pPr algn="l"/>
            <a:r>
              <a:rPr lang="en-GB" sz="4000" i="1" dirty="0">
                <a:effectLst/>
                <a:latin typeface="Calibri" panose="020F0502020204030204" pitchFamily="34" charset="0"/>
                <a:ea typeface="Calibri" panose="020F0502020204030204" pitchFamily="34" charset="0"/>
                <a:cs typeface="Latha" panose="020B0604020202020204" pitchFamily="34" charset="0"/>
              </a:rPr>
              <a:t>And when John had heard in prison about the works of Christ, he sent two of his disciples </a:t>
            </a:r>
            <a:r>
              <a:rPr lang="en-GB" sz="4000" b="1" i="1" baseline="30000" dirty="0">
                <a:effectLst/>
                <a:latin typeface="Calibri" panose="020F0502020204030204" pitchFamily="34" charset="0"/>
                <a:ea typeface="Calibri" panose="020F0502020204030204" pitchFamily="34" charset="0"/>
                <a:cs typeface="Latha" panose="020B0604020202020204" pitchFamily="34" charset="0"/>
              </a:rPr>
              <a:t>3 </a:t>
            </a:r>
            <a:r>
              <a:rPr lang="en-GB" sz="4000" i="1" dirty="0">
                <a:effectLst/>
                <a:latin typeface="Calibri" panose="020F0502020204030204" pitchFamily="34" charset="0"/>
                <a:ea typeface="Calibri" panose="020F0502020204030204" pitchFamily="34" charset="0"/>
                <a:cs typeface="Latha" panose="020B0604020202020204" pitchFamily="34" charset="0"/>
              </a:rPr>
              <a:t>and said to Him, “Are You the Coming One, or do we look for another?”</a:t>
            </a:r>
            <a:r>
              <a:rPr lang="en-GB" sz="4000" dirty="0">
                <a:effectLst/>
              </a:rPr>
              <a:t> </a:t>
            </a:r>
            <a:endParaRPr lang="en-CA" sz="4000" b="0" i="0" u="none" strike="noStrike" dirty="0">
              <a:effectLst/>
              <a:latin typeface="system-ui"/>
            </a:endParaRPr>
          </a:p>
        </p:txBody>
      </p:sp>
    </p:spTree>
    <p:extLst>
      <p:ext uri="{BB962C8B-B14F-4D97-AF65-F5344CB8AC3E}">
        <p14:creationId xmlns:p14="http://schemas.microsoft.com/office/powerpoint/2010/main" val="2480341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697508" y="0"/>
            <a:ext cx="4301177"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John:6:69</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499872" y="2114092"/>
            <a:ext cx="11233709" cy="1466555"/>
          </a:xfrm>
          <a:prstGeom prst="rect">
            <a:avLst/>
          </a:prstGeom>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Also we have come to believe and know that You are the Christ, the Son of the living God.”</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300960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305574" y="0"/>
            <a:ext cx="5085046"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John:14:8,9</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499872" y="2114092"/>
            <a:ext cx="11233709" cy="3590214"/>
          </a:xfrm>
          <a:prstGeom prst="rect">
            <a:avLst/>
          </a:prstGeom>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Philip said to Him, “Lord, show us the Father, and it is sufficient for us.” </a:t>
            </a:r>
            <a:r>
              <a:rPr lang="en-GB" sz="4000" b="1" i="1" baseline="30000" dirty="0">
                <a:effectLst/>
                <a:latin typeface="Calibri" panose="020F0502020204030204" pitchFamily="34" charset="0"/>
                <a:ea typeface="Calibri" panose="020F0502020204030204" pitchFamily="34" charset="0"/>
                <a:cs typeface="Latha" panose="020B0604020202020204" pitchFamily="34" charset="0"/>
              </a:rPr>
              <a:t>9 </a:t>
            </a:r>
            <a:r>
              <a:rPr lang="en-GB" sz="4000" i="1" dirty="0">
                <a:effectLst/>
                <a:latin typeface="Calibri" panose="020F0502020204030204" pitchFamily="34" charset="0"/>
                <a:ea typeface="Calibri" panose="020F0502020204030204" pitchFamily="34" charset="0"/>
                <a:cs typeface="Latha" panose="020B0604020202020204" pitchFamily="34" charset="0"/>
              </a:rPr>
              <a:t>Jesus said to him, “Have I been with you so long, and yet you have not known Me, Philip? He who has seen Me has seen the Father; so how can you say, ‘Show us the Father’?</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202310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045889" y="0"/>
            <a:ext cx="5604419"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John:5:17,18</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25C42A-1F68-882C-FB3C-9FC0CD3B8FF6}"/>
              </a:ext>
            </a:extLst>
          </p:cNvPr>
          <p:cNvSpPr/>
          <p:nvPr/>
        </p:nvSpPr>
        <p:spPr>
          <a:xfrm>
            <a:off x="353568" y="1723774"/>
            <a:ext cx="11233709" cy="4426340"/>
          </a:xfrm>
          <a:prstGeom prst="rect">
            <a:avLst/>
          </a:prstGeom>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But Jesus answered them, “My Father has been working until now, and I have been working.”</a:t>
            </a:r>
            <a:endParaRPr lang="en-GB" sz="40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b="1" i="1" baseline="30000" dirty="0">
                <a:effectLst/>
                <a:latin typeface="Calibri" panose="020F0502020204030204" pitchFamily="34" charset="0"/>
                <a:ea typeface="Calibri" panose="020F0502020204030204" pitchFamily="34" charset="0"/>
                <a:cs typeface="Latha" panose="020B0604020202020204" pitchFamily="34" charset="0"/>
              </a:rPr>
              <a:t>18 </a:t>
            </a:r>
            <a:r>
              <a:rPr lang="en-GB" sz="4000" i="1" dirty="0">
                <a:effectLst/>
                <a:latin typeface="Calibri" panose="020F0502020204030204" pitchFamily="34" charset="0"/>
                <a:ea typeface="Calibri" panose="020F0502020204030204" pitchFamily="34" charset="0"/>
                <a:cs typeface="Latha" panose="020B0604020202020204" pitchFamily="34" charset="0"/>
              </a:rPr>
              <a:t>Therefore the Jews sought all the more to kill Him, because He not only broke the Sabbath, but also said that God was His Father, making Himself equal with God.</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492713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225602" y="0"/>
            <a:ext cx="7244997"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Matthew :16:17</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4035333-E708-A37C-1289-977CB07477ED}"/>
              </a:ext>
            </a:extLst>
          </p:cNvPr>
          <p:cNvSpPr txBox="1"/>
          <p:nvPr/>
        </p:nvSpPr>
        <p:spPr>
          <a:xfrm>
            <a:off x="1185061" y="2172618"/>
            <a:ext cx="9304935" cy="2554545"/>
          </a:xfrm>
          <a:prstGeom prst="rect">
            <a:avLst/>
          </a:prstGeom>
          <a:noFill/>
        </p:spPr>
        <p:txBody>
          <a:bodyPr wrap="square">
            <a:spAutoFit/>
          </a:bodyPr>
          <a:lstStyle/>
          <a:p>
            <a:r>
              <a:rPr lang="en-GB" sz="4000" i="1" dirty="0">
                <a:effectLst/>
                <a:latin typeface="Calibri" panose="020F0502020204030204" pitchFamily="34" charset="0"/>
                <a:ea typeface="Calibri" panose="020F0502020204030204" pitchFamily="34" charset="0"/>
                <a:cs typeface="Latha" panose="020B0604020202020204" pitchFamily="34" charset="0"/>
              </a:rPr>
              <a:t>Jesus answered and said to him, “Blessed are you, Simon Bar-Jonah, for flesh and blood has not revealed this to you, but My Father who is in heaven</a:t>
            </a:r>
            <a:r>
              <a:rPr lang="en-GB" sz="4000" dirty="0">
                <a:effectLst/>
              </a:rPr>
              <a:t> </a:t>
            </a:r>
            <a:endParaRPr lang="en-US" sz="4000" dirty="0"/>
          </a:p>
        </p:txBody>
      </p:sp>
    </p:spTree>
    <p:extLst>
      <p:ext uri="{BB962C8B-B14F-4D97-AF65-F5344CB8AC3E}">
        <p14:creationId xmlns:p14="http://schemas.microsoft.com/office/powerpoint/2010/main" val="3623463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3186153" y="0"/>
            <a:ext cx="5323894"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1 Corin:12:3</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014358-D241-3241-20A1-1C34961398C4}"/>
              </a:ext>
            </a:extLst>
          </p:cNvPr>
          <p:cNvSpPr txBox="1"/>
          <p:nvPr/>
        </p:nvSpPr>
        <p:spPr>
          <a:xfrm>
            <a:off x="1614830" y="1577519"/>
            <a:ext cx="8428939" cy="3939989"/>
          </a:xfrm>
          <a:prstGeom prst="rect">
            <a:avLst/>
          </a:prstGeom>
          <a:noFill/>
        </p:spPr>
        <p:txBody>
          <a:bodyPr wrap="square">
            <a:spAutoFit/>
          </a:bodyPr>
          <a:lstStyle/>
          <a:p>
            <a:pPr algn="just">
              <a:lnSpc>
                <a:spcPct val="115000"/>
              </a:lnSpc>
              <a:spcAft>
                <a:spcPts val="1000"/>
              </a:spcAft>
            </a:pPr>
            <a:r>
              <a:rPr lang="en-GB" sz="4400" i="1" dirty="0">
                <a:effectLst/>
                <a:latin typeface="Calibri" panose="020F0502020204030204" pitchFamily="34" charset="0"/>
                <a:ea typeface="Calibri" panose="020F0502020204030204" pitchFamily="34" charset="0"/>
                <a:cs typeface="Latha" panose="020B0604020202020204" pitchFamily="34" charset="0"/>
              </a:rPr>
              <a:t>Therefore I make known to you that no one speaking by the Spirit of God calls Jesus accursed, and no one can say that Jesus is Lord except by the Holy Spirit.</a:t>
            </a:r>
            <a:endParaRPr lang="en-GB" sz="44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43503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474069" y="0"/>
            <a:ext cx="6748066"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Matthew:11:27</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014358-D241-3241-20A1-1C34961398C4}"/>
              </a:ext>
            </a:extLst>
          </p:cNvPr>
          <p:cNvSpPr txBox="1"/>
          <p:nvPr/>
        </p:nvSpPr>
        <p:spPr>
          <a:xfrm>
            <a:off x="1614830" y="1577519"/>
            <a:ext cx="8428939" cy="4298100"/>
          </a:xfrm>
          <a:prstGeom prst="rect">
            <a:avLst/>
          </a:prstGeom>
          <a:noFill/>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All things have been delivered to Me by My Father, and no one knows the Son except the Father. Nor does anyone know the Father except the Son, and the one to whom the Son wills to reveal Him. </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963096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611674" y="0"/>
            <a:ext cx="6472861"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Romans :10:17</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2068374" y="2161076"/>
            <a:ext cx="6541616" cy="2174441"/>
          </a:xfrm>
          <a:prstGeom prst="rect">
            <a:avLst/>
          </a:prstGeom>
          <a:noFill/>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So then faith comes by hearing, and hearing by the word of God.</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826026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733757" y="0"/>
            <a:ext cx="6228692"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Matthew:5:17</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2068374" y="2161076"/>
            <a:ext cx="6541616" cy="2882328"/>
          </a:xfrm>
          <a:prstGeom prst="rect">
            <a:avLst/>
          </a:prstGeom>
          <a:noFill/>
        </p:spPr>
        <p:txBody>
          <a:bodyPr wrap="square">
            <a:spAutoFit/>
          </a:bodyPr>
          <a:lstStyle/>
          <a:p>
            <a:pPr algn="just">
              <a:lnSpc>
                <a:spcPct val="115000"/>
              </a:lnSpc>
              <a:spcAft>
                <a:spcPts val="1000"/>
              </a:spcAft>
            </a:pPr>
            <a:r>
              <a:rPr lang="en-GB" sz="4000" dirty="0">
                <a:effectLst/>
                <a:latin typeface="Calibri" panose="020F0502020204030204" pitchFamily="34" charset="0"/>
                <a:ea typeface="Calibri" panose="020F0502020204030204" pitchFamily="34" charset="0"/>
                <a:cs typeface="Latha" panose="020B0604020202020204" pitchFamily="34" charset="0"/>
              </a:rPr>
              <a:t>“</a:t>
            </a:r>
            <a:r>
              <a:rPr lang="en-GB" sz="4000" i="1" dirty="0">
                <a:effectLst/>
                <a:latin typeface="Calibri" panose="020F0502020204030204" pitchFamily="34" charset="0"/>
                <a:ea typeface="Calibri" panose="020F0502020204030204" pitchFamily="34" charset="0"/>
                <a:cs typeface="Latha" panose="020B0604020202020204" pitchFamily="34" charset="0"/>
              </a:rPr>
              <a:t>Do not think that I came to destroy the Law or the Prophets. I did not come to destroy but to fulfil”.</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62456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314152"/>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1907440" y="471265"/>
            <a:ext cx="8048547" cy="4103175"/>
          </a:xfrm>
          <a:prstGeom prst="rect">
            <a:avLst/>
          </a:prstGeom>
          <a:noFill/>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He taught divine truth.</a:t>
            </a:r>
          </a:p>
          <a:p>
            <a:pPr algn="just">
              <a:lnSpc>
                <a:spcPct val="115000"/>
              </a:lnSpc>
              <a:spcAft>
                <a:spcPts val="1000"/>
              </a:spcAft>
            </a:pPr>
            <a:r>
              <a:rPr lang="en-GB" sz="4000" b="1" i="1" dirty="0">
                <a:effectLst/>
                <a:latin typeface="Calibri" panose="020F0502020204030204" pitchFamily="34" charset="0"/>
                <a:ea typeface="Calibri" panose="020F0502020204030204" pitchFamily="34" charset="0"/>
                <a:cs typeface="Latha" panose="020B0604020202020204" pitchFamily="34" charset="0"/>
              </a:rPr>
              <a:t>Matthew 5, </a:t>
            </a:r>
            <a:endParaRPr lang="en-GB" sz="4000" i="1"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b="1" i="1" dirty="0">
                <a:effectLst/>
                <a:latin typeface="Calibri" panose="020F0502020204030204" pitchFamily="34" charset="0"/>
                <a:ea typeface="Calibri" panose="020F0502020204030204" pitchFamily="34" charset="0"/>
                <a:cs typeface="Latha" panose="020B0604020202020204" pitchFamily="34" charset="0"/>
              </a:rPr>
              <a:t>Matthew 6, </a:t>
            </a:r>
            <a:endParaRPr lang="en-GB" sz="4000" i="1"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b="1" i="1" dirty="0">
                <a:effectLst/>
                <a:latin typeface="Calibri" panose="020F0502020204030204" pitchFamily="34" charset="0"/>
                <a:ea typeface="Calibri" panose="020F0502020204030204" pitchFamily="34" charset="0"/>
                <a:cs typeface="Latha" panose="020B0604020202020204" pitchFamily="34" charset="0"/>
              </a:rPr>
              <a:t>Matthew 10, </a:t>
            </a:r>
            <a:endParaRPr lang="en-GB" sz="4000" i="1"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b="1" i="1" dirty="0">
                <a:effectLst/>
                <a:latin typeface="Calibri" panose="020F0502020204030204" pitchFamily="34" charset="0"/>
                <a:ea typeface="Calibri" panose="020F0502020204030204" pitchFamily="34" charset="0"/>
                <a:cs typeface="Latha" panose="020B0604020202020204" pitchFamily="34" charset="0"/>
              </a:rPr>
              <a:t>Matthew 13.</a:t>
            </a:r>
            <a:endParaRPr lang="en-GB" sz="4000" i="1"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02186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6</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054671"/>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057D466-7183-7083-60AD-8582A349C117}"/>
              </a:ext>
            </a:extLst>
          </p:cNvPr>
          <p:cNvSpPr/>
          <p:nvPr/>
        </p:nvSpPr>
        <p:spPr>
          <a:xfrm>
            <a:off x="0" y="2245767"/>
            <a:ext cx="12120882" cy="1947521"/>
          </a:xfrm>
          <a:prstGeom prst="rect">
            <a:avLst/>
          </a:prstGeom>
        </p:spPr>
        <p:txBody>
          <a:bodyPr wrap="none">
            <a:spAutoFit/>
          </a:bodyPr>
          <a:lstStyle/>
          <a:p>
            <a:pPr algn="ctr">
              <a:lnSpc>
                <a:spcPct val="115000"/>
              </a:lnSpc>
              <a:spcAft>
                <a:spcPts val="0"/>
              </a:spcAft>
            </a:pPr>
            <a:r>
              <a:rPr lang="en-GB" sz="5400" b="1" dirty="0">
                <a:latin typeface="Calibri" panose="020F0502020204030204" pitchFamily="34" charset="0"/>
                <a:cs typeface="Latha" panose="020B0604020202020204" pitchFamily="34" charset="0"/>
              </a:rPr>
              <a:t>Who is Jesus Christ? </a:t>
            </a:r>
          </a:p>
          <a:p>
            <a:pPr algn="ctr">
              <a:lnSpc>
                <a:spcPct val="115000"/>
              </a:lnSpc>
              <a:spcAft>
                <a:spcPts val="0"/>
              </a:spcAft>
            </a:pPr>
            <a:r>
              <a:rPr lang="en-GB" sz="5400" b="1" dirty="0">
                <a:latin typeface="Calibri" panose="020F0502020204030204" pitchFamily="34" charset="0"/>
                <a:cs typeface="Latha" panose="020B0604020202020204" pitchFamily="34" charset="0"/>
              </a:rPr>
              <a:t>He is the Christ, the Son of the living God.</a:t>
            </a:r>
          </a:p>
        </p:txBody>
      </p:sp>
    </p:spTree>
    <p:extLst>
      <p:ext uri="{BB962C8B-B14F-4D97-AF65-F5344CB8AC3E}">
        <p14:creationId xmlns:p14="http://schemas.microsoft.com/office/powerpoint/2010/main" val="327556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965206"/>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1183235" y="406377"/>
            <a:ext cx="7953450" cy="6045245"/>
          </a:xfrm>
          <a:prstGeom prst="rect">
            <a:avLst/>
          </a:prstGeom>
          <a:noFill/>
        </p:spPr>
        <p:txBody>
          <a:bodyPr wrap="square">
            <a:spAutoFit/>
          </a:bodyPr>
          <a:lstStyle/>
          <a:p>
            <a:pPr algn="just">
              <a:lnSpc>
                <a:spcPct val="115000"/>
              </a:lnSpc>
              <a:spcAft>
                <a:spcPts val="1000"/>
              </a:spcAft>
            </a:pPr>
            <a:r>
              <a:rPr lang="en-GB" sz="3600" dirty="0">
                <a:effectLst/>
                <a:latin typeface="Calibri" panose="020F0502020204030204" pitchFamily="34" charset="0"/>
                <a:ea typeface="Calibri" panose="020F0502020204030204" pitchFamily="34" charset="0"/>
                <a:cs typeface="Latha" panose="020B0604020202020204" pitchFamily="34" charset="0"/>
              </a:rPr>
              <a:t>Profound truth. His words were a dynamic revelation of who He was.</a:t>
            </a:r>
          </a:p>
          <a:p>
            <a:pPr algn="just">
              <a:lnSpc>
                <a:spcPct val="115000"/>
              </a:lnSpc>
              <a:spcAft>
                <a:spcPts val="1000"/>
              </a:spcAft>
            </a:pPr>
            <a:r>
              <a:rPr lang="en-GB" sz="3600" dirty="0">
                <a:effectLst/>
                <a:latin typeface="Calibri" panose="020F0502020204030204" pitchFamily="34" charset="0"/>
                <a:ea typeface="Calibri" panose="020F0502020204030204" pitchFamily="34" charset="0"/>
                <a:cs typeface="Latha" panose="020B0604020202020204" pitchFamily="34" charset="0"/>
              </a:rPr>
              <a:t> </a:t>
            </a:r>
          </a:p>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His works.</a:t>
            </a:r>
          </a:p>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His power over disease. </a:t>
            </a:r>
          </a:p>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His power over nature. </a:t>
            </a:r>
          </a:p>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His power over demons. </a:t>
            </a:r>
          </a:p>
          <a:p>
            <a:pPr marL="342900" lvl="0" indent="-342900" algn="just">
              <a:lnSpc>
                <a:spcPct val="115000"/>
              </a:lnSpc>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His power over sins. </a:t>
            </a:r>
          </a:p>
          <a:p>
            <a:pPr marL="342900" lvl="0" indent="-342900" algn="just">
              <a:lnSpc>
                <a:spcPct val="115000"/>
              </a:lnSpc>
              <a:spcAft>
                <a:spcPts val="1000"/>
              </a:spcAft>
              <a:buFont typeface="Wingdings" pitchFamily="2" charset="2"/>
              <a:buChar char=""/>
            </a:pPr>
            <a:r>
              <a:rPr lang="en-GB" sz="3600" dirty="0">
                <a:effectLst/>
                <a:latin typeface="Calibri" panose="020F0502020204030204" pitchFamily="34" charset="0"/>
                <a:ea typeface="Calibri" panose="020F0502020204030204" pitchFamily="34" charset="0"/>
                <a:cs typeface="Latha" panose="020B0604020202020204" pitchFamily="34" charset="0"/>
              </a:rPr>
              <a:t>His power over death.</a:t>
            </a:r>
          </a:p>
        </p:txBody>
      </p:sp>
    </p:spTree>
    <p:extLst>
      <p:ext uri="{BB962C8B-B14F-4D97-AF65-F5344CB8AC3E}">
        <p14:creationId xmlns:p14="http://schemas.microsoft.com/office/powerpoint/2010/main" val="2831178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733756" y="0"/>
            <a:ext cx="6228693"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Matthew:12:8</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365359"/>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1009497" y="1550824"/>
            <a:ext cx="8785555" cy="4471224"/>
          </a:xfrm>
          <a:prstGeom prst="rect">
            <a:avLst/>
          </a:prstGeom>
          <a:noFill/>
        </p:spPr>
        <p:txBody>
          <a:bodyPr wrap="square">
            <a:spAutoFit/>
          </a:bodyPr>
          <a:lstStyle/>
          <a:p>
            <a:pPr algn="just">
              <a:lnSpc>
                <a:spcPct val="115000"/>
              </a:lnSpc>
              <a:spcAft>
                <a:spcPts val="1000"/>
              </a:spcAft>
            </a:pPr>
            <a:r>
              <a:rPr lang="en-GB" sz="3600" i="1" dirty="0">
                <a:effectLst/>
                <a:latin typeface="Calibri" panose="020F0502020204030204" pitchFamily="34" charset="0"/>
                <a:ea typeface="Calibri" panose="020F0502020204030204" pitchFamily="34" charset="0"/>
                <a:cs typeface="Latha" panose="020B0604020202020204" pitchFamily="34" charset="0"/>
              </a:rPr>
              <a:t>For the Son of Man is Lord even of the Sabbath.”</a:t>
            </a:r>
          </a:p>
          <a:p>
            <a:pPr algn="just">
              <a:lnSpc>
                <a:spcPct val="115000"/>
              </a:lnSpc>
              <a:spcAft>
                <a:spcPts val="1000"/>
              </a:spcAft>
            </a:pPr>
            <a:r>
              <a:rPr lang="en-GB" sz="3600" i="1" dirty="0">
                <a:effectLst/>
                <a:latin typeface="Calibri" panose="020F0502020204030204" pitchFamily="34" charset="0"/>
                <a:ea typeface="Calibri" panose="020F0502020204030204" pitchFamily="34" charset="0"/>
                <a:cs typeface="Latha" panose="020B0604020202020204" pitchFamily="34" charset="0"/>
              </a:rPr>
              <a:t>They put Jesus out of the possibility of the category of Jeremiah, Elijah, John the Baptist, or one of the prophets. When He said, “I am the Lord of the Sabbath.” </a:t>
            </a:r>
          </a:p>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3503813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436853" y="114847"/>
            <a:ext cx="6822510"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Leviticus:23:1-3</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1009497" y="1550824"/>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2" name="TextBox 1">
            <a:extLst>
              <a:ext uri="{FF2B5EF4-FFF2-40B4-BE49-F238E27FC236}">
                <a16:creationId xmlns:a16="http://schemas.microsoft.com/office/drawing/2014/main" id="{B1256E85-0C7D-489D-18E1-24842BCDDF0D}"/>
              </a:ext>
            </a:extLst>
          </p:cNvPr>
          <p:cNvSpPr txBox="1"/>
          <p:nvPr/>
        </p:nvSpPr>
        <p:spPr>
          <a:xfrm>
            <a:off x="855878" y="1539852"/>
            <a:ext cx="10563149" cy="5346592"/>
          </a:xfrm>
          <a:prstGeom prst="rect">
            <a:avLst/>
          </a:prstGeom>
          <a:noFill/>
        </p:spPr>
        <p:txBody>
          <a:bodyPr wrap="square">
            <a:spAutoFit/>
          </a:bodyPr>
          <a:lstStyle/>
          <a:p>
            <a:pPr algn="just">
              <a:lnSpc>
                <a:spcPct val="115000"/>
              </a:lnSpc>
              <a:spcAft>
                <a:spcPts val="1000"/>
              </a:spcAft>
            </a:pPr>
            <a:r>
              <a:rPr lang="en-GB" sz="3600" i="1" dirty="0">
                <a:effectLst/>
                <a:latin typeface="Calibri" panose="020F0502020204030204" pitchFamily="34" charset="0"/>
                <a:ea typeface="Calibri" panose="020F0502020204030204" pitchFamily="34" charset="0"/>
                <a:cs typeface="Latha" panose="020B0604020202020204" pitchFamily="34" charset="0"/>
              </a:rPr>
              <a:t>And the Lord spoke to Moses, saying, </a:t>
            </a:r>
            <a:r>
              <a:rPr lang="en-GB" sz="3600" b="1" i="1" baseline="30000" dirty="0">
                <a:effectLst/>
                <a:latin typeface="Calibri" panose="020F0502020204030204" pitchFamily="34" charset="0"/>
                <a:ea typeface="Calibri" panose="020F0502020204030204" pitchFamily="34" charset="0"/>
                <a:cs typeface="Latha" panose="020B0604020202020204" pitchFamily="34" charset="0"/>
              </a:rPr>
              <a:t>2 </a:t>
            </a:r>
            <a:r>
              <a:rPr lang="en-GB" sz="3600" i="1" dirty="0">
                <a:effectLst/>
                <a:latin typeface="Calibri" panose="020F0502020204030204" pitchFamily="34" charset="0"/>
                <a:ea typeface="Calibri" panose="020F0502020204030204" pitchFamily="34" charset="0"/>
                <a:cs typeface="Latha" panose="020B0604020202020204" pitchFamily="34" charset="0"/>
              </a:rPr>
              <a:t>“Speak to the children of Israel, and say to them: ‘The feasts of the Lord, which you shall proclaim to be holy convocations, these are My feasts. </a:t>
            </a:r>
            <a:r>
              <a:rPr lang="en-GB" sz="3600" b="1" i="1" baseline="30000" dirty="0">
                <a:effectLst/>
                <a:latin typeface="Calibri" panose="020F0502020204030204" pitchFamily="34" charset="0"/>
                <a:ea typeface="Calibri" panose="020F0502020204030204" pitchFamily="34" charset="0"/>
                <a:cs typeface="Latha" panose="020B0604020202020204" pitchFamily="34" charset="0"/>
              </a:rPr>
              <a:t>3 </a:t>
            </a:r>
            <a:r>
              <a:rPr lang="en-GB" sz="3600" i="1" dirty="0">
                <a:effectLst/>
                <a:latin typeface="Calibri" panose="020F0502020204030204" pitchFamily="34" charset="0"/>
                <a:ea typeface="Calibri" panose="020F0502020204030204" pitchFamily="34" charset="0"/>
                <a:cs typeface="Latha" panose="020B0604020202020204" pitchFamily="34" charset="0"/>
              </a:rPr>
              <a:t>‘Six days shall work be done, but the seventh day is a Sabbath of solemn rest, a holy convocation. You shall do no work on it; it is the Sabbath of the Lord in all your dwellings.</a:t>
            </a:r>
            <a:endParaRPr lang="en-GB" sz="36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dirty="0">
                <a:effectLst/>
                <a:latin typeface="Calibri" panose="020F0502020204030204" pitchFamily="34" charset="0"/>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1268554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853634" y="114847"/>
            <a:ext cx="5988947"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Leviticus:23:6</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1009497" y="1550824"/>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2" name="TextBox 1">
            <a:extLst>
              <a:ext uri="{FF2B5EF4-FFF2-40B4-BE49-F238E27FC236}">
                <a16:creationId xmlns:a16="http://schemas.microsoft.com/office/drawing/2014/main" id="{B1256E85-0C7D-489D-18E1-24842BCDDF0D}"/>
              </a:ext>
            </a:extLst>
          </p:cNvPr>
          <p:cNvSpPr txBox="1"/>
          <p:nvPr/>
        </p:nvSpPr>
        <p:spPr>
          <a:xfrm>
            <a:off x="814425" y="2205535"/>
            <a:ext cx="10563149" cy="2644057"/>
          </a:xfrm>
          <a:prstGeom prst="rect">
            <a:avLst/>
          </a:prstGeom>
          <a:noFill/>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And on the fifteenth day of the same month is the Feast of Unleavened Bread to the Lord; seven days you must eat unleavened bread. </a:t>
            </a:r>
            <a:endParaRPr lang="en-GB" sz="40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3467561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2228373" y="0"/>
            <a:ext cx="7341882"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Leviticus:23:9-14</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280162"/>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1009497" y="1550824"/>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2" name="TextBox 1">
            <a:extLst>
              <a:ext uri="{FF2B5EF4-FFF2-40B4-BE49-F238E27FC236}">
                <a16:creationId xmlns:a16="http://schemas.microsoft.com/office/drawing/2014/main" id="{B1256E85-0C7D-489D-18E1-24842BCDDF0D}"/>
              </a:ext>
            </a:extLst>
          </p:cNvPr>
          <p:cNvSpPr txBox="1"/>
          <p:nvPr/>
        </p:nvSpPr>
        <p:spPr>
          <a:xfrm>
            <a:off x="543762" y="1722096"/>
            <a:ext cx="4876801" cy="3718454"/>
          </a:xfrm>
          <a:prstGeom prst="rect">
            <a:avLst/>
          </a:prstGeom>
          <a:noFill/>
        </p:spPr>
        <p:txBody>
          <a:bodyPr wrap="square">
            <a:spAutoFit/>
          </a:bodyPr>
          <a:lstStyle/>
          <a:p>
            <a:pPr algn="just">
              <a:lnSpc>
                <a:spcPct val="115000"/>
              </a:lnSpc>
              <a:spcAft>
                <a:spcPts val="1000"/>
              </a:spcAft>
            </a:pPr>
            <a:r>
              <a:rPr lang="en-GB" sz="4000" b="1" i="1" dirty="0">
                <a:solidFill>
                  <a:srgbClr val="FF0000"/>
                </a:solidFill>
                <a:effectLst/>
                <a:latin typeface="Calibri" panose="020F0502020204030204" pitchFamily="34" charset="0"/>
                <a:ea typeface="Calibri" panose="020F0502020204030204" pitchFamily="34" charset="0"/>
                <a:cs typeface="Latha" panose="020B0604020202020204" pitchFamily="34" charset="0"/>
              </a:rPr>
              <a:t>‘Feast of first fruits</a:t>
            </a:r>
            <a:r>
              <a:rPr lang="en-GB" sz="4000" i="1" dirty="0">
                <a:solidFill>
                  <a:srgbClr val="FF0000"/>
                </a:solidFill>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The feast of first fruits is also a Sabbath. It is a rest. It is a coming before the Lord.</a:t>
            </a:r>
          </a:p>
        </p:txBody>
      </p:sp>
      <p:pic>
        <p:nvPicPr>
          <p:cNvPr id="20482" name="Picture 2" descr="APPLICATION FIRST FRUITS - DONNA TURPIN">
            <a:extLst>
              <a:ext uri="{FF2B5EF4-FFF2-40B4-BE49-F238E27FC236}">
                <a16:creationId xmlns:a16="http://schemas.microsoft.com/office/drawing/2014/main" id="{06FC0C69-D406-A957-BF32-FECEDB2DB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342" y="2139115"/>
            <a:ext cx="4494781" cy="31053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61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917479" y="114847"/>
            <a:ext cx="7861255"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Leviticus:23:23-25</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2" name="TextBox 1">
            <a:extLst>
              <a:ext uri="{FF2B5EF4-FFF2-40B4-BE49-F238E27FC236}">
                <a16:creationId xmlns:a16="http://schemas.microsoft.com/office/drawing/2014/main" id="{B1256E85-0C7D-489D-18E1-24842BCDDF0D}"/>
              </a:ext>
            </a:extLst>
          </p:cNvPr>
          <p:cNvSpPr txBox="1"/>
          <p:nvPr/>
        </p:nvSpPr>
        <p:spPr>
          <a:xfrm>
            <a:off x="404775" y="1550824"/>
            <a:ext cx="5249876" cy="5262466"/>
          </a:xfrm>
          <a:prstGeom prst="rect">
            <a:avLst/>
          </a:prstGeom>
          <a:noFill/>
        </p:spPr>
        <p:txBody>
          <a:bodyPr wrap="square">
            <a:spAutoFit/>
          </a:bodyPr>
          <a:lstStyle/>
          <a:p>
            <a:pPr algn="just">
              <a:lnSpc>
                <a:spcPct val="115000"/>
              </a:lnSpc>
              <a:spcAft>
                <a:spcPts val="1000"/>
              </a:spcAft>
            </a:pPr>
            <a:r>
              <a:rPr lang="en-GB" sz="4000" b="1" i="1" dirty="0">
                <a:solidFill>
                  <a:srgbClr val="FF0000"/>
                </a:solidFill>
                <a:effectLst/>
                <a:latin typeface="Calibri" panose="020F0502020204030204" pitchFamily="34" charset="0"/>
                <a:ea typeface="Calibri" panose="020F0502020204030204" pitchFamily="34" charset="0"/>
                <a:cs typeface="Latha" panose="020B0604020202020204" pitchFamily="34" charset="0"/>
              </a:rPr>
              <a:t>‘Feast of Trumpets'</a:t>
            </a:r>
            <a:endParaRPr lang="en-GB" sz="4000" i="1" dirty="0">
              <a:solidFill>
                <a:srgbClr val="FF0000"/>
              </a:solidFill>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This Sabbath occurs in the Sabbath month, the seventh month.</a:t>
            </a:r>
          </a:p>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You do not work, and you bring an offering before the Lord.</a:t>
            </a:r>
          </a:p>
        </p:txBody>
      </p:sp>
      <p:pic>
        <p:nvPicPr>
          <p:cNvPr id="21506" name="Picture 2" descr="Rosh Hashanah: Feast of Trumpets - CBN Israel">
            <a:extLst>
              <a:ext uri="{FF2B5EF4-FFF2-40B4-BE49-F238E27FC236}">
                <a16:creationId xmlns:a16="http://schemas.microsoft.com/office/drawing/2014/main" id="{5C8C4DA6-1545-4EA8-4D8B-03CD4A3DEE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5" r="10088"/>
          <a:stretch/>
        </p:blipFill>
        <p:spPr bwMode="auto">
          <a:xfrm>
            <a:off x="6444691" y="1942982"/>
            <a:ext cx="4953727" cy="4187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37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079F4-A0AC-0DE5-5169-D9CC1CE546B8}"/>
              </a:ext>
            </a:extLst>
          </p:cNvPr>
          <p:cNvSpPr/>
          <p:nvPr/>
        </p:nvSpPr>
        <p:spPr>
          <a:xfrm>
            <a:off x="1917479" y="114847"/>
            <a:ext cx="7861255" cy="1425005"/>
          </a:xfrm>
          <a:prstGeom prst="rect">
            <a:avLst/>
          </a:prstGeom>
        </p:spPr>
        <p:txBody>
          <a:bodyPr wrap="none">
            <a:spAutoFit/>
          </a:bodyPr>
          <a:lstStyle/>
          <a:p>
            <a:pPr algn="ctr">
              <a:lnSpc>
                <a:spcPct val="115000"/>
              </a:lnSpc>
              <a:spcAft>
                <a:spcPts val="0"/>
              </a:spcAft>
            </a:pPr>
            <a:r>
              <a:rPr lang="en-GB" sz="8000" b="1" dirty="0">
                <a:latin typeface="Calibri" panose="020F0502020204030204" pitchFamily="34" charset="0"/>
                <a:cs typeface="Latha" panose="020B0604020202020204" pitchFamily="34" charset="0"/>
              </a:rPr>
              <a:t>Leviticus:23:26-27</a:t>
            </a:r>
          </a:p>
        </p:txBody>
      </p:sp>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2" name="TextBox 1">
            <a:extLst>
              <a:ext uri="{FF2B5EF4-FFF2-40B4-BE49-F238E27FC236}">
                <a16:creationId xmlns:a16="http://schemas.microsoft.com/office/drawing/2014/main" id="{B1256E85-0C7D-489D-18E1-24842BCDDF0D}"/>
              </a:ext>
            </a:extLst>
          </p:cNvPr>
          <p:cNvSpPr txBox="1"/>
          <p:nvPr/>
        </p:nvSpPr>
        <p:spPr>
          <a:xfrm>
            <a:off x="675436" y="1939183"/>
            <a:ext cx="10563149" cy="3240439"/>
          </a:xfrm>
          <a:prstGeom prst="rect">
            <a:avLst/>
          </a:prstGeom>
          <a:noFill/>
        </p:spPr>
        <p:txBody>
          <a:bodyPr wrap="square">
            <a:spAutoFit/>
          </a:bodyPr>
          <a:lstStyle/>
          <a:p>
            <a:pPr algn="just">
              <a:lnSpc>
                <a:spcPct val="115000"/>
              </a:lnSpc>
              <a:spcAft>
                <a:spcPts val="1000"/>
              </a:spcAft>
            </a:pPr>
            <a:r>
              <a:rPr lang="en-GB" sz="3600" i="1" dirty="0">
                <a:effectLst/>
                <a:latin typeface="Calibri" panose="020F0502020204030204" pitchFamily="34" charset="0"/>
                <a:ea typeface="Calibri" panose="020F0502020204030204" pitchFamily="34" charset="0"/>
                <a:cs typeface="Latha" panose="020B0604020202020204" pitchFamily="34" charset="0"/>
              </a:rPr>
              <a:t>And the Lord spoke to Moses, saying: </a:t>
            </a:r>
            <a:r>
              <a:rPr lang="en-GB" sz="3600" b="1" i="1" baseline="30000" dirty="0">
                <a:effectLst/>
                <a:latin typeface="Calibri" panose="020F0502020204030204" pitchFamily="34" charset="0"/>
                <a:ea typeface="Calibri" panose="020F0502020204030204" pitchFamily="34" charset="0"/>
                <a:cs typeface="Latha" panose="020B0604020202020204" pitchFamily="34" charset="0"/>
              </a:rPr>
              <a:t>27 </a:t>
            </a:r>
            <a:r>
              <a:rPr lang="en-GB" sz="3600" i="1" dirty="0">
                <a:effectLst/>
                <a:latin typeface="Calibri" panose="020F0502020204030204" pitchFamily="34" charset="0"/>
                <a:ea typeface="Calibri" panose="020F0502020204030204" pitchFamily="34" charset="0"/>
                <a:cs typeface="Latha" panose="020B0604020202020204" pitchFamily="34" charset="0"/>
              </a:rPr>
              <a:t>“Also the tenth day of this seventh month shall be the Day of Atonement. It shall be a holy convocation for you; you shall afflict your souls, and offer an offering made by fire to the Lord.</a:t>
            </a:r>
          </a:p>
        </p:txBody>
      </p:sp>
    </p:spTree>
    <p:extLst>
      <p:ext uri="{BB962C8B-B14F-4D97-AF65-F5344CB8AC3E}">
        <p14:creationId xmlns:p14="http://schemas.microsoft.com/office/powerpoint/2010/main" val="2267455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49" y="1198358"/>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85139" y="1024223"/>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2" name="TextBox 1">
            <a:extLst>
              <a:ext uri="{FF2B5EF4-FFF2-40B4-BE49-F238E27FC236}">
                <a16:creationId xmlns:a16="http://schemas.microsoft.com/office/drawing/2014/main" id="{B1256E85-0C7D-489D-18E1-24842BCDDF0D}"/>
              </a:ext>
            </a:extLst>
          </p:cNvPr>
          <p:cNvSpPr txBox="1"/>
          <p:nvPr/>
        </p:nvSpPr>
        <p:spPr>
          <a:xfrm>
            <a:off x="3555188" y="1158861"/>
            <a:ext cx="5464454" cy="758669"/>
          </a:xfrm>
          <a:prstGeom prst="rect">
            <a:avLst/>
          </a:prstGeom>
          <a:noFill/>
        </p:spPr>
        <p:txBody>
          <a:bodyPr wrap="square">
            <a:spAutoFit/>
          </a:bodyPr>
          <a:lstStyle/>
          <a:p>
            <a:pPr algn="just">
              <a:lnSpc>
                <a:spcPct val="115000"/>
              </a:lnSpc>
              <a:spcAft>
                <a:spcPts val="1000"/>
              </a:spcAft>
            </a:pPr>
            <a:r>
              <a:rPr lang="en-GB" sz="4000" b="1" i="1" dirty="0">
                <a:solidFill>
                  <a:srgbClr val="FF0000"/>
                </a:solidFill>
                <a:effectLst/>
                <a:latin typeface="Calibri" panose="020F0502020204030204" pitchFamily="34" charset="0"/>
                <a:ea typeface="Calibri" panose="020F0502020204030204" pitchFamily="34" charset="0"/>
                <a:cs typeface="Latha" panose="020B0604020202020204" pitchFamily="34" charset="0"/>
              </a:rPr>
              <a:t>The feast of Tabernacles</a:t>
            </a:r>
            <a:endParaRPr lang="en-GB" sz="4000" i="1" dirty="0">
              <a:effectLst/>
              <a:latin typeface="Calibri" panose="020F0502020204030204" pitchFamily="34" charset="0"/>
              <a:ea typeface="Calibri" panose="020F0502020204030204" pitchFamily="34" charset="0"/>
              <a:cs typeface="Latha" panose="020B0604020202020204" pitchFamily="34" charset="0"/>
            </a:endParaRPr>
          </a:p>
        </p:txBody>
      </p:sp>
      <p:sp>
        <p:nvSpPr>
          <p:cNvPr id="5" name="TextBox 4">
            <a:extLst>
              <a:ext uri="{FF2B5EF4-FFF2-40B4-BE49-F238E27FC236}">
                <a16:creationId xmlns:a16="http://schemas.microsoft.com/office/drawing/2014/main" id="{1F4805D6-F668-D804-F5FE-970118AA98E9}"/>
              </a:ext>
            </a:extLst>
          </p:cNvPr>
          <p:cNvSpPr txBox="1"/>
          <p:nvPr/>
        </p:nvSpPr>
        <p:spPr>
          <a:xfrm>
            <a:off x="2047036" y="-153297"/>
            <a:ext cx="8097927"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Leviticus 23:33-44</a:t>
            </a:r>
            <a:endParaRPr lang="en-GB" sz="8000" i="1" dirty="0">
              <a:effectLst/>
              <a:latin typeface="Calibri" panose="020F0502020204030204" pitchFamily="34" charset="0"/>
              <a:ea typeface="Calibri" panose="020F0502020204030204" pitchFamily="34" charset="0"/>
              <a:cs typeface="Latha" panose="020B0604020202020204" pitchFamily="34" charset="0"/>
            </a:endParaRPr>
          </a:p>
        </p:txBody>
      </p:sp>
      <p:pic>
        <p:nvPicPr>
          <p:cNvPr id="22530" name="Picture 2" descr="The Feast of Tabernacles in Ancient Times – Israel My Glory">
            <a:extLst>
              <a:ext uri="{FF2B5EF4-FFF2-40B4-BE49-F238E27FC236}">
                <a16:creationId xmlns:a16="http://schemas.microsoft.com/office/drawing/2014/main" id="{EDD555EA-2E7D-406E-9623-E9851B0FC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586" y="1957027"/>
            <a:ext cx="8434825" cy="455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684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0" y="1272847"/>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19302" y="1011754"/>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F4805D6-F668-D804-F5FE-970118AA98E9}"/>
              </a:ext>
            </a:extLst>
          </p:cNvPr>
          <p:cNvSpPr txBox="1"/>
          <p:nvPr/>
        </p:nvSpPr>
        <p:spPr>
          <a:xfrm>
            <a:off x="2513991" y="-152158"/>
            <a:ext cx="7017106"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Leviticus 25:3-4</a:t>
            </a:r>
            <a:endParaRPr lang="en-GB" sz="8000" i="1"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5FFAB286-465D-D0DF-CFDC-5B93BE5AE59D}"/>
              </a:ext>
            </a:extLst>
          </p:cNvPr>
          <p:cNvSpPr txBox="1"/>
          <p:nvPr/>
        </p:nvSpPr>
        <p:spPr>
          <a:xfrm>
            <a:off x="484023" y="1579376"/>
            <a:ext cx="10563149" cy="4005777"/>
          </a:xfrm>
          <a:prstGeom prst="rect">
            <a:avLst/>
          </a:prstGeom>
          <a:noFill/>
        </p:spPr>
        <p:txBody>
          <a:bodyPr wrap="square">
            <a:spAutoFit/>
          </a:bodyPr>
          <a:lstStyle/>
          <a:p>
            <a:pPr algn="just">
              <a:lnSpc>
                <a:spcPct val="115000"/>
              </a:lnSpc>
              <a:spcAft>
                <a:spcPts val="1000"/>
              </a:spcAft>
            </a:pPr>
            <a:r>
              <a:rPr lang="en-GB" sz="3600" b="1" i="1" dirty="0">
                <a:solidFill>
                  <a:srgbClr val="FF0000"/>
                </a:solidFill>
                <a:effectLst/>
                <a:latin typeface="Calibri" panose="020F0502020204030204" pitchFamily="34" charset="0"/>
                <a:ea typeface="Calibri" panose="020F0502020204030204" pitchFamily="34" charset="0"/>
                <a:cs typeface="Latha" panose="020B0604020202020204" pitchFamily="34" charset="0"/>
              </a:rPr>
              <a:t>The seven-year Sabbath</a:t>
            </a:r>
            <a:endParaRPr lang="en-GB" sz="3600" i="1" dirty="0">
              <a:solidFill>
                <a:srgbClr val="FF0000"/>
              </a:solidFill>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3600" i="1" dirty="0">
                <a:effectLst/>
                <a:latin typeface="Calibri" panose="020F0502020204030204" pitchFamily="34" charset="0"/>
                <a:ea typeface="Calibri" panose="020F0502020204030204" pitchFamily="34" charset="0"/>
                <a:cs typeface="Latha" panose="020B0604020202020204" pitchFamily="34" charset="0"/>
              </a:rPr>
              <a:t>Six years you shall sow your field, and six years you shall prune your vineyard, and gather its fruit; </a:t>
            </a:r>
            <a:r>
              <a:rPr lang="en-GB" sz="3600" i="1" baseline="30000" dirty="0">
                <a:effectLst/>
                <a:latin typeface="Calibri" panose="020F0502020204030204" pitchFamily="34" charset="0"/>
                <a:ea typeface="Calibri" panose="020F0502020204030204" pitchFamily="34" charset="0"/>
                <a:cs typeface="Latha" panose="020B0604020202020204" pitchFamily="34" charset="0"/>
              </a:rPr>
              <a:t>4 </a:t>
            </a:r>
            <a:r>
              <a:rPr lang="en-GB" sz="3600" i="1" dirty="0">
                <a:effectLst/>
                <a:latin typeface="Calibri" panose="020F0502020204030204" pitchFamily="34" charset="0"/>
                <a:ea typeface="Calibri" panose="020F0502020204030204" pitchFamily="34" charset="0"/>
                <a:cs typeface="Latha" panose="020B0604020202020204" pitchFamily="34" charset="0"/>
              </a:rPr>
              <a:t>but in the seventh year there shall be a sabbath of solemn rest for the land, a sabbath to the Lord. You shall neither sow your field nor prune your vineyard.</a:t>
            </a:r>
            <a:endParaRPr lang="en-GB" sz="36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48668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F4805D6-F668-D804-F5FE-970118AA98E9}"/>
              </a:ext>
            </a:extLst>
          </p:cNvPr>
          <p:cNvSpPr txBox="1"/>
          <p:nvPr/>
        </p:nvSpPr>
        <p:spPr>
          <a:xfrm>
            <a:off x="2634182" y="231448"/>
            <a:ext cx="10361372"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Leviticus 25:8-17</a:t>
            </a:r>
            <a:endParaRPr lang="en-GB" sz="8000" i="1"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5FFAB286-465D-D0DF-CFDC-5B93BE5AE59D}"/>
              </a:ext>
            </a:extLst>
          </p:cNvPr>
          <p:cNvSpPr txBox="1"/>
          <p:nvPr/>
        </p:nvSpPr>
        <p:spPr>
          <a:xfrm>
            <a:off x="491338" y="1479479"/>
            <a:ext cx="4878019" cy="5262466"/>
          </a:xfrm>
          <a:prstGeom prst="rect">
            <a:avLst/>
          </a:prstGeom>
          <a:noFill/>
        </p:spPr>
        <p:txBody>
          <a:bodyPr wrap="square">
            <a:spAutoFit/>
          </a:bodyPr>
          <a:lstStyle/>
          <a:p>
            <a:pPr algn="just">
              <a:lnSpc>
                <a:spcPct val="115000"/>
              </a:lnSpc>
              <a:spcAft>
                <a:spcPts val="1000"/>
              </a:spcAft>
            </a:pPr>
            <a:r>
              <a:rPr lang="en-GB" sz="4000" b="1" i="1" dirty="0">
                <a:solidFill>
                  <a:srgbClr val="FF0000"/>
                </a:solidFill>
                <a:effectLst/>
                <a:latin typeface="Calibri" panose="020F0502020204030204" pitchFamily="34" charset="0"/>
                <a:ea typeface="Calibri" panose="020F0502020204030204" pitchFamily="34" charset="0"/>
                <a:cs typeface="Latha" panose="020B0604020202020204" pitchFamily="34" charset="0"/>
              </a:rPr>
              <a:t>Year of Jubilee</a:t>
            </a:r>
            <a:endParaRPr lang="en-GB" sz="4000" i="1" dirty="0">
              <a:solidFill>
                <a:srgbClr val="FF0000"/>
              </a:solidFill>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Seven times seven, or after the forty-ninth year, comes the fiftieth, year which is a Sabbath. </a:t>
            </a:r>
          </a:p>
        </p:txBody>
      </p:sp>
      <p:pic>
        <p:nvPicPr>
          <p:cNvPr id="23554" name="Picture 2" descr="The Feasts of Israel – Hebrew Calendars, New Moon, Sabbath Year, and the Jubilee  Year – Bible.org Blogs">
            <a:extLst>
              <a:ext uri="{FF2B5EF4-FFF2-40B4-BE49-F238E27FC236}">
                <a16:creationId xmlns:a16="http://schemas.microsoft.com/office/drawing/2014/main" id="{A9DFAFF6-AE49-1E6F-ABAB-A4334C1BA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976" y="2273807"/>
            <a:ext cx="5362040" cy="4021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29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7</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992472"/>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057D466-7183-7083-60AD-8582A349C117}"/>
              </a:ext>
            </a:extLst>
          </p:cNvPr>
          <p:cNvSpPr/>
          <p:nvPr/>
        </p:nvSpPr>
        <p:spPr>
          <a:xfrm>
            <a:off x="539927" y="177022"/>
            <a:ext cx="11112145" cy="625428"/>
          </a:xfrm>
          <a:prstGeom prst="rect">
            <a:avLst/>
          </a:prstGeom>
        </p:spPr>
        <p:txBody>
          <a:bodyPr wrap="none">
            <a:spAutoFit/>
          </a:bodyPr>
          <a:lstStyle/>
          <a:p>
            <a:pPr algn="ctr">
              <a:lnSpc>
                <a:spcPct val="115000"/>
              </a:lnSpc>
              <a:spcAft>
                <a:spcPts val="0"/>
              </a:spcAft>
            </a:pPr>
            <a:r>
              <a:rPr lang="en-GB" sz="3200" b="1" dirty="0">
                <a:latin typeface="Calibri" panose="020F0502020204030204" pitchFamily="34" charset="0"/>
                <a:cs typeface="Latha" panose="020B0604020202020204" pitchFamily="34" charset="0"/>
              </a:rPr>
              <a:t>Over 2 and half years our Lord has been moving to this moment,</a:t>
            </a:r>
          </a:p>
        </p:txBody>
      </p:sp>
      <p:sp>
        <p:nvSpPr>
          <p:cNvPr id="18" name="Rectangle 17">
            <a:extLst>
              <a:ext uri="{FF2B5EF4-FFF2-40B4-BE49-F238E27FC236}">
                <a16:creationId xmlns:a16="http://schemas.microsoft.com/office/drawing/2014/main" id="{BACEBF23-4A5D-48EC-B07D-ABCE32CA6733}"/>
              </a:ext>
            </a:extLst>
          </p:cNvPr>
          <p:cNvSpPr/>
          <p:nvPr/>
        </p:nvSpPr>
        <p:spPr>
          <a:xfrm>
            <a:off x="319912" y="1632358"/>
            <a:ext cx="9480111" cy="4524315"/>
          </a:xfrm>
          <a:prstGeom prst="rect">
            <a:avLst/>
          </a:prstGeom>
        </p:spPr>
        <p:txBody>
          <a:bodyPr wrap="square">
            <a:spAutoFit/>
          </a:bodyPr>
          <a:lstStyle/>
          <a:p>
            <a:pPr marL="571500" indent="-571500">
              <a:buFont typeface="Arial" panose="020B0604020202020204" pitchFamily="34" charset="0"/>
              <a:buChar char="•"/>
            </a:pPr>
            <a:r>
              <a:rPr lang="en-GB" sz="7200" b="1" i="1" baseline="30000" dirty="0"/>
              <a:t>Teaching, </a:t>
            </a:r>
          </a:p>
          <a:p>
            <a:pPr marL="571500" indent="-571500">
              <a:buFont typeface="Arial" panose="020B0604020202020204" pitchFamily="34" charset="0"/>
              <a:buChar char="•"/>
            </a:pPr>
            <a:r>
              <a:rPr lang="en-GB" sz="7200" b="1" i="1" baseline="30000" dirty="0"/>
              <a:t>Affirming, </a:t>
            </a:r>
          </a:p>
          <a:p>
            <a:pPr marL="571500" indent="-571500">
              <a:buFont typeface="Arial" panose="020B0604020202020204" pitchFamily="34" charset="0"/>
              <a:buChar char="•"/>
            </a:pPr>
            <a:r>
              <a:rPr lang="en-GB" sz="7200" b="1" i="1" baseline="30000" dirty="0"/>
              <a:t>Establishing, </a:t>
            </a:r>
          </a:p>
          <a:p>
            <a:pPr marL="571500" indent="-571500">
              <a:buFont typeface="Arial" panose="020B0604020202020204" pitchFamily="34" charset="0"/>
              <a:buChar char="•"/>
            </a:pPr>
            <a:r>
              <a:rPr lang="en-GB" sz="7200" b="1" i="1" baseline="30000" dirty="0"/>
              <a:t>Building, and </a:t>
            </a:r>
          </a:p>
          <a:p>
            <a:pPr marL="571500" indent="-571500">
              <a:buFont typeface="Arial" panose="020B0604020202020204" pitchFamily="34" charset="0"/>
              <a:buChar char="•"/>
            </a:pPr>
            <a:r>
              <a:rPr lang="en-GB" sz="7200" b="1" i="1" baseline="30000" dirty="0"/>
              <a:t>Rebuilding their confidence, </a:t>
            </a:r>
          </a:p>
          <a:p>
            <a:pPr marL="571500" indent="-571500">
              <a:buFont typeface="Arial" panose="020B0604020202020204" pitchFamily="34" charset="0"/>
              <a:buChar char="•"/>
            </a:pPr>
            <a:r>
              <a:rPr lang="en-GB" sz="7200" b="1" i="1" baseline="30000" dirty="0"/>
              <a:t>Their commitment.</a:t>
            </a:r>
          </a:p>
        </p:txBody>
      </p:sp>
    </p:spTree>
    <p:extLst>
      <p:ext uri="{BB962C8B-B14F-4D97-AF65-F5344CB8AC3E}">
        <p14:creationId xmlns:p14="http://schemas.microsoft.com/office/powerpoint/2010/main" val="1567154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F4805D6-F668-D804-F5FE-970118AA98E9}"/>
              </a:ext>
            </a:extLst>
          </p:cNvPr>
          <p:cNvSpPr txBox="1"/>
          <p:nvPr/>
        </p:nvSpPr>
        <p:spPr>
          <a:xfrm>
            <a:off x="2273350" y="203192"/>
            <a:ext cx="7645300"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Leviticus 25:9-13</a:t>
            </a:r>
            <a:endParaRPr lang="en-GB" sz="8000" i="1"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859B88C9-D439-BDA6-67BB-FF44A0B6DDF2}"/>
              </a:ext>
            </a:extLst>
          </p:cNvPr>
          <p:cNvSpPr txBox="1"/>
          <p:nvPr/>
        </p:nvSpPr>
        <p:spPr>
          <a:xfrm>
            <a:off x="387705" y="1705569"/>
            <a:ext cx="10738713" cy="4442948"/>
          </a:xfrm>
          <a:prstGeom prst="rect">
            <a:avLst/>
          </a:prstGeom>
          <a:noFill/>
        </p:spPr>
        <p:txBody>
          <a:bodyPr wrap="square">
            <a:spAutoFit/>
          </a:bodyPr>
          <a:lstStyle/>
          <a:p>
            <a:pPr algn="just">
              <a:lnSpc>
                <a:spcPct val="115000"/>
              </a:lnSpc>
              <a:spcAft>
                <a:spcPts val="1000"/>
              </a:spcAft>
            </a:pPr>
            <a:r>
              <a:rPr lang="en-GB" sz="2400" i="1" dirty="0">
                <a:effectLst/>
                <a:latin typeface="Calibri" panose="020F0502020204030204" pitchFamily="34" charset="0"/>
                <a:ea typeface="Calibri" panose="020F0502020204030204" pitchFamily="34" charset="0"/>
                <a:cs typeface="Latha" panose="020B0604020202020204" pitchFamily="34" charset="0"/>
              </a:rPr>
              <a:t>Then you shall cause the trumpet of the Jubilee to sound on the tenth day of the seventh month; on the Day of Atonement you shall make the trumpet to sound throughout all your land. </a:t>
            </a:r>
            <a:r>
              <a:rPr lang="en-GB" sz="2400" b="1" i="1" baseline="30000" dirty="0">
                <a:effectLst/>
                <a:latin typeface="Calibri" panose="020F0502020204030204" pitchFamily="34" charset="0"/>
                <a:ea typeface="Calibri" panose="020F0502020204030204" pitchFamily="34" charset="0"/>
                <a:cs typeface="Latha" panose="020B0604020202020204" pitchFamily="34" charset="0"/>
              </a:rPr>
              <a:t>10 </a:t>
            </a:r>
            <a:r>
              <a:rPr lang="en-GB" sz="2400" i="1" dirty="0">
                <a:effectLst/>
                <a:latin typeface="Calibri" panose="020F0502020204030204" pitchFamily="34" charset="0"/>
                <a:ea typeface="Calibri" panose="020F0502020204030204" pitchFamily="34" charset="0"/>
                <a:cs typeface="Latha" panose="020B0604020202020204" pitchFamily="34" charset="0"/>
              </a:rPr>
              <a:t>And you shall consecrate the fiftieth year, and proclaim liberty throughout all the land to all its inhabitants. It shall be a Jubilee for you; and each of you shall return to his possession, and each of you shall return to his family. </a:t>
            </a:r>
            <a:r>
              <a:rPr lang="en-GB" sz="2400" b="1" i="1" baseline="30000" dirty="0">
                <a:effectLst/>
                <a:latin typeface="Calibri" panose="020F0502020204030204" pitchFamily="34" charset="0"/>
                <a:ea typeface="Calibri" panose="020F0502020204030204" pitchFamily="34" charset="0"/>
                <a:cs typeface="Latha" panose="020B0604020202020204" pitchFamily="34" charset="0"/>
              </a:rPr>
              <a:t>11 </a:t>
            </a:r>
            <a:r>
              <a:rPr lang="en-GB" sz="2400" i="1" dirty="0">
                <a:effectLst/>
                <a:latin typeface="Calibri" panose="020F0502020204030204" pitchFamily="34" charset="0"/>
                <a:ea typeface="Calibri" panose="020F0502020204030204" pitchFamily="34" charset="0"/>
                <a:cs typeface="Latha" panose="020B0604020202020204" pitchFamily="34" charset="0"/>
              </a:rPr>
              <a:t>That fiftieth year shall be a Jubilee to you; in it you shall neither sow nor reap what grows of its own accord, nor gather the grapes of your untended vine. </a:t>
            </a:r>
            <a:r>
              <a:rPr lang="en-GB" sz="2400" b="1" i="1" baseline="30000" dirty="0">
                <a:effectLst/>
                <a:latin typeface="Calibri" panose="020F0502020204030204" pitchFamily="34" charset="0"/>
                <a:ea typeface="Calibri" panose="020F0502020204030204" pitchFamily="34" charset="0"/>
                <a:cs typeface="Latha" panose="020B0604020202020204" pitchFamily="34" charset="0"/>
              </a:rPr>
              <a:t>12 </a:t>
            </a:r>
            <a:r>
              <a:rPr lang="en-GB" sz="2400" i="1" dirty="0">
                <a:effectLst/>
                <a:latin typeface="Calibri" panose="020F0502020204030204" pitchFamily="34" charset="0"/>
                <a:ea typeface="Calibri" panose="020F0502020204030204" pitchFamily="34" charset="0"/>
                <a:cs typeface="Latha" panose="020B0604020202020204" pitchFamily="34" charset="0"/>
              </a:rPr>
              <a:t>For it is the Jubilee; it shall be holy to you; you shall eat its produce from the field.</a:t>
            </a:r>
            <a:endParaRPr lang="en-GB" sz="24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15000"/>
              </a:lnSpc>
              <a:spcAft>
                <a:spcPts val="1000"/>
              </a:spcAft>
            </a:pPr>
            <a:r>
              <a:rPr lang="en-GB" sz="2400" b="1" i="1" baseline="30000" dirty="0">
                <a:effectLst/>
                <a:latin typeface="Calibri" panose="020F0502020204030204" pitchFamily="34" charset="0"/>
                <a:ea typeface="Calibri" panose="020F0502020204030204" pitchFamily="34" charset="0"/>
                <a:cs typeface="Latha" panose="020B0604020202020204" pitchFamily="34" charset="0"/>
              </a:rPr>
              <a:t>13 </a:t>
            </a:r>
            <a:r>
              <a:rPr lang="en-GB" sz="2400" i="1" dirty="0">
                <a:effectLst/>
                <a:latin typeface="Calibri" panose="020F0502020204030204" pitchFamily="34" charset="0"/>
                <a:ea typeface="Calibri" panose="020F0502020204030204" pitchFamily="34" charset="0"/>
                <a:cs typeface="Latha" panose="020B0604020202020204" pitchFamily="34" charset="0"/>
              </a:rPr>
              <a:t>‘In this Year of Jubilee, each of you shall return to his possession. </a:t>
            </a:r>
            <a:endParaRPr lang="en-GB" sz="24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077720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F4805D6-F668-D804-F5FE-970118AA98E9}"/>
              </a:ext>
            </a:extLst>
          </p:cNvPr>
          <p:cNvSpPr txBox="1"/>
          <p:nvPr/>
        </p:nvSpPr>
        <p:spPr>
          <a:xfrm>
            <a:off x="2982773" y="240001"/>
            <a:ext cx="7704734"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Luke 4:16-19</a:t>
            </a:r>
            <a:r>
              <a:rPr lang="en-GB" sz="8000" dirty="0">
                <a:effectLst/>
                <a:latin typeface="Calibri" panose="020F0502020204030204" pitchFamily="34" charset="0"/>
                <a:ea typeface="Calibri" panose="020F0502020204030204" pitchFamily="34" charset="0"/>
                <a:cs typeface="Latha" panose="020B0604020202020204" pitchFamily="34" charset="0"/>
              </a:rPr>
              <a:t> </a:t>
            </a:r>
            <a:endParaRPr lang="en-GB" sz="8000" i="1"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5FFAB286-465D-D0DF-CFDC-5B93BE5AE59D}"/>
              </a:ext>
            </a:extLst>
          </p:cNvPr>
          <p:cNvSpPr txBox="1"/>
          <p:nvPr/>
        </p:nvSpPr>
        <p:spPr>
          <a:xfrm>
            <a:off x="484022" y="1550824"/>
            <a:ext cx="10563149" cy="4660315"/>
          </a:xfrm>
          <a:prstGeom prst="rect">
            <a:avLst/>
          </a:prstGeom>
          <a:noFill/>
        </p:spPr>
        <p:txBody>
          <a:bodyPr wrap="square">
            <a:spAutoFit/>
          </a:bodyPr>
          <a:lstStyle/>
          <a:p>
            <a:pPr algn="just">
              <a:lnSpc>
                <a:spcPct val="115000"/>
              </a:lnSpc>
              <a:spcAft>
                <a:spcPts val="1000"/>
              </a:spcAft>
            </a:pPr>
            <a:r>
              <a:rPr lang="en-GB" sz="2800" i="1" dirty="0">
                <a:effectLst/>
                <a:latin typeface="Calibri" panose="020F0502020204030204" pitchFamily="34" charset="0"/>
                <a:ea typeface="Calibri" panose="020F0502020204030204" pitchFamily="34" charset="0"/>
                <a:cs typeface="Latha" panose="020B0604020202020204" pitchFamily="34" charset="0"/>
              </a:rPr>
              <a:t>So He came to Nazareth, where He had been brought up. And as</a:t>
            </a:r>
            <a:r>
              <a:rPr lang="en-GB" sz="2800" dirty="0">
                <a:effectLst/>
                <a:latin typeface="Calibri" panose="020F0502020204030204" pitchFamily="34" charset="0"/>
                <a:ea typeface="Calibri" panose="020F0502020204030204" pitchFamily="34" charset="0"/>
                <a:cs typeface="Latha" panose="020B0604020202020204" pitchFamily="34" charset="0"/>
              </a:rPr>
              <a:t> </a:t>
            </a:r>
            <a:r>
              <a:rPr lang="en-GB" sz="2800" i="1" dirty="0">
                <a:effectLst/>
                <a:latin typeface="Calibri" panose="020F0502020204030204" pitchFamily="34" charset="0"/>
                <a:ea typeface="Calibri" panose="020F0502020204030204" pitchFamily="34" charset="0"/>
                <a:cs typeface="Latha" panose="020B0604020202020204" pitchFamily="34" charset="0"/>
              </a:rPr>
              <a:t>His custom was, He went into the synagogue on the Sabbath day, and stood up to read. </a:t>
            </a:r>
            <a:r>
              <a:rPr lang="en-GB" sz="2800" b="1" i="1" baseline="30000" dirty="0">
                <a:effectLst/>
                <a:latin typeface="Calibri" panose="020F0502020204030204" pitchFamily="34" charset="0"/>
                <a:ea typeface="Calibri" panose="020F0502020204030204" pitchFamily="34" charset="0"/>
                <a:cs typeface="Latha" panose="020B0604020202020204" pitchFamily="34" charset="0"/>
              </a:rPr>
              <a:t>17 </a:t>
            </a:r>
            <a:r>
              <a:rPr lang="en-GB" sz="2800" i="1" dirty="0">
                <a:effectLst/>
                <a:latin typeface="Calibri" panose="020F0502020204030204" pitchFamily="34" charset="0"/>
                <a:ea typeface="Calibri" panose="020F0502020204030204" pitchFamily="34" charset="0"/>
                <a:cs typeface="Latha" panose="020B0604020202020204" pitchFamily="34" charset="0"/>
              </a:rPr>
              <a:t>And He was handed the book of the prophet Isaiah. And when He had opened the book, He found the place where it was written: </a:t>
            </a:r>
            <a:r>
              <a:rPr lang="en-GB" sz="2800" b="1" i="1" baseline="30000" dirty="0">
                <a:effectLst/>
                <a:latin typeface="Calibri" panose="020F0502020204030204" pitchFamily="34" charset="0"/>
                <a:ea typeface="Calibri" panose="020F0502020204030204" pitchFamily="34" charset="0"/>
                <a:cs typeface="Latha" panose="020B0604020202020204" pitchFamily="34" charset="0"/>
              </a:rPr>
              <a:t>18 </a:t>
            </a:r>
            <a:r>
              <a:rPr lang="en-GB" sz="2800" i="1" dirty="0">
                <a:effectLst/>
                <a:latin typeface="Calibri" panose="020F0502020204030204" pitchFamily="34" charset="0"/>
                <a:ea typeface="Calibri" panose="020F0502020204030204" pitchFamily="34" charset="0"/>
                <a:cs typeface="Latha" panose="020B0604020202020204" pitchFamily="34" charset="0"/>
              </a:rPr>
              <a:t>“The Spirit of the Lord is upon Me, Because He has anointed Me To preach the gospel to the poor; He has sent Me to heal the broken hearted, To proclaim liberty to the captives And recovery of sight to the blind, To set at liberty those who are oppressed; </a:t>
            </a:r>
            <a:r>
              <a:rPr lang="en-GB" sz="2800" b="1" i="1" baseline="30000" dirty="0">
                <a:effectLst/>
                <a:latin typeface="Calibri" panose="020F0502020204030204" pitchFamily="34" charset="0"/>
                <a:ea typeface="Calibri" panose="020F0502020204030204" pitchFamily="34" charset="0"/>
                <a:cs typeface="Latha" panose="020B0604020202020204" pitchFamily="34" charset="0"/>
              </a:rPr>
              <a:t>19 </a:t>
            </a:r>
            <a:r>
              <a:rPr lang="en-GB" sz="2800" i="1" dirty="0">
                <a:effectLst/>
                <a:latin typeface="Calibri" panose="020F0502020204030204" pitchFamily="34" charset="0"/>
                <a:ea typeface="Calibri" panose="020F0502020204030204" pitchFamily="34" charset="0"/>
                <a:cs typeface="Latha" panose="020B0604020202020204" pitchFamily="34" charset="0"/>
              </a:rPr>
              <a:t>To proclaim the acceptable year of the Lord</a:t>
            </a:r>
            <a:r>
              <a:rPr lang="en-GB" sz="3200" i="1" dirty="0">
                <a:effectLst/>
                <a:latin typeface="Calibri" panose="020F0502020204030204" pitchFamily="34" charset="0"/>
                <a:ea typeface="Calibri" panose="020F0502020204030204" pitchFamily="34" charset="0"/>
                <a:cs typeface="Latha" panose="020B0604020202020204" pitchFamily="34" charset="0"/>
              </a:rPr>
              <a:t>.”</a:t>
            </a: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827532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F4805D6-F668-D804-F5FE-970118AA98E9}"/>
              </a:ext>
            </a:extLst>
          </p:cNvPr>
          <p:cNvSpPr txBox="1"/>
          <p:nvPr/>
        </p:nvSpPr>
        <p:spPr>
          <a:xfrm>
            <a:off x="3526231" y="168282"/>
            <a:ext cx="4888382"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Luke :4:21</a:t>
            </a:r>
          </a:p>
        </p:txBody>
      </p:sp>
      <p:sp>
        <p:nvSpPr>
          <p:cNvPr id="2" name="TextBox 1">
            <a:extLst>
              <a:ext uri="{FF2B5EF4-FFF2-40B4-BE49-F238E27FC236}">
                <a16:creationId xmlns:a16="http://schemas.microsoft.com/office/drawing/2014/main" id="{F0DBFA48-6C3A-DDA2-7E82-C0CADC1C208F}"/>
              </a:ext>
            </a:extLst>
          </p:cNvPr>
          <p:cNvSpPr txBox="1"/>
          <p:nvPr/>
        </p:nvSpPr>
        <p:spPr>
          <a:xfrm>
            <a:off x="535229" y="1593287"/>
            <a:ext cx="10563149" cy="625364"/>
          </a:xfrm>
          <a:prstGeom prst="rect">
            <a:avLst/>
          </a:prstGeom>
          <a:noFill/>
        </p:spPr>
        <p:txBody>
          <a:bodyPr wrap="square">
            <a:spAutoFit/>
          </a:bodyPr>
          <a:lstStyle/>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BBD4EA1E-A301-B522-BB44-9EBA2B2FA774}"/>
              </a:ext>
            </a:extLst>
          </p:cNvPr>
          <p:cNvSpPr txBox="1"/>
          <p:nvPr/>
        </p:nvSpPr>
        <p:spPr>
          <a:xfrm>
            <a:off x="688849" y="2321532"/>
            <a:ext cx="4431792" cy="2882328"/>
          </a:xfrm>
          <a:prstGeom prst="rect">
            <a:avLst/>
          </a:prstGeom>
          <a:noFill/>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And He began to say to them, “Today this Scripture is fulfilled in your hearing.”</a:t>
            </a:r>
            <a:endParaRPr lang="en-GB" sz="4000" dirty="0">
              <a:effectLst/>
              <a:latin typeface="Calibri" panose="020F0502020204030204" pitchFamily="34" charset="0"/>
              <a:ea typeface="Calibri" panose="020F0502020204030204" pitchFamily="34" charset="0"/>
              <a:cs typeface="Latha" panose="020B0604020202020204" pitchFamily="34" charset="0"/>
            </a:endParaRPr>
          </a:p>
        </p:txBody>
      </p:sp>
      <p:pic>
        <p:nvPicPr>
          <p:cNvPr id="24578" name="Picture 2" descr="Scripture Fulfilled in Your Hearing” - YouTube">
            <a:extLst>
              <a:ext uri="{FF2B5EF4-FFF2-40B4-BE49-F238E27FC236}">
                <a16:creationId xmlns:a16="http://schemas.microsoft.com/office/drawing/2014/main" id="{42797967-803C-DCB0-B081-EA352C0A68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80" r="3440"/>
          <a:stretch/>
        </p:blipFill>
        <p:spPr bwMode="auto">
          <a:xfrm>
            <a:off x="6159399" y="2261113"/>
            <a:ext cx="5562368" cy="3469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69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F4805D6-F668-D804-F5FE-970118AA98E9}"/>
              </a:ext>
            </a:extLst>
          </p:cNvPr>
          <p:cNvSpPr txBox="1"/>
          <p:nvPr/>
        </p:nvSpPr>
        <p:spPr>
          <a:xfrm>
            <a:off x="2887675" y="240001"/>
            <a:ext cx="7704734"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Matthew 11:28</a:t>
            </a:r>
          </a:p>
        </p:txBody>
      </p:sp>
      <p:sp>
        <p:nvSpPr>
          <p:cNvPr id="2" name="TextBox 1">
            <a:extLst>
              <a:ext uri="{FF2B5EF4-FFF2-40B4-BE49-F238E27FC236}">
                <a16:creationId xmlns:a16="http://schemas.microsoft.com/office/drawing/2014/main" id="{F0DBFA48-6C3A-DDA2-7E82-C0CADC1C208F}"/>
              </a:ext>
            </a:extLst>
          </p:cNvPr>
          <p:cNvSpPr txBox="1"/>
          <p:nvPr/>
        </p:nvSpPr>
        <p:spPr>
          <a:xfrm>
            <a:off x="535229" y="1593287"/>
            <a:ext cx="10563149" cy="625364"/>
          </a:xfrm>
          <a:prstGeom prst="rect">
            <a:avLst/>
          </a:prstGeom>
          <a:noFill/>
        </p:spPr>
        <p:txBody>
          <a:bodyPr wrap="square">
            <a:spAutoFit/>
          </a:bodyPr>
          <a:lstStyle/>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BBD4EA1E-A301-B522-BB44-9EBA2B2FA774}"/>
              </a:ext>
            </a:extLst>
          </p:cNvPr>
          <p:cNvSpPr txBox="1"/>
          <p:nvPr/>
        </p:nvSpPr>
        <p:spPr>
          <a:xfrm>
            <a:off x="688848" y="2321532"/>
            <a:ext cx="10563149" cy="1466555"/>
          </a:xfrm>
          <a:prstGeom prst="rect">
            <a:avLst/>
          </a:prstGeom>
          <a:noFill/>
        </p:spPr>
        <p:txBody>
          <a:bodyPr wrap="square">
            <a:spAutoFit/>
          </a:bodyPr>
          <a:lstStyle/>
          <a:p>
            <a:pPr algn="just">
              <a:lnSpc>
                <a:spcPct val="115000"/>
              </a:lnSpc>
              <a:spcAft>
                <a:spcPts val="1000"/>
              </a:spcAft>
            </a:pPr>
            <a:r>
              <a:rPr lang="en-GB" sz="4000" b="1" i="1" dirty="0">
                <a:effectLst/>
                <a:latin typeface="Calibri" panose="020F0502020204030204" pitchFamily="34" charset="0"/>
                <a:ea typeface="Calibri" panose="020F0502020204030204" pitchFamily="34" charset="0"/>
                <a:cs typeface="Latha" panose="020B0604020202020204" pitchFamily="34" charset="0"/>
              </a:rPr>
              <a:t>Come to Me, all you who labour and are heavy laden, and I will give you rest.</a:t>
            </a:r>
            <a:r>
              <a:rPr lang="en-GB" sz="4000" b="1" dirty="0">
                <a:effectLst/>
                <a:latin typeface="Calibri" panose="020F0502020204030204" pitchFamily="34" charset="0"/>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665414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892454" y="1272847"/>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F4805D6-F668-D804-F5FE-970118AA98E9}"/>
              </a:ext>
            </a:extLst>
          </p:cNvPr>
          <p:cNvSpPr txBox="1"/>
          <p:nvPr/>
        </p:nvSpPr>
        <p:spPr>
          <a:xfrm>
            <a:off x="1921130" y="241763"/>
            <a:ext cx="8991649"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Colossians 2:16-17</a:t>
            </a:r>
          </a:p>
        </p:txBody>
      </p:sp>
      <p:sp>
        <p:nvSpPr>
          <p:cNvPr id="2" name="TextBox 1">
            <a:extLst>
              <a:ext uri="{FF2B5EF4-FFF2-40B4-BE49-F238E27FC236}">
                <a16:creationId xmlns:a16="http://schemas.microsoft.com/office/drawing/2014/main" id="{F0DBFA48-6C3A-DDA2-7E82-C0CADC1C208F}"/>
              </a:ext>
            </a:extLst>
          </p:cNvPr>
          <p:cNvSpPr txBox="1"/>
          <p:nvPr/>
        </p:nvSpPr>
        <p:spPr>
          <a:xfrm>
            <a:off x="535229" y="1593287"/>
            <a:ext cx="10563149" cy="625364"/>
          </a:xfrm>
          <a:prstGeom prst="rect">
            <a:avLst/>
          </a:prstGeom>
          <a:noFill/>
        </p:spPr>
        <p:txBody>
          <a:bodyPr wrap="square">
            <a:spAutoFit/>
          </a:bodyPr>
          <a:lstStyle/>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D6F4FAB0-B093-29B5-3B42-6752DEEB7C63}"/>
              </a:ext>
            </a:extLst>
          </p:cNvPr>
          <p:cNvSpPr txBox="1"/>
          <p:nvPr/>
        </p:nvSpPr>
        <p:spPr>
          <a:xfrm>
            <a:off x="710794" y="2343477"/>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7" name="TextBox 6">
            <a:extLst>
              <a:ext uri="{FF2B5EF4-FFF2-40B4-BE49-F238E27FC236}">
                <a16:creationId xmlns:a16="http://schemas.microsoft.com/office/drawing/2014/main" id="{C0108AB0-9965-BDD7-8997-8EB9A617BD5A}"/>
              </a:ext>
            </a:extLst>
          </p:cNvPr>
          <p:cNvSpPr txBox="1"/>
          <p:nvPr/>
        </p:nvSpPr>
        <p:spPr>
          <a:xfrm>
            <a:off x="747370" y="2321532"/>
            <a:ext cx="10563149" cy="2882328"/>
          </a:xfrm>
          <a:prstGeom prst="rect">
            <a:avLst/>
          </a:prstGeom>
          <a:noFill/>
        </p:spPr>
        <p:txBody>
          <a:bodyPr wrap="square">
            <a:spAutoFit/>
          </a:bodyPr>
          <a:lstStyle/>
          <a:p>
            <a:pPr algn="just">
              <a:lnSpc>
                <a:spcPct val="115000"/>
              </a:lnSpc>
              <a:spcAft>
                <a:spcPts val="1000"/>
              </a:spcAft>
            </a:pPr>
            <a:r>
              <a:rPr lang="en-GB" sz="4000" b="1" i="1" dirty="0">
                <a:effectLst/>
                <a:latin typeface="Calibri" panose="020F0502020204030204" pitchFamily="34" charset="0"/>
                <a:ea typeface="Calibri" panose="020F0502020204030204" pitchFamily="34" charset="0"/>
                <a:cs typeface="Latha" panose="020B0604020202020204" pitchFamily="34" charset="0"/>
              </a:rPr>
              <a:t>So let no one judge you in food or in drink, or regarding a festival or a new moon or sabbaths, </a:t>
            </a:r>
            <a:r>
              <a:rPr lang="en-GB" sz="4000" b="1" i="1" baseline="30000" dirty="0">
                <a:effectLst/>
                <a:latin typeface="Calibri" panose="020F0502020204030204" pitchFamily="34" charset="0"/>
                <a:ea typeface="Calibri" panose="020F0502020204030204" pitchFamily="34" charset="0"/>
                <a:cs typeface="Latha" panose="020B0604020202020204" pitchFamily="34" charset="0"/>
              </a:rPr>
              <a:t>17 </a:t>
            </a:r>
            <a:r>
              <a:rPr lang="en-GB" sz="4000" b="1" i="1" dirty="0">
                <a:effectLst/>
                <a:latin typeface="Calibri" panose="020F0502020204030204" pitchFamily="34" charset="0"/>
                <a:ea typeface="Calibri" panose="020F0502020204030204" pitchFamily="34" charset="0"/>
                <a:cs typeface="Latha" panose="020B0604020202020204" pitchFamily="34" charset="0"/>
              </a:rPr>
              <a:t>which are a shadow of things to come, but the substance is of Christ. </a:t>
            </a: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482673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2816350" y="264671"/>
            <a:ext cx="5786326" cy="1425005"/>
          </a:xfrm>
          <a:prstGeom prst="rect">
            <a:avLst/>
          </a:prstGeom>
          <a:noFill/>
        </p:spPr>
        <p:txBody>
          <a:bodyPr wrap="square">
            <a:spAutoFit/>
          </a:bodyPr>
          <a:lstStyle/>
          <a:p>
            <a:pPr algn="just">
              <a:lnSpc>
                <a:spcPct val="115000"/>
              </a:lnSpc>
              <a:spcAft>
                <a:spcPts val="1000"/>
              </a:spcAft>
            </a:pPr>
            <a:r>
              <a:rPr lang="en-GB" sz="8000" dirty="0">
                <a:effectLst/>
                <a:latin typeface="Calibri" panose="020F0502020204030204" pitchFamily="34" charset="0"/>
                <a:ea typeface="Calibri" panose="020F0502020204030204" pitchFamily="34" charset="0"/>
                <a:cs typeface="Latha" panose="020B0604020202020204" pitchFamily="34" charset="0"/>
              </a:rPr>
              <a:t> </a:t>
            </a:r>
            <a:r>
              <a:rPr lang="en-GB" sz="8000" b="1" dirty="0">
                <a:effectLst/>
                <a:latin typeface="Calibri" panose="020F0502020204030204" pitchFamily="34" charset="0"/>
                <a:ea typeface="Calibri" panose="020F0502020204030204" pitchFamily="34" charset="0"/>
                <a:cs typeface="Latha" panose="020B0604020202020204" pitchFamily="34" charset="0"/>
              </a:rPr>
              <a:t>Hebrews : 4</a:t>
            </a:r>
          </a:p>
        </p:txBody>
      </p:sp>
      <p:sp>
        <p:nvSpPr>
          <p:cNvPr id="2" name="TextBox 1">
            <a:extLst>
              <a:ext uri="{FF2B5EF4-FFF2-40B4-BE49-F238E27FC236}">
                <a16:creationId xmlns:a16="http://schemas.microsoft.com/office/drawing/2014/main" id="{F0DBFA48-6C3A-DDA2-7E82-C0CADC1C208F}"/>
              </a:ext>
            </a:extLst>
          </p:cNvPr>
          <p:cNvSpPr txBox="1"/>
          <p:nvPr/>
        </p:nvSpPr>
        <p:spPr>
          <a:xfrm>
            <a:off x="535229" y="1593287"/>
            <a:ext cx="10563149" cy="625364"/>
          </a:xfrm>
          <a:prstGeom prst="rect">
            <a:avLst/>
          </a:prstGeom>
          <a:noFill/>
        </p:spPr>
        <p:txBody>
          <a:bodyPr wrap="square">
            <a:spAutoFit/>
          </a:bodyPr>
          <a:lstStyle/>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BBD4EA1E-A301-B522-BB44-9EBA2B2FA774}"/>
              </a:ext>
            </a:extLst>
          </p:cNvPr>
          <p:cNvSpPr txBox="1"/>
          <p:nvPr/>
        </p:nvSpPr>
        <p:spPr>
          <a:xfrm>
            <a:off x="688848" y="2321532"/>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D6F4FAB0-B093-29B5-3B42-6752DEEB7C63}"/>
              </a:ext>
            </a:extLst>
          </p:cNvPr>
          <p:cNvSpPr txBox="1"/>
          <p:nvPr/>
        </p:nvSpPr>
        <p:spPr>
          <a:xfrm>
            <a:off x="710794" y="2343477"/>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7" name="TextBox 6">
            <a:extLst>
              <a:ext uri="{FF2B5EF4-FFF2-40B4-BE49-F238E27FC236}">
                <a16:creationId xmlns:a16="http://schemas.microsoft.com/office/drawing/2014/main" id="{C0108AB0-9965-BDD7-8997-8EB9A617BD5A}"/>
              </a:ext>
            </a:extLst>
          </p:cNvPr>
          <p:cNvSpPr txBox="1"/>
          <p:nvPr/>
        </p:nvSpPr>
        <p:spPr>
          <a:xfrm>
            <a:off x="814425" y="2314691"/>
            <a:ext cx="10563149" cy="2302682"/>
          </a:xfrm>
          <a:prstGeom prst="rect">
            <a:avLst/>
          </a:prstGeom>
          <a:noFill/>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“There remained a rest for the people of God.” </a:t>
            </a:r>
          </a:p>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He says enter into that rest, it is the rest of salvation.</a:t>
            </a:r>
          </a:p>
        </p:txBody>
      </p:sp>
    </p:spTree>
    <p:extLst>
      <p:ext uri="{BB962C8B-B14F-4D97-AF65-F5344CB8AC3E}">
        <p14:creationId xmlns:p14="http://schemas.microsoft.com/office/powerpoint/2010/main" val="4142732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3480208"/>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1111908" y="625516"/>
            <a:ext cx="8785555" cy="392159"/>
          </a:xfrm>
          <a:prstGeom prst="rect">
            <a:avLst/>
          </a:prstGeom>
          <a:noFill/>
        </p:spPr>
        <p:txBody>
          <a:bodyPr wrap="square">
            <a:spAutoFit/>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Latha" panose="020B0604020202020204" pitchFamily="34" charset="0"/>
              </a:rPr>
              <a:t> </a:t>
            </a:r>
            <a:endParaRPr lang="en-GB" sz="44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2" name="TextBox 1">
            <a:extLst>
              <a:ext uri="{FF2B5EF4-FFF2-40B4-BE49-F238E27FC236}">
                <a16:creationId xmlns:a16="http://schemas.microsoft.com/office/drawing/2014/main" id="{F0DBFA48-6C3A-DDA2-7E82-C0CADC1C208F}"/>
              </a:ext>
            </a:extLst>
          </p:cNvPr>
          <p:cNvSpPr txBox="1"/>
          <p:nvPr/>
        </p:nvSpPr>
        <p:spPr>
          <a:xfrm>
            <a:off x="535229" y="1593287"/>
            <a:ext cx="10563149" cy="625364"/>
          </a:xfrm>
          <a:prstGeom prst="rect">
            <a:avLst/>
          </a:prstGeom>
          <a:noFill/>
        </p:spPr>
        <p:txBody>
          <a:bodyPr wrap="square">
            <a:spAutoFit/>
          </a:bodyPr>
          <a:lstStyle/>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BBD4EA1E-A301-B522-BB44-9EBA2B2FA774}"/>
              </a:ext>
            </a:extLst>
          </p:cNvPr>
          <p:cNvSpPr txBox="1"/>
          <p:nvPr/>
        </p:nvSpPr>
        <p:spPr>
          <a:xfrm>
            <a:off x="688848" y="2321532"/>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D6F4FAB0-B093-29B5-3B42-6752DEEB7C63}"/>
              </a:ext>
            </a:extLst>
          </p:cNvPr>
          <p:cNvSpPr txBox="1"/>
          <p:nvPr/>
        </p:nvSpPr>
        <p:spPr>
          <a:xfrm>
            <a:off x="710794" y="2343477"/>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7" name="TextBox 6">
            <a:extLst>
              <a:ext uri="{FF2B5EF4-FFF2-40B4-BE49-F238E27FC236}">
                <a16:creationId xmlns:a16="http://schemas.microsoft.com/office/drawing/2014/main" id="{C0108AB0-9965-BDD7-8997-8EB9A617BD5A}"/>
              </a:ext>
            </a:extLst>
          </p:cNvPr>
          <p:cNvSpPr txBox="1"/>
          <p:nvPr/>
        </p:nvSpPr>
        <p:spPr>
          <a:xfrm>
            <a:off x="2416454" y="2117181"/>
            <a:ext cx="10563149" cy="758669"/>
          </a:xfrm>
          <a:prstGeom prst="rect">
            <a:avLst/>
          </a:prstGeom>
          <a:noFill/>
        </p:spPr>
        <p:txBody>
          <a:bodyPr wrap="square">
            <a:spAutoFit/>
          </a:bodyPr>
          <a:lstStyle/>
          <a:p>
            <a:pPr algn="just">
              <a:lnSpc>
                <a:spcPct val="115000"/>
              </a:lnSpc>
              <a:spcAft>
                <a:spcPts val="1000"/>
              </a:spcAft>
            </a:pPr>
            <a:r>
              <a:rPr lang="en-GB" sz="4000" i="1" dirty="0">
                <a:effectLst/>
                <a:latin typeface="Calibri" panose="020F0502020204030204" pitchFamily="34" charset="0"/>
                <a:ea typeface="Calibri" panose="020F0502020204030204" pitchFamily="34" charset="0"/>
                <a:cs typeface="Latha" panose="020B0604020202020204" pitchFamily="34" charset="0"/>
              </a:rPr>
              <a:t> </a:t>
            </a:r>
          </a:p>
        </p:txBody>
      </p:sp>
      <p:sp>
        <p:nvSpPr>
          <p:cNvPr id="5" name="TextBox 4">
            <a:extLst>
              <a:ext uri="{FF2B5EF4-FFF2-40B4-BE49-F238E27FC236}">
                <a16:creationId xmlns:a16="http://schemas.microsoft.com/office/drawing/2014/main" id="{11D35E97-76EF-1EC8-0438-1A78B0CB7B1F}"/>
              </a:ext>
            </a:extLst>
          </p:cNvPr>
          <p:cNvSpPr txBox="1"/>
          <p:nvPr/>
        </p:nvSpPr>
        <p:spPr>
          <a:xfrm>
            <a:off x="1111908" y="2151024"/>
            <a:ext cx="8785555" cy="991875"/>
          </a:xfrm>
          <a:prstGeom prst="rect">
            <a:avLst/>
          </a:prstGeom>
          <a:noFill/>
        </p:spPr>
        <p:txBody>
          <a:bodyPr wrap="square">
            <a:spAutoFit/>
          </a:bodyPr>
          <a:lstStyle/>
          <a:p>
            <a:pPr algn="just">
              <a:lnSpc>
                <a:spcPct val="115000"/>
              </a:lnSpc>
              <a:spcAft>
                <a:spcPts val="1000"/>
              </a:spcAft>
            </a:pPr>
            <a:r>
              <a:rPr lang="en-GB" sz="5400" b="1" i="1" dirty="0">
                <a:effectLst/>
                <a:latin typeface="Calibri" panose="020F0502020204030204" pitchFamily="34" charset="0"/>
                <a:ea typeface="Calibri" panose="020F0502020204030204" pitchFamily="34" charset="0"/>
                <a:cs typeface="Latha" panose="020B0604020202020204" pitchFamily="34" charset="0"/>
              </a:rPr>
              <a:t>Conclusion</a:t>
            </a:r>
            <a:endParaRPr lang="en-GB" sz="5400" b="1"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1482198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2C925-1F33-9D5A-1E84-1FE451A8A745}"/>
              </a:ext>
            </a:extLst>
          </p:cNvPr>
          <p:cNvSpPr txBox="1"/>
          <p:nvPr/>
        </p:nvSpPr>
        <p:spPr>
          <a:xfrm>
            <a:off x="2809035" y="239372"/>
            <a:ext cx="8785555" cy="1425005"/>
          </a:xfrm>
          <a:prstGeom prst="rect">
            <a:avLst/>
          </a:prstGeom>
          <a:noFill/>
        </p:spPr>
        <p:txBody>
          <a:bodyPr wrap="square">
            <a:spAutoFit/>
          </a:bodyPr>
          <a:lstStyle/>
          <a:p>
            <a:pPr algn="just">
              <a:lnSpc>
                <a:spcPct val="115000"/>
              </a:lnSpc>
              <a:spcAft>
                <a:spcPts val="1000"/>
              </a:spcAft>
            </a:pPr>
            <a:r>
              <a:rPr lang="en-GB" sz="8000" b="1" dirty="0">
                <a:effectLst/>
                <a:latin typeface="Calibri" panose="020F0502020204030204" pitchFamily="34" charset="0"/>
                <a:ea typeface="Calibri" panose="020F0502020204030204" pitchFamily="34" charset="0"/>
                <a:cs typeface="Latha" panose="020B0604020202020204" pitchFamily="34" charset="0"/>
              </a:rPr>
              <a:t>Ephesians 1:3</a:t>
            </a:r>
            <a:endParaRPr lang="en-GB" sz="8000" b="1" dirty="0">
              <a:latin typeface="Calibri" panose="020F0502020204030204" pitchFamily="34" charset="0"/>
              <a:ea typeface="Calibri" panose="020F0502020204030204" pitchFamily="34" charset="0"/>
              <a:cs typeface="Latha" panose="020B0604020202020204" pitchFamily="34" charset="0"/>
            </a:endParaRPr>
          </a:p>
        </p:txBody>
      </p:sp>
      <p:sp>
        <p:nvSpPr>
          <p:cNvPr id="2" name="TextBox 1">
            <a:extLst>
              <a:ext uri="{FF2B5EF4-FFF2-40B4-BE49-F238E27FC236}">
                <a16:creationId xmlns:a16="http://schemas.microsoft.com/office/drawing/2014/main" id="{F0DBFA48-6C3A-DDA2-7E82-C0CADC1C208F}"/>
              </a:ext>
            </a:extLst>
          </p:cNvPr>
          <p:cNvSpPr txBox="1"/>
          <p:nvPr/>
        </p:nvSpPr>
        <p:spPr>
          <a:xfrm>
            <a:off x="535229" y="1593287"/>
            <a:ext cx="10563149" cy="625364"/>
          </a:xfrm>
          <a:prstGeom prst="rect">
            <a:avLst/>
          </a:prstGeom>
          <a:noFill/>
        </p:spPr>
        <p:txBody>
          <a:bodyPr wrap="square">
            <a:spAutoFit/>
          </a:bodyPr>
          <a:lstStyle/>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BBD4EA1E-A301-B522-BB44-9EBA2B2FA774}"/>
              </a:ext>
            </a:extLst>
          </p:cNvPr>
          <p:cNvSpPr txBox="1"/>
          <p:nvPr/>
        </p:nvSpPr>
        <p:spPr>
          <a:xfrm>
            <a:off x="688848" y="2321532"/>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D6F4FAB0-B093-29B5-3B42-6752DEEB7C63}"/>
              </a:ext>
            </a:extLst>
          </p:cNvPr>
          <p:cNvSpPr txBox="1"/>
          <p:nvPr/>
        </p:nvSpPr>
        <p:spPr>
          <a:xfrm>
            <a:off x="710794" y="2343477"/>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7" name="TextBox 6">
            <a:extLst>
              <a:ext uri="{FF2B5EF4-FFF2-40B4-BE49-F238E27FC236}">
                <a16:creationId xmlns:a16="http://schemas.microsoft.com/office/drawing/2014/main" id="{C0108AB0-9965-BDD7-8997-8EB9A617BD5A}"/>
              </a:ext>
            </a:extLst>
          </p:cNvPr>
          <p:cNvSpPr txBox="1"/>
          <p:nvPr/>
        </p:nvSpPr>
        <p:spPr>
          <a:xfrm>
            <a:off x="814425" y="2314691"/>
            <a:ext cx="10563149" cy="1466555"/>
          </a:xfrm>
          <a:prstGeom prst="rect">
            <a:avLst/>
          </a:prstGeom>
          <a:noFill/>
        </p:spPr>
        <p:txBody>
          <a:bodyPr wrap="square">
            <a:spAutoFit/>
          </a:bodyPr>
          <a:lstStyle/>
          <a:p>
            <a:pPr algn="just">
              <a:lnSpc>
                <a:spcPct val="115000"/>
              </a:lnSpc>
              <a:spcAft>
                <a:spcPts val="1000"/>
              </a:spcAft>
            </a:pPr>
            <a:r>
              <a:rPr lang="en-GB" sz="4000" b="1" dirty="0">
                <a:effectLst/>
                <a:latin typeface="Calibri" panose="020F0502020204030204" pitchFamily="34" charset="0"/>
                <a:ea typeface="Calibri" panose="020F0502020204030204" pitchFamily="34" charset="0"/>
                <a:cs typeface="Latha" panose="020B0604020202020204" pitchFamily="34" charset="0"/>
              </a:rPr>
              <a:t>“</a:t>
            </a:r>
            <a:r>
              <a:rPr lang="en-GB" sz="4000" b="1" i="1" dirty="0">
                <a:effectLst/>
                <a:latin typeface="Calibri" panose="020F0502020204030204" pitchFamily="34" charset="0"/>
                <a:ea typeface="Calibri" panose="020F0502020204030204" pitchFamily="34" charset="0"/>
                <a:cs typeface="Latha" panose="020B0604020202020204" pitchFamily="34" charset="0"/>
              </a:rPr>
              <a:t>And you are blessed with all spiritual blessings in the heavenlies in Christ Jesus.”</a:t>
            </a:r>
            <a:r>
              <a:rPr lang="en-GB" sz="4000" b="1" dirty="0">
                <a:effectLst/>
                <a:latin typeface="Calibri" panose="020F0502020204030204" pitchFamily="34" charset="0"/>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18954886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486047-437F-0272-5741-6014380E2623}"/>
              </a:ext>
            </a:extLst>
          </p:cNvPr>
          <p:cNvCxnSpPr>
            <a:cxnSpLocks/>
          </p:cNvCxnSpPr>
          <p:nvPr/>
        </p:nvCxnSpPr>
        <p:spPr>
          <a:xfrm>
            <a:off x="44450" y="1550824"/>
            <a:ext cx="12103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DBFA48-6C3A-DDA2-7E82-C0CADC1C208F}"/>
              </a:ext>
            </a:extLst>
          </p:cNvPr>
          <p:cNvSpPr txBox="1"/>
          <p:nvPr/>
        </p:nvSpPr>
        <p:spPr>
          <a:xfrm>
            <a:off x="535229" y="1593287"/>
            <a:ext cx="10563149" cy="625364"/>
          </a:xfrm>
          <a:prstGeom prst="rect">
            <a:avLst/>
          </a:prstGeom>
          <a:noFill/>
        </p:spPr>
        <p:txBody>
          <a:bodyPr wrap="square">
            <a:spAutoFit/>
          </a:bodyPr>
          <a:lstStyle/>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BBD4EA1E-A301-B522-BB44-9EBA2B2FA774}"/>
              </a:ext>
            </a:extLst>
          </p:cNvPr>
          <p:cNvSpPr txBox="1"/>
          <p:nvPr/>
        </p:nvSpPr>
        <p:spPr>
          <a:xfrm>
            <a:off x="688848" y="2321532"/>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D6F4FAB0-B093-29B5-3B42-6752DEEB7C63}"/>
              </a:ext>
            </a:extLst>
          </p:cNvPr>
          <p:cNvSpPr txBox="1"/>
          <p:nvPr/>
        </p:nvSpPr>
        <p:spPr>
          <a:xfrm>
            <a:off x="710794" y="2343477"/>
            <a:ext cx="10563149" cy="758669"/>
          </a:xfrm>
          <a:prstGeom prst="rect">
            <a:avLst/>
          </a:prstGeom>
          <a:noFill/>
        </p:spPr>
        <p:txBody>
          <a:bodyPr wrap="square">
            <a:spAutoFit/>
          </a:bodyPr>
          <a:lstStyle/>
          <a:p>
            <a:pPr algn="just">
              <a:lnSpc>
                <a:spcPct val="115000"/>
              </a:lnSpc>
              <a:spcAft>
                <a:spcPts val="1000"/>
              </a:spcAft>
            </a:pP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sp>
        <p:nvSpPr>
          <p:cNvPr id="7" name="TextBox 6">
            <a:extLst>
              <a:ext uri="{FF2B5EF4-FFF2-40B4-BE49-F238E27FC236}">
                <a16:creationId xmlns:a16="http://schemas.microsoft.com/office/drawing/2014/main" id="{C0108AB0-9965-BDD7-8997-8EB9A617BD5A}"/>
              </a:ext>
            </a:extLst>
          </p:cNvPr>
          <p:cNvSpPr txBox="1"/>
          <p:nvPr/>
        </p:nvSpPr>
        <p:spPr>
          <a:xfrm>
            <a:off x="814425" y="1217527"/>
            <a:ext cx="10563149" cy="3010568"/>
          </a:xfrm>
          <a:prstGeom prst="rect">
            <a:avLst/>
          </a:prstGeom>
          <a:noFill/>
        </p:spPr>
        <p:txBody>
          <a:bodyPr wrap="square">
            <a:spAutoFit/>
          </a:bodyPr>
          <a:lstStyle/>
          <a:p>
            <a:pPr algn="just">
              <a:lnSpc>
                <a:spcPct val="115000"/>
              </a:lnSpc>
              <a:spcAft>
                <a:spcPts val="1000"/>
              </a:spcAft>
            </a:pPr>
            <a:r>
              <a:rPr lang="en-GB" sz="4000" b="1" dirty="0">
                <a:effectLst/>
                <a:latin typeface="Calibri" panose="020F0502020204030204" pitchFamily="34" charset="0"/>
                <a:ea typeface="Calibri" panose="020F0502020204030204" pitchFamily="34" charset="0"/>
                <a:cs typeface="Latha" panose="020B0604020202020204" pitchFamily="34" charset="0"/>
              </a:rPr>
              <a:t> </a:t>
            </a:r>
          </a:p>
          <a:p>
            <a:pPr algn="just">
              <a:lnSpc>
                <a:spcPct val="115000"/>
              </a:lnSpc>
              <a:spcAft>
                <a:spcPts val="1000"/>
              </a:spcAft>
            </a:pPr>
            <a:r>
              <a:rPr lang="en-GB" sz="4000" b="1" dirty="0">
                <a:effectLst/>
                <a:latin typeface="Calibri" panose="020F0502020204030204" pitchFamily="34" charset="0"/>
                <a:ea typeface="Calibri" panose="020F0502020204030204" pitchFamily="34" charset="0"/>
                <a:cs typeface="Latha" panose="020B0604020202020204" pitchFamily="34" charset="0"/>
              </a:rPr>
              <a:t>All the divine supernatural resources that God can pour out on the children of His love and the brothers of Jesus Christ are yours. </a:t>
            </a:r>
          </a:p>
        </p:txBody>
      </p:sp>
      <p:cxnSp>
        <p:nvCxnSpPr>
          <p:cNvPr id="5" name="Straight Connector 4">
            <a:extLst>
              <a:ext uri="{FF2B5EF4-FFF2-40B4-BE49-F238E27FC236}">
                <a16:creationId xmlns:a16="http://schemas.microsoft.com/office/drawing/2014/main" id="{E5E3CD62-E516-789B-843D-83B898BDF9CF}"/>
              </a:ext>
            </a:extLst>
          </p:cNvPr>
          <p:cNvCxnSpPr>
            <a:cxnSpLocks/>
          </p:cNvCxnSpPr>
          <p:nvPr/>
        </p:nvCxnSpPr>
        <p:spPr>
          <a:xfrm>
            <a:off x="0" y="466588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0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8</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991875"/>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585216" y="1288097"/>
            <a:ext cx="12113971" cy="825291"/>
          </a:xfrm>
          <a:prstGeom prst="rect">
            <a:avLst/>
          </a:prstGeom>
        </p:spPr>
        <p:txBody>
          <a:bodyPr wrap="square">
            <a:spAutoFit/>
          </a:bodyPr>
          <a:lstStyle/>
          <a:p>
            <a:pPr algn="just">
              <a:lnSpc>
                <a:spcPct val="115000"/>
              </a:lnSpc>
              <a:spcAft>
                <a:spcPts val="1000"/>
              </a:spcAft>
            </a:pPr>
            <a:r>
              <a:rPr lang="en-GB" sz="4400" i="1" dirty="0">
                <a:effectLst/>
                <a:latin typeface="Calibri" panose="020F0502020204030204" pitchFamily="34" charset="0"/>
                <a:ea typeface="Calibri" panose="020F0502020204030204" pitchFamily="34" charset="0"/>
                <a:cs typeface="Latha" panose="020B0604020202020204" pitchFamily="34" charset="0"/>
              </a:rPr>
              <a:t>“You are the Christ, the Son of the living God.” </a:t>
            </a:r>
            <a:endParaRPr lang="en-GB" sz="44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2" name="Rectangle 1">
            <a:extLst>
              <a:ext uri="{FF2B5EF4-FFF2-40B4-BE49-F238E27FC236}">
                <a16:creationId xmlns:a16="http://schemas.microsoft.com/office/drawing/2014/main" id="{54D75067-D5A4-EEC0-C7D5-67F60382D48B}"/>
              </a:ext>
            </a:extLst>
          </p:cNvPr>
          <p:cNvSpPr/>
          <p:nvPr/>
        </p:nvSpPr>
        <p:spPr>
          <a:xfrm>
            <a:off x="-98146" y="-269778"/>
            <a:ext cx="12326112" cy="1425005"/>
          </a:xfrm>
          <a:prstGeom prst="rect">
            <a:avLst/>
          </a:prstGeom>
        </p:spPr>
        <p:txBody>
          <a:bodyPr wrap="square">
            <a:spAutoFit/>
          </a:bodyPr>
          <a:lstStyle/>
          <a:p>
            <a:pPr algn="ctr">
              <a:lnSpc>
                <a:spcPct val="115000"/>
              </a:lnSpc>
              <a:spcAft>
                <a:spcPts val="0"/>
              </a:spcAft>
            </a:pPr>
            <a:r>
              <a:rPr lang="en-GB" sz="8000" b="1" i="1" dirty="0">
                <a:latin typeface="Calibri" panose="020F0502020204030204" pitchFamily="34" charset="0"/>
                <a:cs typeface="Latha" panose="020B0604020202020204" pitchFamily="34" charset="0"/>
              </a:rPr>
              <a:t>Peter Said,</a:t>
            </a:r>
          </a:p>
        </p:txBody>
      </p:sp>
      <p:pic>
        <p:nvPicPr>
          <p:cNvPr id="4098" name="Picture 2" descr="21st Sun Ordinary time Year A - Catholicireland.netCatholicireland.net">
            <a:extLst>
              <a:ext uri="{FF2B5EF4-FFF2-40B4-BE49-F238E27FC236}">
                <a16:creationId xmlns:a16="http://schemas.microsoft.com/office/drawing/2014/main" id="{A4460AB2-0DA3-74B2-6B32-C139C8FD4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778" y="2034072"/>
            <a:ext cx="8090307" cy="4719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9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4" hidden="1">
            <a:extLst>
              <a:ext uri="{FF2B5EF4-FFF2-40B4-BE49-F238E27FC236}">
                <a16:creationId xmlns:a16="http://schemas.microsoft.com/office/drawing/2014/main" id="{3297A2E3-215E-D457-8785-A02B63E1CCED}"/>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9/3/20XX</a:t>
            </a:r>
          </a:p>
        </p:txBody>
      </p:sp>
      <p:sp>
        <p:nvSpPr>
          <p:cNvPr id="2060" name="Slide Number Placeholder 6" hidden="1">
            <a:extLst>
              <a:ext uri="{FF2B5EF4-FFF2-40B4-BE49-F238E27FC236}">
                <a16:creationId xmlns:a16="http://schemas.microsoft.com/office/drawing/2014/main" id="{FD0044B4-EADB-7F57-477A-D08C6A378D92}"/>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9</a:t>
            </a:fld>
            <a:endParaRPr lang="en-US"/>
          </a:p>
        </p:txBody>
      </p:sp>
      <p:cxnSp>
        <p:nvCxnSpPr>
          <p:cNvPr id="29" name="Straight Connector 28">
            <a:extLst>
              <a:ext uri="{FF2B5EF4-FFF2-40B4-BE49-F238E27FC236}">
                <a16:creationId xmlns:a16="http://schemas.microsoft.com/office/drawing/2014/main" id="{A5AF60D9-C7B5-4E2D-87C3-88B708ACA3DF}"/>
              </a:ext>
            </a:extLst>
          </p:cNvPr>
          <p:cNvCxnSpPr>
            <a:cxnSpLocks/>
          </p:cNvCxnSpPr>
          <p:nvPr/>
        </p:nvCxnSpPr>
        <p:spPr>
          <a:xfrm>
            <a:off x="0" y="1104891"/>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EBF23-4A5D-48EC-B07D-ABCE32CA6733}"/>
              </a:ext>
            </a:extLst>
          </p:cNvPr>
          <p:cNvSpPr/>
          <p:nvPr/>
        </p:nvSpPr>
        <p:spPr>
          <a:xfrm>
            <a:off x="221757" y="1721236"/>
            <a:ext cx="8479468" cy="4031873"/>
          </a:xfrm>
          <a:prstGeom prst="rect">
            <a:avLst/>
          </a:prstGeom>
        </p:spPr>
        <p:txBody>
          <a:bodyPr wrap="square">
            <a:spAutoFit/>
          </a:bodyPr>
          <a:lstStyle/>
          <a:p>
            <a:pPr marL="685800" indent="-685800">
              <a:buFont typeface="Arial" panose="020B0604020202020204" pitchFamily="34" charset="0"/>
              <a:buChar char="•"/>
            </a:pPr>
            <a:r>
              <a:rPr lang="en-CA" sz="4800" b="1" i="0" u="none" strike="noStrike" baseline="30000" dirty="0">
                <a:effectLst/>
                <a:latin typeface="system-ui"/>
              </a:rPr>
              <a:t>Away from the misguided multitudes who wanted to make Him a political ruler, </a:t>
            </a:r>
          </a:p>
          <a:p>
            <a:pPr marL="685800" indent="-685800">
              <a:buFont typeface="Arial" panose="020B0604020202020204" pitchFamily="34" charset="0"/>
              <a:buChar char="•"/>
            </a:pPr>
            <a:r>
              <a:rPr lang="en-CA" sz="4800" b="1" i="0" u="none" strike="noStrike" baseline="30000" dirty="0">
                <a:effectLst/>
                <a:latin typeface="system-ui"/>
              </a:rPr>
              <a:t>Away from the hatred and animosity, </a:t>
            </a:r>
          </a:p>
          <a:p>
            <a:pPr marL="685800" indent="-685800">
              <a:buFont typeface="Arial" panose="020B0604020202020204" pitchFamily="34" charset="0"/>
              <a:buChar char="•"/>
            </a:pPr>
            <a:r>
              <a:rPr lang="en-CA" sz="4800" b="1" i="0" u="none" strike="noStrike" baseline="30000" dirty="0">
                <a:effectLst/>
                <a:latin typeface="system-ui"/>
              </a:rPr>
              <a:t>Away from the jealous ambition of Herod who wanted to do away with Him, </a:t>
            </a:r>
          </a:p>
          <a:p>
            <a:pPr marL="685800" indent="-685800">
              <a:buFont typeface="Arial" panose="020B0604020202020204" pitchFamily="34" charset="0"/>
              <a:buChar char="•"/>
            </a:pPr>
            <a:r>
              <a:rPr lang="en-CA" sz="4800" b="1" i="0" u="none" strike="noStrike" baseline="30000" dirty="0">
                <a:effectLst/>
                <a:latin typeface="system-ui"/>
              </a:rPr>
              <a:t>Away from the Pharisees, the Sadducees, the scribes who saw Him as a threat to their religious security.</a:t>
            </a:r>
          </a:p>
        </p:txBody>
      </p:sp>
      <p:sp>
        <p:nvSpPr>
          <p:cNvPr id="2" name="Rectangle 1">
            <a:extLst>
              <a:ext uri="{FF2B5EF4-FFF2-40B4-BE49-F238E27FC236}">
                <a16:creationId xmlns:a16="http://schemas.microsoft.com/office/drawing/2014/main" id="{54D75067-D5A4-EEC0-C7D5-67F60382D48B}"/>
              </a:ext>
            </a:extLst>
          </p:cNvPr>
          <p:cNvSpPr/>
          <p:nvPr/>
        </p:nvSpPr>
        <p:spPr>
          <a:xfrm>
            <a:off x="-204826" y="275061"/>
            <a:ext cx="11060415" cy="758669"/>
          </a:xfrm>
          <a:prstGeom prst="rect">
            <a:avLst/>
          </a:prstGeom>
        </p:spPr>
        <p:txBody>
          <a:bodyPr wrap="square">
            <a:spAutoFit/>
          </a:bodyPr>
          <a:lstStyle/>
          <a:p>
            <a:pPr algn="ctr">
              <a:lnSpc>
                <a:spcPct val="115000"/>
              </a:lnSpc>
              <a:spcAft>
                <a:spcPts val="0"/>
              </a:spcAft>
            </a:pPr>
            <a:r>
              <a:rPr lang="en-GB" sz="4000" b="1" i="1" dirty="0">
                <a:latin typeface="Calibri" panose="020F0502020204030204" pitchFamily="34" charset="0"/>
                <a:cs typeface="Latha" panose="020B0604020202020204" pitchFamily="34" charset="0"/>
              </a:rPr>
              <a:t>For some months, Jesus has sought seclusion </a:t>
            </a:r>
          </a:p>
        </p:txBody>
      </p:sp>
    </p:spTree>
    <p:extLst>
      <p:ext uri="{BB962C8B-B14F-4D97-AF65-F5344CB8AC3E}">
        <p14:creationId xmlns:p14="http://schemas.microsoft.com/office/powerpoint/2010/main" val="750054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DEFCAAD4F72547B776048F143C6F83" ma:contentTypeVersion="13" ma:contentTypeDescription="Create a new document." ma:contentTypeScope="" ma:versionID="37f75d9ffbeb1c23de3b0aa96b3ff4d6">
  <xsd:schema xmlns:xsd="http://www.w3.org/2001/XMLSchema" xmlns:xs="http://www.w3.org/2001/XMLSchema" xmlns:p="http://schemas.microsoft.com/office/2006/metadata/properties" xmlns:ns2="5620283e-d191-45ef-900c-2941300163fc" xmlns:ns3="06066cf0-36ab-4043-aa1b-027dde327c9d" targetNamespace="http://schemas.microsoft.com/office/2006/metadata/properties" ma:root="true" ma:fieldsID="4e02d3b0dd8e903ae2ca1a726acfb69d" ns2:_="" ns3:_="">
    <xsd:import namespace="5620283e-d191-45ef-900c-2941300163fc"/>
    <xsd:import namespace="06066cf0-36ab-4043-aa1b-027dde327c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20283e-d191-45ef-900c-294130016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36e042-a69a-4ad9-84ce-35ffcdbbd1c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Link" ma:index="2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6066cf0-36ab-4043-aa1b-027dde327c9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bf7fe25-7622-4bdc-ba98-4eba45ec3afb}" ma:internalName="TaxCatchAll" ma:showField="CatchAllData" ma:web="06066cf0-36ab-4043-aa1b-027dde327c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20283e-d191-45ef-900c-2941300163fc">
      <Terms xmlns="http://schemas.microsoft.com/office/infopath/2007/PartnerControls"/>
    </lcf76f155ced4ddcb4097134ff3c332f>
    <TaxCatchAll xmlns="06066cf0-36ab-4043-aa1b-027dde327c9d" xsi:nil="true"/>
    <Link xmlns="5620283e-d191-45ef-900c-2941300163fc">
      <Url xsi:nil="true"/>
      <Description xsi:nil="true"/>
    </Link>
  </documentManagement>
</p:properties>
</file>

<file path=customXml/itemProps1.xml><?xml version="1.0" encoding="utf-8"?>
<ds:datastoreItem xmlns:ds="http://schemas.openxmlformats.org/officeDocument/2006/customXml" ds:itemID="{FCD1D478-B587-4CB0-8B90-0F8FA7E031BD}"/>
</file>

<file path=customXml/itemProps2.xml><?xml version="1.0" encoding="utf-8"?>
<ds:datastoreItem xmlns:ds="http://schemas.openxmlformats.org/officeDocument/2006/customXml" ds:itemID="{34FE529B-3B0D-4A96-9649-4092F2B87147}"/>
</file>

<file path=customXml/itemProps3.xml><?xml version="1.0" encoding="utf-8"?>
<ds:datastoreItem xmlns:ds="http://schemas.openxmlformats.org/officeDocument/2006/customXml" ds:itemID="{14CE5941-4600-4373-83B8-E735111F20C2}"/>
</file>

<file path=docProps/app.xml><?xml version="1.0" encoding="utf-8"?>
<Properties xmlns="http://schemas.openxmlformats.org/officeDocument/2006/extended-properties" xmlns:vt="http://schemas.openxmlformats.org/officeDocument/2006/docPropsVTypes">
  <TotalTime>448</TotalTime>
  <Words>3016</Words>
  <Application>Microsoft Macintosh PowerPoint</Application>
  <PresentationFormat>Widescreen</PresentationFormat>
  <Paragraphs>327</Paragraphs>
  <Slides>78</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Calibri</vt:lpstr>
      <vt:lpstr>Calibri Light</vt:lpstr>
      <vt:lpstr>Courier New</vt:lpstr>
      <vt:lpstr>Segoe UI</vt:lpstr>
      <vt:lpstr>Symbol</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 Bennifer</dc:creator>
  <cp:lastModifiedBy>Vino Durairaj</cp:lastModifiedBy>
  <cp:revision>30</cp:revision>
  <dcterms:created xsi:type="dcterms:W3CDTF">2023-11-19T04:55:53Z</dcterms:created>
  <dcterms:modified xsi:type="dcterms:W3CDTF">2023-12-09T20:56:40Z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0x0101004BDEFCAAD4F72547B776048F143C6F83</vt:lpwstr>
  </property>
</Properties>
</file>