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6" r:id="rId3"/>
    <p:sldId id="814" r:id="rId4"/>
    <p:sldId id="810" r:id="rId5"/>
    <p:sldId id="815" r:id="rId6"/>
    <p:sldId id="816" r:id="rId7"/>
    <p:sldId id="817" r:id="rId8"/>
    <p:sldId id="818" r:id="rId9"/>
    <p:sldId id="828" r:id="rId10"/>
    <p:sldId id="829" r:id="rId11"/>
    <p:sldId id="831" r:id="rId12"/>
    <p:sldId id="832" r:id="rId13"/>
    <p:sldId id="833" r:id="rId14"/>
    <p:sldId id="834" r:id="rId15"/>
    <p:sldId id="835" r:id="rId16"/>
    <p:sldId id="836" r:id="rId17"/>
    <p:sldId id="819" r:id="rId18"/>
    <p:sldId id="820" r:id="rId19"/>
    <p:sldId id="821" r:id="rId20"/>
    <p:sldId id="837" r:id="rId21"/>
    <p:sldId id="838" r:id="rId22"/>
    <p:sldId id="839" r:id="rId23"/>
    <p:sldId id="840" r:id="rId24"/>
    <p:sldId id="841" r:id="rId25"/>
    <p:sldId id="842" r:id="rId26"/>
    <p:sldId id="844" r:id="rId27"/>
    <p:sldId id="843" r:id="rId28"/>
    <p:sldId id="845" r:id="rId29"/>
    <p:sldId id="846" r:id="rId30"/>
    <p:sldId id="847" r:id="rId31"/>
    <p:sldId id="848" r:id="rId32"/>
    <p:sldId id="849" r:id="rId33"/>
    <p:sldId id="850" r:id="rId34"/>
    <p:sldId id="822" r:id="rId35"/>
    <p:sldId id="851" r:id="rId36"/>
    <p:sldId id="823" r:id="rId37"/>
    <p:sldId id="824" r:id="rId38"/>
    <p:sldId id="852" r:id="rId39"/>
    <p:sldId id="825" r:id="rId40"/>
    <p:sldId id="853" r:id="rId41"/>
    <p:sldId id="827" r:id="rId42"/>
    <p:sldId id="826" r:id="rId43"/>
    <p:sldId id="854" r:id="rId44"/>
    <p:sldId id="855" r:id="rId45"/>
    <p:sldId id="856" r:id="rId46"/>
    <p:sldId id="857" r:id="rId47"/>
    <p:sldId id="858" r:id="rId48"/>
    <p:sldId id="859" r:id="rId49"/>
    <p:sldId id="861" r:id="rId50"/>
    <p:sldId id="862" r:id="rId51"/>
    <p:sldId id="863" r:id="rId52"/>
    <p:sldId id="864" r:id="rId53"/>
    <p:sldId id="865" r:id="rId54"/>
    <p:sldId id="866" r:id="rId55"/>
    <p:sldId id="867" r:id="rId56"/>
    <p:sldId id="868" r:id="rId57"/>
    <p:sldId id="869" r:id="rId58"/>
    <p:sldId id="870" r:id="rId59"/>
    <p:sldId id="871" r:id="rId60"/>
    <p:sldId id="872" r:id="rId61"/>
    <p:sldId id="873" r:id="rId62"/>
    <p:sldId id="874" r:id="rId63"/>
    <p:sldId id="875" r:id="rId64"/>
    <p:sldId id="876" r:id="rId65"/>
    <p:sldId id="877" r:id="rId66"/>
    <p:sldId id="878" r:id="rId67"/>
    <p:sldId id="879" r:id="rId68"/>
    <p:sldId id="880" r:id="rId69"/>
    <p:sldId id="881" r:id="rId70"/>
    <p:sldId id="883" r:id="rId71"/>
    <p:sldId id="884" r:id="rId72"/>
    <p:sldId id="811" r:id="rId73"/>
    <p:sldId id="890" r:id="rId74"/>
    <p:sldId id="891" r:id="rId75"/>
    <p:sldId id="892" r:id="rId76"/>
    <p:sldId id="893" r:id="rId77"/>
    <p:sldId id="894" r:id="rId78"/>
    <p:sldId id="895" r:id="rId79"/>
    <p:sldId id="896" r:id="rId80"/>
    <p:sldId id="897" r:id="rId81"/>
    <p:sldId id="898" r:id="rId82"/>
    <p:sldId id="899" r:id="rId83"/>
    <p:sldId id="900" r:id="rId84"/>
    <p:sldId id="901" r:id="rId85"/>
    <p:sldId id="902" r:id="rId86"/>
    <p:sldId id="903" r:id="rId87"/>
    <p:sldId id="904" r:id="rId88"/>
    <p:sldId id="905" r:id="rId89"/>
    <p:sldId id="906" r:id="rId90"/>
    <p:sldId id="907" r:id="rId91"/>
    <p:sldId id="908" r:id="rId92"/>
    <p:sldId id="909" r:id="rId93"/>
    <p:sldId id="910" r:id="rId94"/>
    <p:sldId id="911" r:id="rId95"/>
    <p:sldId id="912" r:id="rId96"/>
    <p:sldId id="913" r:id="rId97"/>
    <p:sldId id="914" r:id="rId98"/>
    <p:sldId id="915" r:id="rId99"/>
    <p:sldId id="812" r:id="rId100"/>
    <p:sldId id="916" r:id="rId101"/>
    <p:sldId id="917" r:id="rId102"/>
    <p:sldId id="918" r:id="rId103"/>
    <p:sldId id="919" r:id="rId104"/>
    <p:sldId id="920" r:id="rId105"/>
    <p:sldId id="921" r:id="rId106"/>
    <p:sldId id="922" r:id="rId107"/>
    <p:sldId id="923" r:id="rId108"/>
    <p:sldId id="924" r:id="rId109"/>
    <p:sldId id="925" r:id="rId110"/>
    <p:sldId id="926" r:id="rId111"/>
    <p:sldId id="885" r:id="rId112"/>
    <p:sldId id="927" r:id="rId113"/>
    <p:sldId id="928" r:id="rId114"/>
    <p:sldId id="929" r:id="rId115"/>
    <p:sldId id="930" r:id="rId116"/>
    <p:sldId id="931" r:id="rId117"/>
    <p:sldId id="932" r:id="rId118"/>
    <p:sldId id="933" r:id="rId119"/>
    <p:sldId id="934" r:id="rId120"/>
    <p:sldId id="935" r:id="rId121"/>
    <p:sldId id="936" r:id="rId122"/>
    <p:sldId id="937" r:id="rId123"/>
    <p:sldId id="938" r:id="rId124"/>
    <p:sldId id="939" r:id="rId125"/>
    <p:sldId id="940" r:id="rId126"/>
    <p:sldId id="941" r:id="rId127"/>
    <p:sldId id="942" r:id="rId128"/>
    <p:sldId id="943" r:id="rId129"/>
    <p:sldId id="886" r:id="rId130"/>
    <p:sldId id="944" r:id="rId131"/>
    <p:sldId id="945" r:id="rId132"/>
    <p:sldId id="946" r:id="rId133"/>
    <p:sldId id="947" r:id="rId134"/>
    <p:sldId id="948" r:id="rId135"/>
    <p:sldId id="949" r:id="rId136"/>
    <p:sldId id="950" r:id="rId137"/>
    <p:sldId id="951" r:id="rId138"/>
    <p:sldId id="952" r:id="rId139"/>
    <p:sldId id="953" r:id="rId140"/>
    <p:sldId id="954" r:id="rId141"/>
    <p:sldId id="955" r:id="rId142"/>
    <p:sldId id="957" r:id="rId143"/>
    <p:sldId id="956" r:id="rId144"/>
    <p:sldId id="958" r:id="rId145"/>
    <p:sldId id="959" r:id="rId146"/>
    <p:sldId id="887" r:id="rId1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EA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4660"/>
  </p:normalViewPr>
  <p:slideViewPr>
    <p:cSldViewPr snapToGrid="0">
      <p:cViewPr>
        <p:scale>
          <a:sx n="33" d="100"/>
          <a:sy n="33" d="100"/>
        </p:scale>
        <p:origin x="187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customXml" Target="../customXml/item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customXml" Target="../customXml/item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customXml" Target="../customXml/item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10/08/2024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85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10/08/2024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4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10/08/2024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79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10/08/2024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8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10/08/2024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10/08/2024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94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10/08/2024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09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10/08/2024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4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10/08/2024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2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10/08/2024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1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10/08/2024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1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C7730-C7EE-4E26-9582-F41D4214C7FF}" type="datetimeFigureOut">
              <a:rPr lang="en-GB" smtClean="0"/>
              <a:t>10/08/2024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3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Line PNG Images, Download 1100000+ Line PNG Resources with Transparent 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1747" y="1504482"/>
            <a:ext cx="7188199" cy="404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15440" y="1216677"/>
            <a:ext cx="4664710" cy="4618973"/>
          </a:xfrm>
          <a:prstGeom prst="ellipse">
            <a:avLst/>
          </a:prstGeom>
          <a:solidFill>
            <a:srgbClr val="0070C0"/>
          </a:solidFill>
          <a:ln w="174625" cmpd="thinThick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11</a:t>
            </a:r>
            <a:r>
              <a:rPr lang="en-US" sz="3200" b="1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AUGUST </a:t>
            </a:r>
          </a:p>
          <a:p>
            <a:pPr>
              <a:spcAft>
                <a:spcPts val="600"/>
              </a:spcAft>
            </a:pP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 u n d a y  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660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39" y="2141621"/>
            <a:ext cx="11338560" cy="4528686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Pride is the mark of man’s fallenness into a reprobate mind.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Romans 1:30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3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Behind the classroom wall: the power structures that hold reform back (3) – Reforming RE">
            <a:extLst>
              <a:ext uri="{FF2B5EF4-FFF2-40B4-BE49-F238E27FC236}">
                <a16:creationId xmlns:a16="http://schemas.microsoft.com/office/drawing/2014/main" id="{F194F7AC-6AFA-5834-475C-1FA25483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02" y="124151"/>
            <a:ext cx="6609697" cy="660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Inverted Pyramid Structure - Veeam Technical Writing Guidelines">
            <a:extLst>
              <a:ext uri="{FF2B5EF4-FFF2-40B4-BE49-F238E27FC236}">
                <a16:creationId xmlns:a16="http://schemas.microsoft.com/office/drawing/2014/main" id="{93BAF2EB-FA49-1BF9-85F7-5DAB93ECC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4"/>
          <a:stretch/>
        </p:blipFill>
        <p:spPr bwMode="auto">
          <a:xfrm>
            <a:off x="6426967" y="0"/>
            <a:ext cx="6474465" cy="680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71C05-6C69-4D71-54F5-9179C4ACB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1353" y="4839418"/>
            <a:ext cx="1516811" cy="1325563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chemeClr val="bg1"/>
                </a:solidFill>
                <a:highlight>
                  <a:srgbClr val="0070C0"/>
                </a:highlight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9363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115503"/>
            <a:ext cx="11922493" cy="690131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80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are many who pursue the limelight of Christianity.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</a:t>
            </a:r>
            <a:r>
              <a:rPr lang="en-GB" sz="7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want to want to seek a prominent place, the place of prestige and honour.</a:t>
            </a:r>
          </a:p>
          <a:p>
            <a:r>
              <a:rPr lang="en-GB" sz="7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The place of respect</a:t>
            </a:r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49243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644893"/>
            <a:ext cx="11922493" cy="637192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The place of power and control.</a:t>
            </a:r>
          </a:p>
          <a:p>
            <a:r>
              <a:rPr lang="en-GB" sz="7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They can generate those kinds of creature comforts that minister most to their physical bodies and their psychological needs.</a:t>
            </a:r>
          </a:p>
        </p:txBody>
      </p:sp>
    </p:spTree>
    <p:extLst>
      <p:ext uri="{BB962C8B-B14F-4D97-AF65-F5344CB8AC3E}">
        <p14:creationId xmlns:p14="http://schemas.microsoft.com/office/powerpoint/2010/main" val="12607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79" y="2187660"/>
            <a:ext cx="11946554" cy="454312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Yet it shall not be so among you; but whoever desires to become great among you, let him be your servant. </a:t>
            </a:r>
            <a:endParaRPr lang="en-GB" sz="166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26,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721895"/>
            <a:ext cx="11922493" cy="6294922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Jesus never promotes a sinful ambition.</a:t>
            </a:r>
          </a:p>
          <a:p>
            <a:r>
              <a:rPr lang="en-GB" sz="96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Jesus dealt with the sinful ambition of James and John. </a:t>
            </a:r>
          </a:p>
        </p:txBody>
      </p:sp>
    </p:spTree>
    <p:extLst>
      <p:ext uri="{BB962C8B-B14F-4D97-AF65-F5344CB8AC3E}">
        <p14:creationId xmlns:p14="http://schemas.microsoft.com/office/powerpoint/2010/main" val="33807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Blog: Reward of Sublimity (6/20/17) | McCook Gazette">
            <a:extLst>
              <a:ext uri="{FF2B5EF4-FFF2-40B4-BE49-F238E27FC236}">
                <a16:creationId xmlns:a16="http://schemas.microsoft.com/office/drawing/2014/main" id="{383E21D4-8AD0-172C-F8F4-B1CB13EF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9" y="1010653"/>
            <a:ext cx="10872336" cy="611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Revelation 22:12, 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348EACA-D738-DE59-410C-C041476A68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5 Rewards of Being Jesus' Witness: Lessons from Matthew">
            <a:extLst>
              <a:ext uri="{FF2B5EF4-FFF2-40B4-BE49-F238E27FC236}">
                <a16:creationId xmlns:a16="http://schemas.microsoft.com/office/drawing/2014/main" id="{09F9DB03-850D-31A1-1E61-83C7F515A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7" y="1962293"/>
            <a:ext cx="10790923" cy="564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115503"/>
            <a:ext cx="11922493" cy="690131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0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It is not wrong to seek glory in eternity. </a:t>
            </a:r>
          </a:p>
        </p:txBody>
      </p:sp>
    </p:spTree>
    <p:extLst>
      <p:ext uri="{BB962C8B-B14F-4D97-AF65-F5344CB8AC3E}">
        <p14:creationId xmlns:p14="http://schemas.microsoft.com/office/powerpoint/2010/main" val="35351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79" y="1819175"/>
            <a:ext cx="11946554" cy="4911609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2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The path to glory is the path of suffering.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The path of sacrifice.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The path of slavery.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The path of selfless service.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29941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The track of suffering. 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0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hen [God] brought [Abraham] outside and said, 'Look now toward heaven, and  count the stars if you are able to number them.' And He said to him, 'So  shall. - ppt download">
            <a:extLst>
              <a:ext uri="{FF2B5EF4-FFF2-40B4-BE49-F238E27FC236}">
                <a16:creationId xmlns:a16="http://schemas.microsoft.com/office/drawing/2014/main" id="{A5B6656B-1605-3D7F-996F-F3107FD6C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29" y="-1058778"/>
            <a:ext cx="11255141" cy="844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27,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1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644893"/>
            <a:ext cx="11922493" cy="637192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•	They knew what it was to see slaves whipped and beaten. </a:t>
            </a:r>
          </a:p>
          <a:p>
            <a:r>
              <a:rPr lang="en-GB" sz="7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•	They knew what it was to serve in the terrible kind of conditions that many of them served in. </a:t>
            </a:r>
          </a:p>
        </p:txBody>
      </p:sp>
    </p:spTree>
    <p:extLst>
      <p:ext uri="{BB962C8B-B14F-4D97-AF65-F5344CB8AC3E}">
        <p14:creationId xmlns:p14="http://schemas.microsoft.com/office/powerpoint/2010/main" val="11270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211756"/>
            <a:ext cx="11922493" cy="6460959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47500" lnSpcReduction="20000"/>
          </a:bodyPr>
          <a:lstStyle/>
          <a:p>
            <a:r>
              <a:rPr lang="en-GB" sz="20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1 Timothy 3:6, </a:t>
            </a:r>
            <a:r>
              <a:rPr lang="en-GB" sz="20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“Pride comes from the devil.” </a:t>
            </a:r>
          </a:p>
          <a:p>
            <a:r>
              <a:rPr lang="en-GB" sz="20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1 John 2:16, </a:t>
            </a:r>
            <a:r>
              <a:rPr lang="en-GB" sz="20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Pride is part of the world.</a:t>
            </a:r>
          </a:p>
          <a:p>
            <a:r>
              <a:rPr lang="en-GB" sz="20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1 Timothy 6:3-4 </a:t>
            </a:r>
            <a:r>
              <a:rPr lang="en-GB" sz="20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pride belongs to false teachers.</a:t>
            </a:r>
          </a:p>
        </p:txBody>
      </p:sp>
    </p:spTree>
    <p:extLst>
      <p:ext uri="{BB962C8B-B14F-4D97-AF65-F5344CB8AC3E}">
        <p14:creationId xmlns:p14="http://schemas.microsoft.com/office/powerpoint/2010/main" val="405947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79" y="2059806"/>
            <a:ext cx="11946554" cy="467097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1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For if we live, we live to the Lord; and if we die, we die to the Lord. Therefore, whether we live or die, we are the Lord’s. </a:t>
            </a:r>
            <a:endParaRPr lang="en-GB" sz="166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Romans 14:8,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Was Paul a Slave? | Christianity Today">
            <a:extLst>
              <a:ext uri="{FF2B5EF4-FFF2-40B4-BE49-F238E27FC236}">
                <a16:creationId xmlns:a16="http://schemas.microsoft.com/office/drawing/2014/main" id="{25B9508C-0A34-2AA4-84F8-A935BE51E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77" y="0"/>
            <a:ext cx="12509986" cy="702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E167EF-BF03-2406-1C9F-8CBD3E4F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8254"/>
            <a:ext cx="11353801" cy="2936701"/>
          </a:xfrm>
        </p:spPr>
        <p:txBody>
          <a:bodyPr>
            <a:normAutofit/>
          </a:bodyPr>
          <a:lstStyle/>
          <a:p>
            <a:r>
              <a:rPr lang="en-GB" sz="8000" b="1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Paul was a slave bound to </a:t>
            </a:r>
            <a:br>
              <a:rPr lang="en-GB" sz="8000" b="1" dirty="0">
                <a:solidFill>
                  <a:schemeClr val="bg1"/>
                </a:solidFill>
                <a:latin typeface="Bahnschrift Light Condensed" panose="020B0502040204020203" pitchFamily="34" charset="0"/>
              </a:rPr>
            </a:br>
            <a:r>
              <a:rPr lang="en-GB" sz="8000" b="1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Christ.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89A21-D10C-6FE7-7AE8-A8B4F7AED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53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644893"/>
            <a:ext cx="11922493" cy="637192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15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All of us need to ask that question is my motive is pure?</a:t>
            </a:r>
          </a:p>
        </p:txBody>
      </p:sp>
    </p:spTree>
    <p:extLst>
      <p:ext uri="{BB962C8B-B14F-4D97-AF65-F5344CB8AC3E}">
        <p14:creationId xmlns:p14="http://schemas.microsoft.com/office/powerpoint/2010/main" val="273552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4" y="437951"/>
            <a:ext cx="6189044" cy="6420049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70000" lnSpcReduction="20000"/>
          </a:bodyPr>
          <a:lstStyle/>
          <a:p>
            <a:r>
              <a:rPr lang="en-GB" sz="115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Paul becomes a wonderful illustration for us, who sought glory, but he was also willing to bear the pain.</a:t>
            </a:r>
          </a:p>
        </p:txBody>
      </p:sp>
      <p:pic>
        <p:nvPicPr>
          <p:cNvPr id="61442" name="Picture 2" descr="Was Paul a Slave? | Christianity Today">
            <a:extLst>
              <a:ext uri="{FF2B5EF4-FFF2-40B4-BE49-F238E27FC236}">
                <a16:creationId xmlns:a16="http://schemas.microsoft.com/office/drawing/2014/main" id="{7DD15452-DF88-3DB8-C7CF-EF11A3F2A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7"/>
          <a:stretch/>
        </p:blipFill>
        <p:spPr bwMode="auto">
          <a:xfrm>
            <a:off x="6468178" y="335806"/>
            <a:ext cx="6333424" cy="611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64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1463039"/>
            <a:ext cx="11922493" cy="555377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People who are seeking to do ministry are you seeking without any hardship? </a:t>
            </a:r>
          </a:p>
        </p:txBody>
      </p:sp>
    </p:spTree>
    <p:extLst>
      <p:ext uri="{BB962C8B-B14F-4D97-AF65-F5344CB8AC3E}">
        <p14:creationId xmlns:p14="http://schemas.microsoft.com/office/powerpoint/2010/main" val="138358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1463039"/>
            <a:ext cx="11922493" cy="555377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Willing to go through the uncomfortable things and places for the sake of Gospel?</a:t>
            </a:r>
          </a:p>
        </p:txBody>
      </p:sp>
    </p:spTree>
    <p:extLst>
      <p:ext uri="{BB962C8B-B14F-4D97-AF65-F5344CB8AC3E}">
        <p14:creationId xmlns:p14="http://schemas.microsoft.com/office/powerpoint/2010/main" val="11222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1463039"/>
            <a:ext cx="11922493" cy="555377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cost of greatness may be </a:t>
            </a:r>
            <a:r>
              <a:rPr lang="en-GB" sz="115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persecution.</a:t>
            </a:r>
            <a:endParaRPr lang="en-GB" sz="88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2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442763"/>
            <a:ext cx="11922493" cy="657405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is a certain loneliness. </a:t>
            </a:r>
          </a:p>
          <a:p>
            <a:r>
              <a:rPr lang="en-GB" sz="88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is a certain being apart from the social scene. </a:t>
            </a:r>
          </a:p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is a price of quietness to pay. </a:t>
            </a:r>
          </a:p>
        </p:txBody>
      </p:sp>
    </p:spTree>
    <p:extLst>
      <p:ext uri="{BB962C8B-B14F-4D97-AF65-F5344CB8AC3E}">
        <p14:creationId xmlns:p14="http://schemas.microsoft.com/office/powerpoint/2010/main" val="12161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442763"/>
            <a:ext cx="11922493" cy="657405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38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Loneliness is the price of saintliness. </a:t>
            </a:r>
          </a:p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- A. W. Tozer.</a:t>
            </a:r>
          </a:p>
        </p:txBody>
      </p:sp>
    </p:spTree>
    <p:extLst>
      <p:ext uri="{BB962C8B-B14F-4D97-AF65-F5344CB8AC3E}">
        <p14:creationId xmlns:p14="http://schemas.microsoft.com/office/powerpoint/2010/main" val="20731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529389"/>
            <a:ext cx="11922493" cy="648742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52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 2</a:t>
            </a:r>
            <a:r>
              <a:rPr lang="en-GB" sz="182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.	Example. </a:t>
            </a:r>
            <a:r>
              <a:rPr lang="en-GB" sz="9600" dirty="0">
                <a:solidFill>
                  <a:schemeClr val="bg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V 26, “But it shall not be so among you” </a:t>
            </a:r>
            <a:endParaRPr lang="en-GB" sz="8000" dirty="0">
              <a:solidFill>
                <a:schemeClr val="bg1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7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1135781"/>
            <a:ext cx="11922493" cy="553693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70000" lnSpcReduction="20000"/>
          </a:bodyPr>
          <a:lstStyle/>
          <a:p>
            <a:r>
              <a:rPr lang="en-GB" sz="34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Pride </a:t>
            </a:r>
            <a:r>
              <a:rPr lang="en-GB" sz="20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is </a:t>
            </a:r>
            <a:r>
              <a:rPr lang="en-GB" sz="289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SIN </a:t>
            </a:r>
            <a:endParaRPr lang="en-GB" sz="200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GB" sz="20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It is an abomination</a:t>
            </a:r>
            <a:endParaRPr lang="en-GB" sz="80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80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016" y="2055563"/>
            <a:ext cx="11106484" cy="456499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Just as the Son of Man did not come to be served, but to serve, and to give His life a ransom for many.”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28,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016" y="2055563"/>
            <a:ext cx="11106484" cy="456499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He who says he abides in Him ought himself also to walk just as He walked.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1 John 2:6,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f Jesus was God, why would he pray to himself? - Quora">
            <a:extLst>
              <a:ext uri="{FF2B5EF4-FFF2-40B4-BE49-F238E27FC236}">
                <a16:creationId xmlns:a16="http://schemas.microsoft.com/office/drawing/2014/main" id="{F0F24D33-6201-0E09-C691-2A7105FB3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1431757"/>
            <a:ext cx="11704320" cy="65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Philippians 2:6-9, 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7791EDD-D632-DF55-889F-CE46748B04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1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105878"/>
            <a:ext cx="11922493" cy="6910939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137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Son of Man. </a:t>
            </a:r>
          </a:p>
          <a:p>
            <a:r>
              <a:rPr lang="en-GB" sz="96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messianic term drawn from Daniel 7:13 used more than 80 times in the Gospels by Christ to refer to Himself. </a:t>
            </a:r>
          </a:p>
        </p:txBody>
      </p:sp>
    </p:spTree>
    <p:extLst>
      <p:ext uri="{BB962C8B-B14F-4D97-AF65-F5344CB8AC3E}">
        <p14:creationId xmlns:p14="http://schemas.microsoft.com/office/powerpoint/2010/main" val="1079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317634"/>
            <a:ext cx="11922493" cy="669918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37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Messiah, God in human flesh. </a:t>
            </a:r>
          </a:p>
          <a:p>
            <a:r>
              <a:rPr lang="en-GB" sz="96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did not come to be served, but to serve, </a:t>
            </a:r>
          </a:p>
        </p:txBody>
      </p:sp>
    </p:spTree>
    <p:extLst>
      <p:ext uri="{BB962C8B-B14F-4D97-AF65-F5344CB8AC3E}">
        <p14:creationId xmlns:p14="http://schemas.microsoft.com/office/powerpoint/2010/main" val="13291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016" y="2055563"/>
            <a:ext cx="11106484" cy="456499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“My kingdom is not of this world. If My kingdom were of this world, My servants would fight,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John 18:37,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9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317634"/>
            <a:ext cx="6622182" cy="669918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70000" lnSpcReduction="20000"/>
          </a:bodyPr>
          <a:lstStyle/>
          <a:p>
            <a:r>
              <a:rPr lang="en-GB" sz="137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Pilate got confused.</a:t>
            </a:r>
          </a:p>
          <a:p>
            <a:r>
              <a:rPr lang="en-GB" sz="137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You don’t look like a king, and you don’t act like one.</a:t>
            </a:r>
          </a:p>
        </p:txBody>
      </p:sp>
      <p:pic>
        <p:nvPicPr>
          <p:cNvPr id="63490" name="Picture 2" descr="Pontius Pilate - Wikipedia">
            <a:extLst>
              <a:ext uri="{FF2B5EF4-FFF2-40B4-BE49-F238E27FC236}">
                <a16:creationId xmlns:a16="http://schemas.microsoft.com/office/drawing/2014/main" id="{AA2A435D-5724-270B-E659-58B9C8F3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067" y="175712"/>
            <a:ext cx="5021180" cy="65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45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317634"/>
            <a:ext cx="6622182" cy="669918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137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You don’t do anything. </a:t>
            </a:r>
          </a:p>
          <a:p>
            <a:r>
              <a:rPr lang="en-GB" sz="137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You don’t retaliate. </a:t>
            </a:r>
          </a:p>
        </p:txBody>
      </p:sp>
      <p:pic>
        <p:nvPicPr>
          <p:cNvPr id="63490" name="Picture 2" descr="Pontius Pilate - Wikipedia">
            <a:extLst>
              <a:ext uri="{FF2B5EF4-FFF2-40B4-BE49-F238E27FC236}">
                <a16:creationId xmlns:a16="http://schemas.microsoft.com/office/drawing/2014/main" id="{AA2A435D-5724-270B-E659-58B9C8F3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067" y="175712"/>
            <a:ext cx="5021180" cy="65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What Did Jesus Say To His Apostles At The Last Supper | Christian.net">
            <a:extLst>
              <a:ext uri="{FF2B5EF4-FFF2-40B4-BE49-F238E27FC236}">
                <a16:creationId xmlns:a16="http://schemas.microsoft.com/office/drawing/2014/main" id="{70AED0A8-5444-0D32-A94B-33FC701E7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93018"/>
            <a:ext cx="12001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Luke 22:27,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E55F-5433-ADB8-6381-A456A5C00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72838-67A3-452A-6D19-5CFBF18E6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6562" name="Picture 2" descr="Jesus Washing Feet Bible Story - Important Lessons">
            <a:extLst>
              <a:ext uri="{FF2B5EF4-FFF2-40B4-BE49-F238E27FC236}">
                <a16:creationId xmlns:a16="http://schemas.microsoft.com/office/drawing/2014/main" id="{5F5298C2-68FD-BE93-DC06-CB95D104A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68" y="204788"/>
            <a:ext cx="11839975" cy="648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90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211756"/>
            <a:ext cx="11922493" cy="677618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Isaiah 23:9 </a:t>
            </a:r>
            <a:r>
              <a:rPr lang="en-GB" sz="88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it says He brings the proud into contempt. </a:t>
            </a:r>
          </a:p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Psalm 31:23 </a:t>
            </a:r>
            <a:r>
              <a:rPr lang="en-GB" sz="88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it says the proud will be judged. </a:t>
            </a:r>
          </a:p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Exodus 18:11</a:t>
            </a:r>
            <a:r>
              <a:rPr lang="en-GB" sz="88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, the proud will be subdued. </a:t>
            </a:r>
          </a:p>
        </p:txBody>
      </p:sp>
    </p:spTree>
    <p:extLst>
      <p:ext uri="{BB962C8B-B14F-4D97-AF65-F5344CB8AC3E}">
        <p14:creationId xmlns:p14="http://schemas.microsoft.com/office/powerpoint/2010/main" val="9550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03" y="2055563"/>
            <a:ext cx="11973828" cy="4720622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15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to give His life a ransom for many.”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28,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John 15:13-14,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757E6B3-0CAC-C692-88D7-3B354508F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7586" name="Picture 2" descr="Christ Died For Our Sins The Righteous On Behalf Of The, 54% OFF">
            <a:extLst>
              <a:ext uri="{FF2B5EF4-FFF2-40B4-BE49-F238E27FC236}">
                <a16:creationId xmlns:a16="http://schemas.microsoft.com/office/drawing/2014/main" id="{E25C705E-CC6F-6386-E5E2-E679094F2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303"/>
          <a:stretch/>
        </p:blipFill>
        <p:spPr bwMode="auto">
          <a:xfrm>
            <a:off x="35298" y="1843422"/>
            <a:ext cx="12102706" cy="698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76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1 Peter 2:21,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Subtitle 5">
            <a:extLst>
              <a:ext uri="{FF2B5EF4-FFF2-40B4-BE49-F238E27FC236}">
                <a16:creationId xmlns:a16="http://schemas.microsoft.com/office/drawing/2014/main" id="{91A0B89A-D29E-4344-6DC2-7ECE7ADA9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03" y="1867301"/>
            <a:ext cx="11973828" cy="490888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For to this you were called, because Christ also suffered for us, leaving us an example, that you should follow His steps</a:t>
            </a:r>
          </a:p>
        </p:txBody>
      </p:sp>
    </p:spTree>
    <p:extLst>
      <p:ext uri="{BB962C8B-B14F-4D97-AF65-F5344CB8AC3E}">
        <p14:creationId xmlns:p14="http://schemas.microsoft.com/office/powerpoint/2010/main" val="16440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1 Peter 2:24,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Subtitle 5">
            <a:extLst>
              <a:ext uri="{FF2B5EF4-FFF2-40B4-BE49-F238E27FC236}">
                <a16:creationId xmlns:a16="http://schemas.microsoft.com/office/drawing/2014/main" id="{91A0B89A-D29E-4344-6DC2-7ECE7ADA9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03" y="1867301"/>
            <a:ext cx="11973828" cy="490888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Who Himself bore our sins in His own body on the tree, that we, having died to sins, might live for righteousness—by whose stripes you were healed.</a:t>
            </a:r>
          </a:p>
        </p:txBody>
      </p:sp>
    </p:spTree>
    <p:extLst>
      <p:ext uri="{BB962C8B-B14F-4D97-AF65-F5344CB8AC3E}">
        <p14:creationId xmlns:p14="http://schemas.microsoft.com/office/powerpoint/2010/main" val="112682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885524"/>
            <a:ext cx="11922493" cy="613129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37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word “ransom” </a:t>
            </a:r>
            <a:r>
              <a:rPr lang="en-GB" sz="96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Only used twice in the New Testament.</a:t>
            </a:r>
          </a:p>
        </p:txBody>
      </p:sp>
    </p:spTree>
    <p:extLst>
      <p:ext uri="{BB962C8B-B14F-4D97-AF65-F5344CB8AC3E}">
        <p14:creationId xmlns:p14="http://schemas.microsoft.com/office/powerpoint/2010/main" val="70917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221381"/>
            <a:ext cx="11922493" cy="6949439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15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Here and in Mark 10:45. </a:t>
            </a:r>
          </a:p>
          <a:p>
            <a:r>
              <a:rPr lang="en-GB" sz="88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Greek word Lutron is the price of the release of a slave. </a:t>
            </a:r>
          </a:p>
          <a:p>
            <a:r>
              <a:rPr lang="en-GB" sz="88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Lutron was whatever the price was too free him.</a:t>
            </a:r>
          </a:p>
        </p:txBody>
      </p:sp>
    </p:spTree>
    <p:extLst>
      <p:ext uri="{BB962C8B-B14F-4D97-AF65-F5344CB8AC3E}">
        <p14:creationId xmlns:p14="http://schemas.microsoft.com/office/powerpoint/2010/main" val="358256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221381"/>
            <a:ext cx="11922493" cy="6949439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115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We were slaves of sin, death, Satan, the flesh, the world, and hell. </a:t>
            </a:r>
          </a:p>
          <a:p>
            <a:r>
              <a:rPr lang="en-GB" sz="115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Christ paid the Lutron to release us. </a:t>
            </a:r>
            <a:endParaRPr lang="en-GB" sz="88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617043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1 Corinthian 6:20, 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2" name="Subtitle 5">
            <a:extLst>
              <a:ext uri="{FF2B5EF4-FFF2-40B4-BE49-F238E27FC236}">
                <a16:creationId xmlns:a16="http://schemas.microsoft.com/office/drawing/2014/main" id="{91A0B89A-D29E-4344-6DC2-7ECE7ADA9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03" y="1867301"/>
            <a:ext cx="11973828" cy="490888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For you were bought at a price; therefore glorify God in your body and in your spirit, which are God’s.</a:t>
            </a:r>
          </a:p>
        </p:txBody>
      </p:sp>
    </p:spTree>
    <p:extLst>
      <p:ext uri="{BB962C8B-B14F-4D97-AF65-F5344CB8AC3E}">
        <p14:creationId xmlns:p14="http://schemas.microsoft.com/office/powerpoint/2010/main" val="103043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HE LAMB OF GOD, WHO TAKES AWAY THE SINS OF THE WORLD | A CHRISTIAN  PILGRIMAGE">
            <a:extLst>
              <a:ext uri="{FF2B5EF4-FFF2-40B4-BE49-F238E27FC236}">
                <a16:creationId xmlns:a16="http://schemas.microsoft.com/office/drawing/2014/main" id="{A927BFC9-AD00-8275-A228-0F895427A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46" y="875899"/>
            <a:ext cx="10693767" cy="697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617043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1 Peter 1:18-19, 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617043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28 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2" name="Subtitle 5">
            <a:extLst>
              <a:ext uri="{FF2B5EF4-FFF2-40B4-BE49-F238E27FC236}">
                <a16:creationId xmlns:a16="http://schemas.microsoft.com/office/drawing/2014/main" id="{91A0B89A-D29E-4344-6DC2-7ECE7ADA9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03" y="1867301"/>
            <a:ext cx="11973828" cy="490888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word </a:t>
            </a:r>
            <a:r>
              <a:rPr lang="en-GB" sz="138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“for,” </a:t>
            </a:r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because it is a very important theological term.</a:t>
            </a:r>
          </a:p>
        </p:txBody>
      </p:sp>
    </p:spTree>
    <p:extLst>
      <p:ext uri="{BB962C8B-B14F-4D97-AF65-F5344CB8AC3E}">
        <p14:creationId xmlns:p14="http://schemas.microsoft.com/office/powerpoint/2010/main" val="4326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211756"/>
            <a:ext cx="11922493" cy="6460959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10000"/>
          </a:bodyPr>
          <a:lstStyle/>
          <a:p>
            <a:r>
              <a:rPr lang="en-GB" sz="94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Psalm 18:27, </a:t>
            </a:r>
            <a:r>
              <a:rPr lang="en-GB" sz="94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pride will be brought low. </a:t>
            </a:r>
          </a:p>
          <a:p>
            <a:r>
              <a:rPr lang="en-GB" sz="94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Daniel 4:37, </a:t>
            </a:r>
            <a:r>
              <a:rPr lang="en-GB" sz="94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proud will be humiliated.</a:t>
            </a:r>
          </a:p>
          <a:p>
            <a:r>
              <a:rPr lang="en-GB" sz="94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Luke 1:51, </a:t>
            </a:r>
            <a:r>
              <a:rPr lang="en-GB" sz="94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proud will be scattered, </a:t>
            </a:r>
          </a:p>
          <a:p>
            <a:r>
              <a:rPr lang="en-GB" sz="94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Malachi 4:1 </a:t>
            </a:r>
            <a:r>
              <a:rPr lang="en-GB" sz="94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proud will be punished</a:t>
            </a:r>
            <a:r>
              <a:rPr lang="en-GB" sz="6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41418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5">
            <a:extLst>
              <a:ext uri="{FF2B5EF4-FFF2-40B4-BE49-F238E27FC236}">
                <a16:creationId xmlns:a16="http://schemas.microsoft.com/office/drawing/2014/main" id="{91A0B89A-D29E-4344-6DC2-7ECE7ADA9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03" y="567891"/>
            <a:ext cx="11973828" cy="620829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10000"/>
          </a:bodyPr>
          <a:lstStyle/>
          <a:p>
            <a:r>
              <a:rPr lang="en-GB" sz="124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It is the Greek word anti. </a:t>
            </a:r>
          </a:p>
          <a:p>
            <a:r>
              <a:rPr lang="en-GB" sz="113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It means as over against something or in exchange for something, or in the place of something. </a:t>
            </a:r>
          </a:p>
        </p:txBody>
      </p:sp>
    </p:spTree>
    <p:extLst>
      <p:ext uri="{BB962C8B-B14F-4D97-AF65-F5344CB8AC3E}">
        <p14:creationId xmlns:p14="http://schemas.microsoft.com/office/powerpoint/2010/main" val="326570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2444816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6600" dirty="0">
                <a:solidFill>
                  <a:schemeClr val="bg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word “many.” </a:t>
            </a:r>
            <a:r>
              <a:rPr lang="en-GB" sz="16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GB" sz="7200" dirty="0">
              <a:solidFill>
                <a:schemeClr val="bg1"/>
              </a:solidFill>
            </a:endParaRPr>
          </a:p>
        </p:txBody>
      </p:sp>
      <p:sp>
        <p:nvSpPr>
          <p:cNvPr id="2" name="Subtitle 5">
            <a:extLst>
              <a:ext uri="{FF2B5EF4-FFF2-40B4-BE49-F238E27FC236}">
                <a16:creationId xmlns:a16="http://schemas.microsoft.com/office/drawing/2014/main" id="{91A0B89A-D29E-4344-6DC2-7ECE7ADA9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03" y="1867301"/>
            <a:ext cx="11973828" cy="490888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20000"/>
          </a:bodyPr>
          <a:lstStyle/>
          <a:p>
            <a:endParaRPr lang="en-GB" sz="96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What does that mean by many? 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Did Jesus die for a few/ many? 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Is this teaching a limited atonement?</a:t>
            </a:r>
          </a:p>
        </p:txBody>
      </p:sp>
    </p:spTree>
    <p:extLst>
      <p:ext uri="{BB962C8B-B14F-4D97-AF65-F5344CB8AC3E}">
        <p14:creationId xmlns:p14="http://schemas.microsoft.com/office/powerpoint/2010/main" val="403841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5">
            <a:extLst>
              <a:ext uri="{FF2B5EF4-FFF2-40B4-BE49-F238E27FC236}">
                <a16:creationId xmlns:a16="http://schemas.microsoft.com/office/drawing/2014/main" id="{91A0B89A-D29E-4344-6DC2-7ECE7ADA9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086" y="281539"/>
            <a:ext cx="11973828" cy="6294922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r>
              <a:rPr lang="en-GB" sz="124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“Many” </a:t>
            </a:r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is simply an expression referring to all, but it is used in a contrasting way, as over against one who gave the sacrifice, many are ransomed. </a:t>
            </a:r>
          </a:p>
        </p:txBody>
      </p:sp>
    </p:spTree>
    <p:extLst>
      <p:ext uri="{BB962C8B-B14F-4D97-AF65-F5344CB8AC3E}">
        <p14:creationId xmlns:p14="http://schemas.microsoft.com/office/powerpoint/2010/main" val="283019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Romans 5:12,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57FC14E-2B91-9545-AABE-EE1832AD7E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2706" name="Picture 2" descr="What Does Romans 5:12 Mean?">
            <a:extLst>
              <a:ext uri="{FF2B5EF4-FFF2-40B4-BE49-F238E27FC236}">
                <a16:creationId xmlns:a16="http://schemas.microsoft.com/office/drawing/2014/main" id="{9B84A021-55D5-6ED4-FD46-F37B699A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28799"/>
            <a:ext cx="12243335" cy="918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But the free gift is not like the offense. For if by the one man's offense  many died, much more the grace of God… | Word of god, Daily devotional,  Christian quotes">
            <a:extLst>
              <a:ext uri="{FF2B5EF4-FFF2-40B4-BE49-F238E27FC236}">
                <a16:creationId xmlns:a16="http://schemas.microsoft.com/office/drawing/2014/main" id="{B962B688-AC57-11BA-91F9-F29C2BDF1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73" y="463106"/>
            <a:ext cx="10365653" cy="848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617043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Romans 5:15, 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82D9B98-E705-E2E9-42EA-21CE38DCC3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4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617043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Romans 5:19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0DFEB4A-A8A8-650D-949A-D2C79606BC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8850" name="Picture 2" descr="What does Romans 5:12-21 mean? | Bible Art">
            <a:extLst>
              <a:ext uri="{FF2B5EF4-FFF2-40B4-BE49-F238E27FC236}">
                <a16:creationId xmlns:a16="http://schemas.microsoft.com/office/drawing/2014/main" id="{FC5268AE-8C5C-3AE4-D6F8-A69B0AC11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 b="11998"/>
          <a:stretch/>
        </p:blipFill>
        <p:spPr bwMode="auto">
          <a:xfrm>
            <a:off x="1155433" y="1398670"/>
            <a:ext cx="9579944" cy="545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44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32627-93BE-3AB3-44AA-E5901D65E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63F22-8008-0C0F-6B33-B214E14D5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9874" name="Picture 2" descr="An Offering to the Lord | Trusting in His Truth">
            <a:extLst>
              <a:ext uri="{FF2B5EF4-FFF2-40B4-BE49-F238E27FC236}">
                <a16:creationId xmlns:a16="http://schemas.microsoft.com/office/drawing/2014/main" id="{35572A71-A6DA-DF05-6E3B-00104E6BB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10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0E191E-06B9-4497-F425-88226BD261B7}"/>
              </a:ext>
            </a:extLst>
          </p:cNvPr>
          <p:cNvSpPr txBox="1"/>
          <p:nvPr/>
        </p:nvSpPr>
        <p:spPr>
          <a:xfrm>
            <a:off x="8893742" y="230188"/>
            <a:ext cx="313863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highlight>
                  <a:srgbClr val="0070C0"/>
                </a:highlight>
                <a:latin typeface="Bahnschrift Light Condensed" panose="020B0502040204020203" pitchFamily="34" charset="0"/>
                <a:ea typeface="Calibri" panose="020F0502020204030204" pitchFamily="34" charset="0"/>
                <a:cs typeface="Latha" panose="020B0604020202020204" pitchFamily="34" charset="0"/>
              </a:rPr>
              <a:t>Jesus has been </a:t>
            </a:r>
            <a:r>
              <a:rPr lang="en-US" sz="6000" b="1" dirty="0">
                <a:solidFill>
                  <a:schemeClr val="bg1"/>
                </a:solidFill>
                <a:effectLst/>
                <a:highlight>
                  <a:srgbClr val="0070C0"/>
                </a:highlight>
                <a:latin typeface="Bahnschrift Light Condensed" panose="020B0502040204020203" pitchFamily="34" charset="0"/>
                <a:ea typeface="Calibri" panose="020F0502020204030204" pitchFamily="34" charset="0"/>
                <a:cs typeface="Latha" panose="020B0604020202020204" pitchFamily="34" charset="0"/>
              </a:rPr>
              <a:t>Ransomed</a:t>
            </a:r>
            <a:endParaRPr lang="en-GB" sz="4400" b="1" dirty="0">
              <a:solidFill>
                <a:schemeClr val="bg1"/>
              </a:solidFill>
              <a:highlight>
                <a:srgbClr val="0070C0"/>
              </a:highlight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644893"/>
            <a:ext cx="11922493" cy="660533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10000"/>
          </a:bodyPr>
          <a:lstStyle/>
          <a:p>
            <a:r>
              <a:rPr lang="en-GB" sz="139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Bible calls humility is a </a:t>
            </a:r>
          </a:p>
          <a:p>
            <a:r>
              <a:rPr lang="en-GB" sz="202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Virtue</a:t>
            </a:r>
            <a:r>
              <a:rPr lang="en-GB" sz="20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GB" sz="133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and is </a:t>
            </a:r>
            <a:r>
              <a:rPr lang="en-GB" sz="202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Exalted</a:t>
            </a:r>
            <a:r>
              <a:rPr lang="en-GB" sz="139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.</a:t>
            </a:r>
            <a:endParaRPr lang="en-GB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4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" y="2117558"/>
            <a:ext cx="11771697" cy="456237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2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He has shown you, O man, what is good; And what does the Lord require of you But to do justly, To love mercy, And to walk humbly with your God?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Micah 6:8,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4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474042"/>
            <a:ext cx="11922493" cy="590991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are many verses in the Bible talks about the great benefit from God when you are</a:t>
            </a:r>
            <a:r>
              <a:rPr lang="en-GB" sz="115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humble</a:t>
            </a:r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58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384" y="474042"/>
            <a:ext cx="11415563" cy="590991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r>
              <a:rPr lang="en-GB" sz="88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We are not alone in this lesson the disciples join with us to learn it</a:t>
            </a:r>
            <a:r>
              <a:rPr lang="en-GB" sz="66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.</a:t>
            </a:r>
          </a:p>
          <a:p>
            <a:endParaRPr lang="en-GB" sz="66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disciples too sought 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self-glory. </a:t>
            </a:r>
          </a:p>
        </p:txBody>
      </p:sp>
    </p:spTree>
    <p:extLst>
      <p:ext uri="{BB962C8B-B14F-4D97-AF65-F5344CB8AC3E}">
        <p14:creationId xmlns:p14="http://schemas.microsoft.com/office/powerpoint/2010/main" val="17647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w Did Jesus Choose The 12 Apostles | Christian.net">
            <a:extLst>
              <a:ext uri="{FF2B5EF4-FFF2-40B4-BE49-F238E27FC236}">
                <a16:creationId xmlns:a16="http://schemas.microsoft.com/office/drawing/2014/main" id="{B929BF7E-90D8-58AC-0D79-8D8131D5C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0"/>
            <a:ext cx="12001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474043"/>
            <a:ext cx="11922493" cy="1595390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77500" lnSpcReduction="20000"/>
          </a:bodyPr>
          <a:lstStyle/>
          <a:p>
            <a:r>
              <a:rPr lang="en-GB" sz="16600" dirty="0">
                <a:solidFill>
                  <a:schemeClr val="bg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73739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5" y="5082139"/>
            <a:ext cx="11677650" cy="1376413"/>
          </a:xfr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7200" b="1" dirty="0">
                <a:latin typeface="Bahnschrift Light Condensed" panose="020B0502040204020203" pitchFamily="34" charset="0"/>
              </a:rPr>
              <a:t>Matthew 20: 20-28      Mark 10:35-45 </a:t>
            </a:r>
          </a:p>
        </p:txBody>
      </p:sp>
      <p:pic>
        <p:nvPicPr>
          <p:cNvPr id="5" name="Picture 2" descr="Download Line Art, Design, Floral. Royalty-Free Vecto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366" y="7367740"/>
            <a:ext cx="5914850" cy="34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23A67F-DBC8-F585-F8CD-E198E0DA5BED}"/>
              </a:ext>
            </a:extLst>
          </p:cNvPr>
          <p:cNvSpPr txBox="1">
            <a:spLocks/>
          </p:cNvSpPr>
          <p:nvPr/>
        </p:nvSpPr>
        <p:spPr>
          <a:xfrm>
            <a:off x="257175" y="96615"/>
            <a:ext cx="11677650" cy="49855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7000" dirty="0">
                <a:latin typeface="Bahnschrift SemiBold Condensed" panose="020B0502040204020203" pitchFamily="34" charset="0"/>
              </a:rPr>
              <a:t>GREATNESS </a:t>
            </a:r>
          </a:p>
          <a:p>
            <a:pPr>
              <a:lnSpc>
                <a:spcPct val="100000"/>
              </a:lnSpc>
            </a:pPr>
            <a:r>
              <a:rPr lang="en-GB" sz="11600" b="1" dirty="0">
                <a:latin typeface="Bahnschrift SemiBold Condensed" panose="020B0502040204020203" pitchFamily="34" charset="0"/>
              </a:rPr>
              <a:t>in the </a:t>
            </a:r>
          </a:p>
          <a:p>
            <a:pPr>
              <a:lnSpc>
                <a:spcPct val="100000"/>
              </a:lnSpc>
            </a:pPr>
            <a:r>
              <a:rPr lang="en-GB" sz="245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W</a:t>
            </a:r>
            <a:r>
              <a:rPr lang="en-GB" sz="170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ORLD &amp; </a:t>
            </a:r>
            <a:r>
              <a:rPr lang="en-GB" sz="247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K</a:t>
            </a:r>
            <a:r>
              <a:rPr lang="en-GB" sz="170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INGDOM!</a:t>
            </a:r>
            <a:endParaRPr lang="en-GB" sz="9600" dirty="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hat does Matthew 19:28-30 mean? | Bible Art">
            <a:extLst>
              <a:ext uri="{FF2B5EF4-FFF2-40B4-BE49-F238E27FC236}">
                <a16:creationId xmlns:a16="http://schemas.microsoft.com/office/drawing/2014/main" id="{818A4D53-1ECE-F113-5860-86C56ED1D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57" y="1359860"/>
            <a:ext cx="10019900" cy="649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549666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19:28-29, 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1DE677-55BF-96CA-9FFC-FAA66E4177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2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hat does Matthew 19:29 mean? | Bible Art">
            <a:extLst>
              <a:ext uri="{FF2B5EF4-FFF2-40B4-BE49-F238E27FC236}">
                <a16:creationId xmlns:a16="http://schemas.microsoft.com/office/drawing/2014/main" id="{611E8481-AB07-6569-41B6-3FDD4581E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1" y="-1973979"/>
            <a:ext cx="11203084" cy="988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549666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19:28-29, 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1DE677-55BF-96CA-9FFC-FAA66E4177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6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AC5AD2-535A-A04F-4665-6C1270538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912" y="1234439"/>
            <a:ext cx="12581823" cy="61288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20:17-19 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FA11FDA-632D-67C9-54EE-178E2E4D4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95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384" y="474042"/>
            <a:ext cx="11415563" cy="638395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95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Jesus already told them in </a:t>
            </a:r>
            <a:r>
              <a:rPr lang="en-GB" sz="137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Matthew 16 and 17, </a:t>
            </a:r>
          </a:p>
          <a:p>
            <a:r>
              <a:rPr lang="en-GB" sz="95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Now for the third time that He is going to Jerusalem to suffer and die.</a:t>
            </a:r>
            <a:endParaRPr lang="en-GB" sz="104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7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384" y="474042"/>
            <a:ext cx="11415563" cy="638395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is a kingdom, but the way to the kingdom is through suffering.</a:t>
            </a:r>
          </a:p>
          <a:p>
            <a:r>
              <a:rPr lang="en-GB" sz="95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*	Death then glory. </a:t>
            </a:r>
          </a:p>
          <a:p>
            <a:r>
              <a:rPr lang="en-GB" sz="95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*  Humility is before honour</a:t>
            </a:r>
          </a:p>
          <a:p>
            <a:endParaRPr lang="en-GB" sz="95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" y="2454442"/>
            <a:ext cx="11771697" cy="422549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He told them that they may not find a place to sleep.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8,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" y="2454442"/>
            <a:ext cx="11771697" cy="422549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You may have to use a sword against your own family..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10,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" y="2454442"/>
            <a:ext cx="11771697" cy="422549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15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Take up your own cross and follow Me.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16,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384" y="474042"/>
            <a:ext cx="11415563" cy="638395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10000"/>
          </a:bodyPr>
          <a:lstStyle/>
          <a:p>
            <a:r>
              <a:rPr lang="en-GB" sz="96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got a lot of lessons about suffering, </a:t>
            </a:r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it never seemed to go inside their understanding because they were so prepared themselves for their </a:t>
            </a:r>
            <a:r>
              <a:rPr lang="en-GB" sz="96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glory and greatness in the kingdom.</a:t>
            </a:r>
            <a:endParaRPr lang="en-GB" sz="9500" b="1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3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" y="2184936"/>
            <a:ext cx="11771697" cy="449499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77500" lnSpcReduction="20000"/>
          </a:bodyPr>
          <a:lstStyle/>
          <a:p>
            <a:r>
              <a:rPr lang="en-GB" sz="115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You must come as a child into the kingdom.</a:t>
            </a:r>
          </a:p>
          <a:p>
            <a:r>
              <a:rPr lang="en-GB" sz="115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You must forsake everything to come to the kingdom.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18,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34754"/>
            <a:ext cx="12192000" cy="695906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Self-promotion, self-esteem pride movement has found its way into Christianity. </a:t>
            </a:r>
          </a:p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Leaders, Pastors are now twisting the Bible to promote pride, self-esteem, self-glory, self-promotion, self-image building. </a:t>
            </a:r>
          </a:p>
        </p:txBody>
      </p:sp>
    </p:spTree>
    <p:extLst>
      <p:ext uri="{BB962C8B-B14F-4D97-AF65-F5344CB8AC3E}">
        <p14:creationId xmlns:p14="http://schemas.microsoft.com/office/powerpoint/2010/main" val="296296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wenty-first Sunday of Ordinary Time — August 27, 2023">
            <a:extLst>
              <a:ext uri="{FF2B5EF4-FFF2-40B4-BE49-F238E27FC236}">
                <a16:creationId xmlns:a16="http://schemas.microsoft.com/office/drawing/2014/main" id="{99FFA235-3D35-F295-4417-4920A8EC7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0774"/>
            <a:ext cx="12234638" cy="6338196"/>
          </a:xfrm>
          <a:prstGeom prst="rect">
            <a:avLst/>
          </a:prstGeom>
          <a:noFill/>
          <a:effectLst>
            <a:softEdge rad="876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757" y="279133"/>
            <a:ext cx="11415563" cy="222343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r>
              <a:rPr lang="en-GB" sz="96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they kept asking what shall I get?</a:t>
            </a:r>
            <a:endParaRPr lang="en-GB" sz="8800" b="1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19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hy Did the Lord Jesus Entrust Peter With the Heavy Responsibility of  Shepherding the Churches? - Knowing Jesus Christ">
            <a:extLst>
              <a:ext uri="{FF2B5EF4-FFF2-40B4-BE49-F238E27FC236}">
                <a16:creationId xmlns:a16="http://schemas.microsoft.com/office/drawing/2014/main" id="{6E1919B4-5ECE-356B-A672-90125E3B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" y="715177"/>
            <a:ext cx="12115198" cy="68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19:27,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9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384" y="474041"/>
            <a:ext cx="11415563" cy="657165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96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Selfishness is incurable in this life. </a:t>
            </a:r>
          </a:p>
          <a:p>
            <a:r>
              <a:rPr lang="en-GB" sz="96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It only can be brought under control.</a:t>
            </a:r>
          </a:p>
          <a:p>
            <a:r>
              <a:rPr lang="en-GB" sz="124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It can’t be eliminated.</a:t>
            </a:r>
          </a:p>
        </p:txBody>
      </p:sp>
    </p:spTree>
    <p:extLst>
      <p:ext uri="{BB962C8B-B14F-4D97-AF65-F5344CB8AC3E}">
        <p14:creationId xmlns:p14="http://schemas.microsoft.com/office/powerpoint/2010/main" val="47590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ohn 21 - Jesus Appears at the Sea of Galilee and Reinstates Peter">
            <a:extLst>
              <a:ext uri="{FF2B5EF4-FFF2-40B4-BE49-F238E27FC236}">
                <a16:creationId xmlns:a16="http://schemas.microsoft.com/office/drawing/2014/main" id="{57222360-8081-5FF0-93F7-275F713F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4" y="660786"/>
            <a:ext cx="12244568" cy="687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434163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20:17-19, </a:t>
            </a:r>
            <a:endParaRPr lang="en-GB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9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postles Argue About Who Is the Greatest | Life of Jesus">
            <a:extLst>
              <a:ext uri="{FF2B5EF4-FFF2-40B4-BE49-F238E27FC236}">
                <a16:creationId xmlns:a16="http://schemas.microsoft.com/office/drawing/2014/main" id="{1C79ED74-E66D-EBA4-0E78-EBBB4BD19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7" y="1755807"/>
            <a:ext cx="11734804" cy="586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154004"/>
            <a:ext cx="11922493" cy="174217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Arguing about who was going to be the greatest in the kingdom</a:t>
            </a:r>
          </a:p>
        </p:txBody>
      </p:sp>
    </p:spTree>
    <p:extLst>
      <p:ext uri="{BB962C8B-B14F-4D97-AF65-F5344CB8AC3E}">
        <p14:creationId xmlns:p14="http://schemas.microsoft.com/office/powerpoint/2010/main" val="241215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218" y="156407"/>
            <a:ext cx="11415563" cy="6937412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96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 trust that none of us is approaching the Christian life like that.</a:t>
            </a:r>
          </a:p>
          <a:p>
            <a:r>
              <a:rPr lang="en-GB" sz="96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None of us is looking at the Christian life as to what we can get out of it.</a:t>
            </a:r>
          </a:p>
        </p:txBody>
      </p:sp>
    </p:spTree>
    <p:extLst>
      <p:ext uri="{BB962C8B-B14F-4D97-AF65-F5344CB8AC3E}">
        <p14:creationId xmlns:p14="http://schemas.microsoft.com/office/powerpoint/2010/main" val="423745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62800"/>
            <a:ext cx="11922493" cy="590991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r>
              <a:rPr lang="en-GB" sz="115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“A chorus of many voices is chanting in unison today that I must at all costs love myself.” </a:t>
            </a:r>
          </a:p>
          <a:p>
            <a:r>
              <a:rPr lang="en-GB" sz="8000" i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						-</a:t>
            </a:r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John Stott</a:t>
            </a:r>
          </a:p>
        </p:txBody>
      </p:sp>
    </p:spTree>
    <p:extLst>
      <p:ext uri="{BB962C8B-B14F-4D97-AF65-F5344CB8AC3E}">
        <p14:creationId xmlns:p14="http://schemas.microsoft.com/office/powerpoint/2010/main" val="197275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134754"/>
            <a:ext cx="11922493" cy="6593305"/>
          </a:xfrm>
          <a:solidFill>
            <a:srgbClr val="0070C0"/>
          </a:solidFill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endParaRPr lang="en-GB" sz="11500" dirty="0">
              <a:solidFill>
                <a:schemeClr val="bg1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GB" sz="11500" dirty="0">
                <a:solidFill>
                  <a:schemeClr val="bg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A. How not to be great?</a:t>
            </a:r>
          </a:p>
        </p:txBody>
      </p:sp>
    </p:spTree>
    <p:extLst>
      <p:ext uri="{BB962C8B-B14F-4D97-AF65-F5344CB8AC3E}">
        <p14:creationId xmlns:p14="http://schemas.microsoft.com/office/powerpoint/2010/main" val="285773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134754"/>
            <a:ext cx="11922493" cy="6593305"/>
          </a:xfrm>
          <a:solidFill>
            <a:srgbClr val="0070C0"/>
          </a:solidFill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endParaRPr lang="en-GB" sz="11500" dirty="0">
              <a:solidFill>
                <a:schemeClr val="bg1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marL="1371600" indent="-1371600">
              <a:buAutoNum type="alphaUcPeriod"/>
            </a:pPr>
            <a:r>
              <a:rPr lang="en-GB" sz="11500" dirty="0">
                <a:solidFill>
                  <a:schemeClr val="bg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How not to be great?</a:t>
            </a:r>
          </a:p>
          <a:p>
            <a:r>
              <a:rPr lang="en-GB" sz="7200" dirty="0">
                <a:solidFill>
                  <a:schemeClr val="bg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Four wrong, worldly ways to seek greatness are given in this passage.</a:t>
            </a:r>
          </a:p>
        </p:txBody>
      </p:sp>
    </p:spTree>
    <p:extLst>
      <p:ext uri="{BB962C8B-B14F-4D97-AF65-F5344CB8AC3E}">
        <p14:creationId xmlns:p14="http://schemas.microsoft.com/office/powerpoint/2010/main" val="26967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529389"/>
            <a:ext cx="11922493" cy="648742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77500" lnSpcReduction="20000"/>
          </a:bodyPr>
          <a:lstStyle/>
          <a:p>
            <a:pPr marL="1371600" indent="-1371600">
              <a:buAutoNum type="arabicPeriod"/>
            </a:pPr>
            <a:r>
              <a:rPr lang="en-GB" sz="197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Power play.</a:t>
            </a:r>
          </a:p>
          <a:p>
            <a:pPr marL="1371600" indent="-1371600">
              <a:buAutoNum type="arabicPeriod"/>
            </a:pPr>
            <a:endParaRPr lang="en-GB" sz="38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GB" sz="11400" dirty="0">
                <a:solidFill>
                  <a:schemeClr val="bg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If you want to go up the ladder, you have got to get next to the people who have got the influence. </a:t>
            </a:r>
          </a:p>
        </p:txBody>
      </p:sp>
    </p:spTree>
    <p:extLst>
      <p:ext uri="{BB962C8B-B14F-4D97-AF65-F5344CB8AC3E}">
        <p14:creationId xmlns:p14="http://schemas.microsoft.com/office/powerpoint/2010/main" val="319071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B4F58-B1B3-E98C-125B-F75342C9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32" y="-654518"/>
            <a:ext cx="4997136" cy="7988968"/>
          </a:xfrm>
        </p:spPr>
        <p:txBody>
          <a:bodyPr>
            <a:normAutofit/>
          </a:bodyPr>
          <a:lstStyle/>
          <a:p>
            <a:r>
              <a:rPr lang="en-GB" sz="6000" dirty="0">
                <a:latin typeface="Bahnschrift SemiBold Condensed" panose="020B0502040204020203" pitchFamily="34" charset="0"/>
              </a:rPr>
              <a:t>There are even </a:t>
            </a:r>
            <a:r>
              <a:rPr lang="en-GB" sz="60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Christian books</a:t>
            </a:r>
            <a:r>
              <a:rPr lang="en-GB" sz="6000" dirty="0">
                <a:latin typeface="Bahnschrift SemiBold Condensed" panose="020B0502040204020203" pitchFamily="34" charset="0"/>
              </a:rPr>
              <a:t> on how to make your </a:t>
            </a:r>
            <a:r>
              <a:rPr lang="en-GB" sz="60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body more beautiful </a:t>
            </a:r>
            <a:r>
              <a:rPr lang="en-GB" sz="6000" dirty="0">
                <a:latin typeface="Bahnschrift SemiBold Condensed" panose="020B0502040204020203" pitchFamily="34" charset="0"/>
              </a:rPr>
              <a:t>and your </a:t>
            </a:r>
            <a:r>
              <a:rPr lang="en-GB" sz="60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face more beautiful.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AE03E-D68F-C893-83FB-03DE5428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315" y="1895593"/>
            <a:ext cx="3483474" cy="427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4BDA3-7942-1350-7217-4516029F5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367" y="143397"/>
            <a:ext cx="4254223" cy="65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529389"/>
            <a:ext cx="11922493" cy="648742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77500" lnSpcReduction="20000"/>
          </a:bodyPr>
          <a:lstStyle/>
          <a:p>
            <a:pPr marL="1371600" indent="-1371600">
              <a:buAutoNum type="arabicPeriod"/>
            </a:pPr>
            <a:r>
              <a:rPr lang="en-GB" sz="197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Power play.</a:t>
            </a:r>
          </a:p>
          <a:p>
            <a:pPr marL="1371600" indent="-1371600">
              <a:buAutoNum type="arabicPeriod"/>
            </a:pPr>
            <a:endParaRPr lang="en-GB" sz="38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GB" sz="114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If you want to go up the ladder, you have got to get next to the people who have got the influence. </a:t>
            </a:r>
          </a:p>
        </p:txBody>
      </p:sp>
    </p:spTree>
    <p:extLst>
      <p:ext uri="{BB962C8B-B14F-4D97-AF65-F5344CB8AC3E}">
        <p14:creationId xmlns:p14="http://schemas.microsoft.com/office/powerpoint/2010/main" val="35159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474042"/>
            <a:ext cx="11922493" cy="590991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endParaRPr lang="en-GB" sz="80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18434" name="Picture 2" descr="Matthew 20:20-22 - Then came to him the mother of Zebedee's children with her  sons, worshipping him&quot;">
            <a:extLst>
              <a:ext uri="{FF2B5EF4-FFF2-40B4-BE49-F238E27FC236}">
                <a16:creationId xmlns:a16="http://schemas.microsoft.com/office/drawing/2014/main" id="{3426BA02-872D-6591-0BA0-6A2819E9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29848"/>
            <a:ext cx="12192000" cy="781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474042"/>
            <a:ext cx="11922493" cy="6629402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/>
          </a:bodyPr>
          <a:lstStyle/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Mark 10: </a:t>
            </a:r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mother is not even mentioned.</a:t>
            </a:r>
          </a:p>
          <a:p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She was not on her own. They were tagging along. </a:t>
            </a:r>
          </a:p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V 22, They said to Him, “We are able.”</a:t>
            </a:r>
          </a:p>
          <a:p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</a:p>
          <a:p>
            <a:endParaRPr lang="en-GB" sz="80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6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474042"/>
            <a:ext cx="11922493" cy="6629402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38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came as a trio. </a:t>
            </a:r>
          </a:p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Matthew seems to focus on her. </a:t>
            </a:r>
          </a:p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Mark focuses on James and John. </a:t>
            </a:r>
          </a:p>
          <a:p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</a:p>
          <a:p>
            <a:endParaRPr lang="en-GB" sz="80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4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21,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6F7515-5B78-2F7D-CC1F-FEDA635648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8FE4B6-363E-2371-6B8B-C5FDCDA56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994" y="-172007"/>
            <a:ext cx="8169824" cy="720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346510"/>
            <a:ext cx="12057247" cy="7228572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20000"/>
          </a:bodyPr>
          <a:lstStyle/>
          <a:p>
            <a:r>
              <a:rPr lang="en-GB" sz="138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This is a proud act. </a:t>
            </a:r>
          </a:p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They want the chief place in the kingdom. </a:t>
            </a:r>
          </a:p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They are seeking self-glory. </a:t>
            </a:r>
          </a:p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They are seeking promotion, honour, esteem. </a:t>
            </a:r>
          </a:p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They want to ride the throne. </a:t>
            </a:r>
          </a:p>
          <a:p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</a:p>
          <a:p>
            <a:endParaRPr lang="en-GB" sz="80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105878"/>
            <a:ext cx="12057247" cy="7883090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/>
          </a:bodyPr>
          <a:lstStyle/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They want to be next to Christ so people can say that look at those two. </a:t>
            </a:r>
          </a:p>
          <a:p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Look how close they are to Christ. They must be the second and third most holy people there are.</a:t>
            </a:r>
          </a:p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They were bold.</a:t>
            </a:r>
          </a:p>
          <a:p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</a:p>
          <a:p>
            <a:endParaRPr lang="en-GB" sz="80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ons of Thunder by Leoster333 on DeviantArt">
            <a:extLst>
              <a:ext uri="{FF2B5EF4-FFF2-40B4-BE49-F238E27FC236}">
                <a16:creationId xmlns:a16="http://schemas.microsoft.com/office/drawing/2014/main" id="{27BF38F1-5FF9-9BDD-708E-DE3A1F57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86" y="0"/>
            <a:ext cx="12257372" cy="741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772077" y="115503"/>
            <a:ext cx="12057247" cy="6477802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000" dirty="0">
                <a:solidFill>
                  <a:schemeClr val="bg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“Sons of thunder.”  </a:t>
            </a:r>
          </a:p>
          <a:p>
            <a:endParaRPr lang="en-GB" sz="80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93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818146"/>
            <a:ext cx="12057247" cy="717082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came to Jesus in what is a political power play. </a:t>
            </a:r>
          </a:p>
          <a:p>
            <a:r>
              <a:rPr lang="en-GB" sz="8800" b="1" dirty="0">
                <a:solidFill>
                  <a:schemeClr val="accent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are playing on something which is very interesting</a:t>
            </a:r>
            <a:r>
              <a:rPr lang="en-GB" sz="8800" dirty="0">
                <a:solidFill>
                  <a:schemeClr val="accent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.</a:t>
            </a:r>
          </a:p>
          <a:p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</a:p>
          <a:p>
            <a:endParaRPr lang="en-GB" sz="80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5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alome: Follower of Jesus and Myrrh Bearer - Marg Mowczko">
            <a:extLst>
              <a:ext uri="{FF2B5EF4-FFF2-40B4-BE49-F238E27FC236}">
                <a16:creationId xmlns:a16="http://schemas.microsoft.com/office/drawing/2014/main" id="{E20B78D9-66FA-2A44-B7D0-BF82469FB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9880"/>
            <a:ext cx="12192000" cy="625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27:56,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A02BB9C-BA31-5D10-B5AC-7E646E035D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9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"/>
            <a:ext cx="12192000" cy="695906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We know very little about sacrifice. </a:t>
            </a:r>
          </a:p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We know very little of the pain of suffering. </a:t>
            </a:r>
          </a:p>
          <a:p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All we want to do is eliminate every problem and pain so that we can get on to </a:t>
            </a:r>
            <a:r>
              <a:rPr lang="en-GB" sz="8000" dirty="0" err="1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self-fulfillment</a:t>
            </a:r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26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tthew 27:55–56 - Wikipedia">
            <a:extLst>
              <a:ext uri="{FF2B5EF4-FFF2-40B4-BE49-F238E27FC236}">
                <a16:creationId xmlns:a16="http://schemas.microsoft.com/office/drawing/2014/main" id="{A775EB83-FEEC-451C-D4DA-201A1B9A1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78" y="-1511167"/>
            <a:ext cx="10189843" cy="945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Mark 15:40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A02BB9C-BA31-5D10-B5AC-7E646E035D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54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John, Near the Foot of the Cross ⋆ Diana Leagh Matthews">
            <a:extLst>
              <a:ext uri="{FF2B5EF4-FFF2-40B4-BE49-F238E27FC236}">
                <a16:creationId xmlns:a16="http://schemas.microsoft.com/office/drawing/2014/main" id="{39D0F5E1-1F2E-1010-E266-153378DAB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101"/>
            <a:ext cx="12183061" cy="852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John 19:25,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A02BB9C-BA31-5D10-B5AC-7E646E035D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13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1270535"/>
            <a:ext cx="12057247" cy="6718432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She worships </a:t>
            </a:r>
            <a:r>
              <a:rPr lang="en-GB" sz="11500" dirty="0" err="1">
                <a:solidFill>
                  <a:schemeClr val="accent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Proskuneō</a:t>
            </a:r>
            <a:r>
              <a:rPr lang="en-GB" sz="8800" b="1" dirty="0">
                <a:solidFill>
                  <a:schemeClr val="accent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, </a:t>
            </a:r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bowed down, knelt, treated Him </a:t>
            </a:r>
            <a:r>
              <a:rPr lang="en-GB" sz="11500" dirty="0">
                <a:solidFill>
                  <a:schemeClr val="accent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like a king. </a:t>
            </a:r>
            <a:r>
              <a:rPr lang="en-GB" sz="9600" dirty="0">
                <a:solidFill>
                  <a:schemeClr val="accent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</a:p>
          <a:p>
            <a:endParaRPr lang="en-GB" sz="80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1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818147"/>
            <a:ext cx="11608068" cy="5486400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10000"/>
          </a:bodyPr>
          <a:lstStyle/>
          <a:p>
            <a:r>
              <a:rPr lang="en-GB" sz="13800" b="1" dirty="0">
                <a:solidFill>
                  <a:schemeClr val="accent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Mark 10 </a:t>
            </a:r>
            <a:r>
              <a:rPr lang="en-GB" sz="103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says she wouldn’t tell Him. She wanted Him to promise to give it to before she told Him what it was.</a:t>
            </a:r>
            <a:endParaRPr lang="en-GB" sz="115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O SIT AT HIS RIGHT AND AT HIS LEFT WHEN HE COMES INTO HIS GLORY | A  CHRISTIAN PILGRIMAGE">
            <a:extLst>
              <a:ext uri="{FF2B5EF4-FFF2-40B4-BE49-F238E27FC236}">
                <a16:creationId xmlns:a16="http://schemas.microsoft.com/office/drawing/2014/main" id="{3C7529E9-F6EF-61F4-A6E3-9E400622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15" y="1277361"/>
            <a:ext cx="11913770" cy="63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Mark 10:35-36,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A02BB9C-BA31-5D10-B5AC-7E646E035D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9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818147"/>
            <a:ext cx="11608068" cy="5486400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20000"/>
          </a:bodyPr>
          <a:lstStyle/>
          <a:p>
            <a:r>
              <a:rPr lang="en-GB" sz="23800" b="1" dirty="0">
                <a:solidFill>
                  <a:schemeClr val="accent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Childish. </a:t>
            </a:r>
          </a:p>
          <a:p>
            <a:r>
              <a:rPr lang="en-GB" sz="138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Have you ever had your child do that to you? </a:t>
            </a:r>
          </a:p>
        </p:txBody>
      </p:sp>
    </p:spTree>
    <p:extLst>
      <p:ext uri="{BB962C8B-B14F-4D97-AF65-F5344CB8AC3E}">
        <p14:creationId xmlns:p14="http://schemas.microsoft.com/office/powerpoint/2010/main" val="379182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atthew 20 17 28 meaning, Study Guide for Matthew 20 by David Guzik">
            <a:extLst>
              <a:ext uri="{FF2B5EF4-FFF2-40B4-BE49-F238E27FC236}">
                <a16:creationId xmlns:a16="http://schemas.microsoft.com/office/drawing/2014/main" id="{D45AB6F5-883E-CDED-4961-F5D1F4E9F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446" y="1071562"/>
            <a:ext cx="7752736" cy="5786438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02" y="77002"/>
            <a:ext cx="12037996" cy="1886552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b="1" dirty="0">
                <a:solidFill>
                  <a:schemeClr val="accent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She comes like a little child.</a:t>
            </a:r>
            <a:endParaRPr lang="en-GB" sz="96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5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-9626"/>
            <a:ext cx="12192000" cy="1549666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21,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E9D8D-DAE2-54D9-C44B-8F5CC3785347}"/>
              </a:ext>
            </a:extLst>
          </p:cNvPr>
          <p:cNvSpPr txBox="1"/>
          <p:nvPr/>
        </p:nvSpPr>
        <p:spPr>
          <a:xfrm>
            <a:off x="240632" y="1348800"/>
            <a:ext cx="1142518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8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“Grant that these two sons of mine may sit, one on Your right hand and the other on the left, in Your kingdom.”</a:t>
            </a:r>
            <a:endParaRPr lang="en-GB" sz="88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650" y="1848050"/>
            <a:ext cx="11848699" cy="521689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I wrote to the church, but Diotrephes, who loves to have the pre-eminence among them, does not receive us.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3 John 1:9,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972152"/>
            <a:ext cx="11608068" cy="6015789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03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is always that self-seeking.</a:t>
            </a:r>
          </a:p>
          <a:p>
            <a:r>
              <a:rPr lang="en-GB" sz="10300" b="1" dirty="0">
                <a:solidFill>
                  <a:schemeClr val="accent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It is true in Christianity. 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474042"/>
            <a:ext cx="11922493" cy="590991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We are consumed with the creature of comforts, pleasure, vacations, travel, etc., In the process, we have begun to exalt pride. </a:t>
            </a:r>
            <a:endParaRPr lang="en-GB" sz="80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972152"/>
            <a:ext cx="11608068" cy="6015789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03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People in the church who want to be known, esteemed, and lifted up.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2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1366787"/>
            <a:ext cx="11608068" cy="562115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24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our Lord rejects political power play.</a:t>
            </a:r>
            <a:endParaRPr lang="en-GB" sz="8000" b="1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40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529389"/>
            <a:ext cx="11922493" cy="648742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37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2.	Selfish Ambition </a:t>
            </a:r>
            <a:endParaRPr lang="en-GB" sz="88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Seek Meekness and Please God | Watchtower Study">
            <a:extLst>
              <a:ext uri="{FF2B5EF4-FFF2-40B4-BE49-F238E27FC236}">
                <a16:creationId xmlns:a16="http://schemas.microsoft.com/office/drawing/2014/main" id="{DDE50CA3-0468-F2F5-A97F-12F735EA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777"/>
            <a:ext cx="12192000" cy="624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-9627"/>
            <a:ext cx="12192000" cy="1876927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22-24,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5011"/>
            <a:ext cx="11973828" cy="6602930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Who will be those who receive the greatest reward in heaven?</a:t>
            </a:r>
          </a:p>
          <a:p>
            <a:r>
              <a:rPr lang="en-GB" sz="88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Those who suffered the most in life for the cause of Jesus Christ. </a:t>
            </a:r>
          </a:p>
        </p:txBody>
      </p:sp>
    </p:spTree>
    <p:extLst>
      <p:ext uri="{BB962C8B-B14F-4D97-AF65-F5344CB8AC3E}">
        <p14:creationId xmlns:p14="http://schemas.microsoft.com/office/powerpoint/2010/main" val="31257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650" y="1848050"/>
            <a:ext cx="11848699" cy="521689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For our light affliction, which is but for a moment, is working for us a far more exceeding and eternal weight of glory,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2 Corinthians 4:17, </a:t>
            </a:r>
            <a:endParaRPr lang="en-GB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9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03671"/>
            <a:ext cx="11973828" cy="5284269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What is it that leads to glory? </a:t>
            </a:r>
          </a:p>
          <a:p>
            <a:r>
              <a:rPr lang="en-GB" sz="138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It is an affliction. </a:t>
            </a:r>
          </a:p>
        </p:txBody>
      </p:sp>
    </p:spTree>
    <p:extLst>
      <p:ext uri="{BB962C8B-B14F-4D97-AF65-F5344CB8AC3E}">
        <p14:creationId xmlns:p14="http://schemas.microsoft.com/office/powerpoint/2010/main" val="7027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Seek Meekness and Please God | Watchtower Study">
            <a:extLst>
              <a:ext uri="{FF2B5EF4-FFF2-40B4-BE49-F238E27FC236}">
                <a16:creationId xmlns:a16="http://schemas.microsoft.com/office/drawing/2014/main" id="{DDE50CA3-0468-F2F5-A97F-12F735EA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777"/>
            <a:ext cx="12192000" cy="624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-9627"/>
            <a:ext cx="12192000" cy="1876927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6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“Are you able to drink the cup?” 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8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What does Jeremiah 25:15 mean? | Bible Art">
            <a:extLst>
              <a:ext uri="{FF2B5EF4-FFF2-40B4-BE49-F238E27FC236}">
                <a16:creationId xmlns:a16="http://schemas.microsoft.com/office/drawing/2014/main" id="{E3B93D29-4F98-D583-A981-B76734D15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323" y="-321244"/>
            <a:ext cx="7500487" cy="7500487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3628"/>
            <a:ext cx="6901314" cy="702644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88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Isaiah which talks about the cup of God’s fury. </a:t>
            </a:r>
          </a:p>
          <a:p>
            <a:r>
              <a:rPr lang="en-GB" sz="138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Christ drank all of that.</a:t>
            </a:r>
          </a:p>
        </p:txBody>
      </p:sp>
    </p:spTree>
    <p:extLst>
      <p:ext uri="{BB962C8B-B14F-4D97-AF65-F5344CB8AC3E}">
        <p14:creationId xmlns:p14="http://schemas.microsoft.com/office/powerpoint/2010/main" val="22973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87141"/>
            <a:ext cx="11973828" cy="6400799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88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Are you able to take it all in to experience all of it?</a:t>
            </a:r>
          </a:p>
          <a:p>
            <a:r>
              <a:rPr lang="en-GB" sz="115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Matthew 26, 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88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bitter cup, 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88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cup of suffering.</a:t>
            </a:r>
          </a:p>
        </p:txBody>
      </p:sp>
    </p:spTree>
    <p:extLst>
      <p:ext uri="{BB962C8B-B14F-4D97-AF65-F5344CB8AC3E}">
        <p14:creationId xmlns:p14="http://schemas.microsoft.com/office/powerpoint/2010/main" val="6946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589545"/>
            <a:ext cx="11922493" cy="590991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000" dirty="0">
                <a:solidFill>
                  <a:schemeClr val="bg1"/>
                </a:solidFill>
                <a:highlight>
                  <a:srgbClr val="0070C0"/>
                </a:highlight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Now the church wants to be..  </a:t>
            </a:r>
          </a:p>
          <a:p>
            <a:r>
              <a:rPr lang="en-GB" sz="8000" dirty="0">
                <a:solidFill>
                  <a:schemeClr val="bg1"/>
                </a:solidFill>
                <a:highlight>
                  <a:srgbClr val="0070C0"/>
                </a:highlight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proud, fulfilled, and indulgent...</a:t>
            </a:r>
          </a:p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Church has fallen prey to flip-flopping the sin of pride and the virtue of humility.</a:t>
            </a:r>
          </a:p>
          <a:p>
            <a:endParaRPr lang="en-GB" sz="80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0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650" y="2252312"/>
            <a:ext cx="11848699" cy="481263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said to Him, </a:t>
            </a:r>
          </a:p>
          <a:p>
            <a:r>
              <a:rPr lang="en-GB" sz="16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“We are able.”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22,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8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James and John Ask a Favor of Jesus - GoodSalt">
            <a:extLst>
              <a:ext uri="{FF2B5EF4-FFF2-40B4-BE49-F238E27FC236}">
                <a16:creationId xmlns:a16="http://schemas.microsoft.com/office/drawing/2014/main" id="{51C15D81-22AB-EA0E-6FE3-74E20E192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276" y="227456"/>
            <a:ext cx="6455343" cy="909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50" y="1925053"/>
            <a:ext cx="5468753" cy="481263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weren’t able. Excessive confidence.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How dumb?</a:t>
            </a:r>
          </a:p>
        </p:txBody>
      </p:sp>
    </p:spTree>
    <p:extLst>
      <p:ext uri="{BB962C8B-B14F-4D97-AF65-F5344CB8AC3E}">
        <p14:creationId xmlns:p14="http://schemas.microsoft.com/office/powerpoint/2010/main" val="21413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840B-2736-39A9-970C-C970A5AC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E51A1-D426-DB56-38BF-F0AF61E64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5842" name="Picture 2" descr="Why did Peter deny his association with Jesus? - Quora">
            <a:extLst>
              <a:ext uri="{FF2B5EF4-FFF2-40B4-BE49-F238E27FC236}">
                <a16:creationId xmlns:a16="http://schemas.microsoft.com/office/drawing/2014/main" id="{6116DFEF-4485-2672-D884-2D92F6AE5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78032D-3379-8C50-6246-0703652B7F10}"/>
              </a:ext>
            </a:extLst>
          </p:cNvPr>
          <p:cNvSpPr txBox="1"/>
          <p:nvPr/>
        </p:nvSpPr>
        <p:spPr>
          <a:xfrm>
            <a:off x="84220" y="58410"/>
            <a:ext cx="657646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highlight>
                  <a:srgbClr val="0070C0"/>
                </a:highlight>
              </a:rPr>
              <a:t>“Everybody may forsake you. I will never forsake you.” </a:t>
            </a:r>
          </a:p>
        </p:txBody>
      </p:sp>
    </p:spTree>
    <p:extLst>
      <p:ext uri="{BB962C8B-B14F-4D97-AF65-F5344CB8AC3E}">
        <p14:creationId xmlns:p14="http://schemas.microsoft.com/office/powerpoint/2010/main" val="2871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Mark 14 14">
            <a:extLst>
              <a:ext uri="{FF2B5EF4-FFF2-40B4-BE49-F238E27FC236}">
                <a16:creationId xmlns:a16="http://schemas.microsoft.com/office/drawing/2014/main" id="{CB73699C-EDB0-DC23-E30F-3D486A0B5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723"/>
            <a:ext cx="12281836" cy="657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44378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26:31-56, </a:t>
            </a:r>
            <a:endParaRPr lang="en-GB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4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650" y="2261937"/>
            <a:ext cx="11848699" cy="4437246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“You will indeed drink My cup, and be baptized with the baptism that I am baptized with; </a:t>
            </a:r>
            <a:endParaRPr lang="en-GB" sz="166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23,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70021"/>
            <a:ext cx="11973828" cy="564040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r>
              <a:rPr lang="en-GB" sz="166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Jesus told them the truth. </a:t>
            </a:r>
          </a:p>
          <a:p>
            <a:r>
              <a:rPr lang="en-GB" sz="104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time came when they were faithful. </a:t>
            </a:r>
            <a:endParaRPr lang="en-GB" sz="10400" b="1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9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836385" cy="1742172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Acts 12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078139C-9455-F8F8-DA24-010FA1622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46" y="2158249"/>
            <a:ext cx="4684294" cy="4338804"/>
          </a:xfrm>
        </p:spPr>
        <p:txBody>
          <a:bodyPr>
            <a:normAutofit fontScale="92500" lnSpcReduction="10000"/>
          </a:bodyPr>
          <a:lstStyle/>
          <a:p>
            <a:r>
              <a:rPr lang="en-GB" sz="8800" dirty="0"/>
              <a:t>James was the first Dying Martyr</a:t>
            </a:r>
          </a:p>
        </p:txBody>
      </p:sp>
      <p:pic>
        <p:nvPicPr>
          <p:cNvPr id="37890" name="Picture 2" descr="The Martyrdom of Saint James - The Collection - Museo Nacional del Prado">
            <a:extLst>
              <a:ext uri="{FF2B5EF4-FFF2-40B4-BE49-F238E27FC236}">
                <a16:creationId xmlns:a16="http://schemas.microsoft.com/office/drawing/2014/main" id="{2D2C2865-E509-7E25-D419-A1537E0F2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385" y="0"/>
            <a:ext cx="6426200" cy="894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9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836385" cy="1742172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Acts 12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078139C-9455-F8F8-DA24-010FA1622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46" y="2158249"/>
            <a:ext cx="4684294" cy="4338804"/>
          </a:xfrm>
        </p:spPr>
        <p:txBody>
          <a:bodyPr>
            <a:normAutofit fontScale="70000" lnSpcReduction="20000"/>
          </a:bodyPr>
          <a:lstStyle/>
          <a:p>
            <a:r>
              <a:rPr lang="en-GB" sz="8800" dirty="0"/>
              <a:t>JOHN was the first living martyr, exiled to the Isle of Patmos to spend his life. </a:t>
            </a:r>
          </a:p>
        </p:txBody>
      </p:sp>
      <p:pic>
        <p:nvPicPr>
          <p:cNvPr id="39938" name="Picture 2" descr="Revelation 1: John on Isle of Patmos">
            <a:extLst>
              <a:ext uri="{FF2B5EF4-FFF2-40B4-BE49-F238E27FC236}">
                <a16:creationId xmlns:a16="http://schemas.microsoft.com/office/drawing/2014/main" id="{FDB14DB2-66A8-6D1E-073B-0247FD48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385" y="-237424"/>
            <a:ext cx="6554418" cy="78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3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70021"/>
            <a:ext cx="11973828" cy="564040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70000" lnSpcReduction="20000"/>
          </a:bodyPr>
          <a:lstStyle/>
          <a:p>
            <a:r>
              <a:rPr lang="en-GB" sz="166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couldn’t have drunk it all as Jesus did, </a:t>
            </a:r>
            <a:r>
              <a:rPr lang="en-GB" sz="166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they tasted that same cup. </a:t>
            </a:r>
            <a:endParaRPr lang="en-GB" sz="104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650" y="2156059"/>
            <a:ext cx="11848699" cy="454312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to sit on My right hand and on My left is not Mine to give, but it is for those for whom it is prepared by My Father.”</a:t>
            </a:r>
            <a:endParaRPr lang="en-GB" sz="166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23,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8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762800"/>
            <a:ext cx="11922493" cy="590991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20000"/>
          </a:bodyPr>
          <a:lstStyle/>
          <a:p>
            <a:r>
              <a:rPr lang="en-GB" sz="20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Bible is very clear about these things !!!</a:t>
            </a:r>
            <a:r>
              <a:rPr lang="en-GB" sz="80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82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6627" y="134755"/>
            <a:ext cx="12278627" cy="6723246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55000" lnSpcReduction="20000"/>
          </a:bodyPr>
          <a:lstStyle/>
          <a:p>
            <a:r>
              <a:rPr lang="en-GB" sz="166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 am in submission now.</a:t>
            </a:r>
          </a:p>
          <a:p>
            <a:r>
              <a:rPr lang="en-GB" sz="166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 am going to suffer. </a:t>
            </a:r>
          </a:p>
          <a:p>
            <a:r>
              <a:rPr lang="en-GB" sz="166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 am emphasizing My submissiveness to the Father. </a:t>
            </a:r>
          </a:p>
          <a:p>
            <a:r>
              <a:rPr lang="en-GB" sz="175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He is the one passing out the rewards.</a:t>
            </a:r>
          </a:p>
        </p:txBody>
      </p:sp>
    </p:spTree>
    <p:extLst>
      <p:ext uri="{BB962C8B-B14F-4D97-AF65-F5344CB8AC3E}">
        <p14:creationId xmlns:p14="http://schemas.microsoft.com/office/powerpoint/2010/main" val="13120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6885"/>
            <a:ext cx="12278627" cy="6723246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70000" lnSpcReduction="20000"/>
          </a:bodyPr>
          <a:lstStyle/>
          <a:p>
            <a:r>
              <a:rPr lang="en-GB" sz="163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Who would be the most glorified? </a:t>
            </a:r>
          </a:p>
          <a:p>
            <a:r>
              <a:rPr lang="en-GB" sz="124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only answer is the one who suffered the most, the one who is the most abandoned to self-denial.</a:t>
            </a:r>
          </a:p>
        </p:txBody>
      </p:sp>
    </p:spTree>
    <p:extLst>
      <p:ext uri="{BB962C8B-B14F-4D97-AF65-F5344CB8AC3E}">
        <p14:creationId xmlns:p14="http://schemas.microsoft.com/office/powerpoint/2010/main" val="156948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‘I Am the Way, the Truth, and the Life’ (John 14) | Life of Jesus">
            <a:extLst>
              <a:ext uri="{FF2B5EF4-FFF2-40B4-BE49-F238E27FC236}">
                <a16:creationId xmlns:a16="http://schemas.microsoft.com/office/drawing/2014/main" id="{E84B7BCF-EFCD-A8AD-5123-B9AE2B578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6" y="1360771"/>
            <a:ext cx="11928108" cy="596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24,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2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6885"/>
            <a:ext cx="12278627" cy="6723246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62500" lnSpcReduction="20000"/>
          </a:bodyPr>
          <a:lstStyle/>
          <a:p>
            <a:r>
              <a:rPr lang="en-GB" sz="237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All of them weren’t spiritual.</a:t>
            </a:r>
          </a:p>
          <a:p>
            <a:r>
              <a:rPr lang="en-GB" sz="163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were mad, because they got in there before they did. </a:t>
            </a:r>
          </a:p>
        </p:txBody>
      </p:sp>
    </p:spTree>
    <p:extLst>
      <p:ext uri="{BB962C8B-B14F-4D97-AF65-F5344CB8AC3E}">
        <p14:creationId xmlns:p14="http://schemas.microsoft.com/office/powerpoint/2010/main" val="359268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postles Argue About Who Is the Greatest | Life of Jesus">
            <a:extLst>
              <a:ext uri="{FF2B5EF4-FFF2-40B4-BE49-F238E27FC236}">
                <a16:creationId xmlns:a16="http://schemas.microsoft.com/office/drawing/2014/main" id="{F5D72484-454D-4640-AB4A-8C8345BBB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8079"/>
            <a:ext cx="12192000" cy="52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Luke 22:24-27,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10F43C5-1D7C-DB91-07DA-9AC7E798D9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529389"/>
            <a:ext cx="11922493" cy="648742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37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3.	Dictatorship.</a:t>
            </a:r>
            <a:endParaRPr lang="en-GB" sz="88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0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650" y="2156059"/>
            <a:ext cx="11848699" cy="454312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“You know that the rulers of the Gentiles lord it over them, </a:t>
            </a:r>
            <a:endParaRPr lang="en-GB" sz="166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25,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78" y="510139"/>
            <a:ext cx="12057247" cy="708419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62500" lnSpcReduction="20000"/>
          </a:bodyPr>
          <a:lstStyle/>
          <a:p>
            <a:r>
              <a:rPr lang="en-GB" sz="198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lord it over them. This is a dominant dictatorship. </a:t>
            </a:r>
          </a:p>
          <a:p>
            <a:r>
              <a:rPr lang="en-GB" sz="196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This is the world’s way</a:t>
            </a:r>
            <a:r>
              <a:rPr lang="en-GB" sz="137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884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The Good Shepherd Artwork | Bible Art">
            <a:extLst>
              <a:ext uri="{FF2B5EF4-FFF2-40B4-BE49-F238E27FC236}">
                <a16:creationId xmlns:a16="http://schemas.microsoft.com/office/drawing/2014/main" id="{8904B1FF-CFE4-0841-D98C-E8669D33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68" y="0"/>
            <a:ext cx="11433864" cy="79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1 Peter 5:2,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2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529389"/>
            <a:ext cx="11922493" cy="648742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97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4.	Charming control</a:t>
            </a:r>
            <a:r>
              <a:rPr lang="en-GB" sz="137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. </a:t>
            </a:r>
            <a:endParaRPr lang="en-GB" sz="8800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42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4004" y="1937368"/>
            <a:ext cx="9095874" cy="506288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 haughty look, a proud heart, And the ploughing of the wicked are sin.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Proverbs 21:4,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2" name="Picture 4" descr="Peacock Pride Photograph by Vijay Sharon Govender - Pixels">
            <a:extLst>
              <a:ext uri="{FF2B5EF4-FFF2-40B4-BE49-F238E27FC236}">
                <a16:creationId xmlns:a16="http://schemas.microsoft.com/office/drawing/2014/main" id="{43294B5B-A8BB-D6C4-758F-0A000B59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854" y="1107189"/>
            <a:ext cx="4518025" cy="6858000"/>
          </a:xfrm>
          <a:prstGeom prst="rect">
            <a:avLst/>
          </a:prstGeom>
          <a:noFill/>
          <a:effectLst>
            <a:softEdge rad="647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5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650" y="2156059"/>
            <a:ext cx="11848699" cy="454312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and those who are great exercise authority over them. </a:t>
            </a:r>
            <a:endParaRPr lang="en-GB" sz="166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25,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650" y="1078030"/>
            <a:ext cx="11848699" cy="531314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96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This happens in the church too!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People with charm and the cleverness. </a:t>
            </a:r>
          </a:p>
        </p:txBody>
      </p:sp>
    </p:spTree>
    <p:extLst>
      <p:ext uri="{BB962C8B-B14F-4D97-AF65-F5344CB8AC3E}">
        <p14:creationId xmlns:p14="http://schemas.microsoft.com/office/powerpoint/2010/main" val="34302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650" y="182881"/>
            <a:ext cx="11848699" cy="679543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70000" lnSpcReduction="20000"/>
          </a:bodyPr>
          <a:lstStyle/>
          <a:p>
            <a:r>
              <a:rPr lang="en-GB" sz="114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If you would be great don’t seek it by political power play. 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Don’t try to climb some ladder based on who you know. 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Don’t seek it by audacious ambition. 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Don’t overstate confidently your abilities. 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Don’t seek it by dominant dictatorship. </a:t>
            </a:r>
          </a:p>
          <a:p>
            <a:endParaRPr lang="en-GB" sz="96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4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650" y="567891"/>
            <a:ext cx="11848699" cy="641042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77500" lnSpcReduction="20000"/>
          </a:bodyPr>
          <a:lstStyle/>
          <a:p>
            <a:r>
              <a:rPr lang="en-GB" sz="114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Don’t just try to pull rank on people and shove them around. </a:t>
            </a:r>
          </a:p>
          <a:p>
            <a:r>
              <a:rPr lang="en-GB" sz="114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	Don’t use your natural capabilities and personality characteristics to manipulate and move people around.</a:t>
            </a:r>
          </a:p>
          <a:p>
            <a:endParaRPr lang="en-GB" sz="96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1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134754"/>
            <a:ext cx="11922493" cy="6593305"/>
          </a:xfrm>
          <a:solidFill>
            <a:srgbClr val="0070C0"/>
          </a:solidFill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endParaRPr lang="en-GB" sz="11500" dirty="0">
              <a:solidFill>
                <a:schemeClr val="bg1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GB" sz="13800" dirty="0">
                <a:solidFill>
                  <a:schemeClr val="bg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B.	How to be great?</a:t>
            </a:r>
          </a:p>
        </p:txBody>
      </p:sp>
    </p:spTree>
    <p:extLst>
      <p:ext uri="{BB962C8B-B14F-4D97-AF65-F5344CB8AC3E}">
        <p14:creationId xmlns:p14="http://schemas.microsoft.com/office/powerpoint/2010/main" val="29320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650" y="1078030"/>
            <a:ext cx="11848699" cy="531314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96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encouragement comes in </a:t>
            </a:r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verses 26 and 27.</a:t>
            </a:r>
          </a:p>
          <a:p>
            <a:r>
              <a:rPr lang="en-GB" sz="96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example is given in </a:t>
            </a:r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verse 28.</a:t>
            </a:r>
          </a:p>
        </p:txBody>
      </p:sp>
    </p:spTree>
    <p:extLst>
      <p:ext uri="{BB962C8B-B14F-4D97-AF65-F5344CB8AC3E}">
        <p14:creationId xmlns:p14="http://schemas.microsoft.com/office/powerpoint/2010/main" val="309525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529389"/>
            <a:ext cx="11922493" cy="648742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pPr marL="1371600" indent="-1371600">
              <a:buAutoNum type="arabicPeriod"/>
            </a:pPr>
            <a:r>
              <a:rPr lang="en-GB" sz="152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Encouragement.</a:t>
            </a:r>
          </a:p>
          <a:p>
            <a:r>
              <a:rPr lang="en-GB" sz="9600" dirty="0">
                <a:solidFill>
                  <a:schemeClr val="bg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V 26, “But it shall not be so among you” </a:t>
            </a:r>
            <a:endParaRPr lang="en-GB" sz="8000" dirty="0">
              <a:solidFill>
                <a:schemeClr val="bg1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529389"/>
            <a:ext cx="11922493" cy="648742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pPr marL="1371600" indent="-1371600">
              <a:buAutoNum type="arabicPeriod"/>
            </a:pPr>
            <a:r>
              <a:rPr lang="en-GB" sz="152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Encouragement.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V 26, “But it shall not be so among you” </a:t>
            </a:r>
            <a:endParaRPr lang="en-GB" sz="80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00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9557" y="2187660"/>
            <a:ext cx="5362875" cy="454312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My kingdom is not of this world. </a:t>
            </a:r>
            <a:endParaRPr lang="en-GB" sz="166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John 18:36,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6082" name="Picture 2" descr="Great Verses of the Bible: John 18:36 | ThePreachersWord">
            <a:extLst>
              <a:ext uri="{FF2B5EF4-FFF2-40B4-BE49-F238E27FC236}">
                <a16:creationId xmlns:a16="http://schemas.microsoft.com/office/drawing/2014/main" id="{A1CA7D61-EDD8-D33E-E3A3-EE15C4552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921" y="423712"/>
            <a:ext cx="8289321" cy="8258275"/>
          </a:xfrm>
          <a:prstGeom prst="rect">
            <a:avLst/>
          </a:prstGeom>
          <a:noFill/>
          <a:effectLst>
            <a:softEdge rad="1041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8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1C05-6C69-4D71-54F5-9179C4ACB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697" y="124151"/>
            <a:ext cx="5466347" cy="13255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41094-3688-8B0F-10C6-DC536C9D4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2226" name="Picture 2" descr="Behind the classroom wall: the power structures that hold reform back (3) – Reforming RE">
            <a:extLst>
              <a:ext uri="{FF2B5EF4-FFF2-40B4-BE49-F238E27FC236}">
                <a16:creationId xmlns:a16="http://schemas.microsoft.com/office/drawing/2014/main" id="{F194F7AC-6AFA-5834-475C-1FA25483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02" y="124151"/>
            <a:ext cx="6609697" cy="660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2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EFCAAD4F72547B776048F143C6F83" ma:contentTypeVersion="13" ma:contentTypeDescription="Create a new document." ma:contentTypeScope="" ma:versionID="0806948b1ec27a36d16aac85a5ac1999">
  <xsd:schema xmlns:xsd="http://www.w3.org/2001/XMLSchema" xmlns:xs="http://www.w3.org/2001/XMLSchema" xmlns:p="http://schemas.microsoft.com/office/2006/metadata/properties" xmlns:ns2="5620283e-d191-45ef-900c-2941300163fc" xmlns:ns3="06066cf0-36ab-4043-aa1b-027dde327c9d" targetNamespace="http://schemas.microsoft.com/office/2006/metadata/properties" ma:root="true" ma:fieldsID="c79b7d1f786b9c67f84e9c608e25a0ee" ns2:_="" ns3:_="">
    <xsd:import namespace="5620283e-d191-45ef-900c-2941300163fc"/>
    <xsd:import namespace="06066cf0-36ab-4043-aa1b-027dde327c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0283e-d191-45ef-900c-294130016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36e042-a69a-4ad9-84ce-35ffcdbbd1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Link" ma:index="2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66cf0-36ab-4043-aa1b-027dde327c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bf7fe25-7622-4bdc-ba98-4eba45ec3afb}" ma:internalName="TaxCatchAll" ma:showField="CatchAllData" ma:web="06066cf0-36ab-4043-aa1b-027dde327c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20283e-d191-45ef-900c-2941300163fc">
      <Terms xmlns="http://schemas.microsoft.com/office/infopath/2007/PartnerControls"/>
    </lcf76f155ced4ddcb4097134ff3c332f>
    <TaxCatchAll xmlns="06066cf0-36ab-4043-aa1b-027dde327c9d" xsi:nil="true"/>
    <Link xmlns="5620283e-d191-45ef-900c-2941300163fc">
      <Url xsi:nil="true"/>
      <Description xsi:nil="true"/>
    </Link>
  </documentManagement>
</p:properties>
</file>

<file path=customXml/itemProps1.xml><?xml version="1.0" encoding="utf-8"?>
<ds:datastoreItem xmlns:ds="http://schemas.openxmlformats.org/officeDocument/2006/customXml" ds:itemID="{E835679D-AC1D-4BF7-A06E-16B1DE01A246}"/>
</file>

<file path=customXml/itemProps2.xml><?xml version="1.0" encoding="utf-8"?>
<ds:datastoreItem xmlns:ds="http://schemas.openxmlformats.org/officeDocument/2006/customXml" ds:itemID="{11463246-EBE9-4574-99A4-4CABE3D13708}"/>
</file>

<file path=customXml/itemProps3.xml><?xml version="1.0" encoding="utf-8"?>
<ds:datastoreItem xmlns:ds="http://schemas.openxmlformats.org/officeDocument/2006/customXml" ds:itemID="{5693DC8E-D54C-48F1-88DF-97490A83C988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2595</TotalTime>
  <Words>2529</Words>
  <Application>Microsoft Office PowerPoint</Application>
  <PresentationFormat>Widescreen</PresentationFormat>
  <Paragraphs>274</Paragraphs>
  <Slides>146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54" baseType="lpstr">
      <vt:lpstr>Arial</vt:lpstr>
      <vt:lpstr>Bahnschrift Light Condensed</vt:lpstr>
      <vt:lpstr>Bahnschrift SemiBold Condensed</vt:lpstr>
      <vt:lpstr>Bahnschrift SemiLight Condensed</vt:lpstr>
      <vt:lpstr>Calibri</vt:lpstr>
      <vt:lpstr>Calibri Light</vt:lpstr>
      <vt:lpstr>Century Gothic</vt:lpstr>
      <vt:lpstr>Office Theme</vt:lpstr>
      <vt:lpstr>PowerPoint Presentation</vt:lpstr>
      <vt:lpstr>Matthew 20: 20-28      Mark 10:35-45 </vt:lpstr>
      <vt:lpstr>PowerPoint Presentation</vt:lpstr>
      <vt:lpstr>There are even Christian books on how to make your body more beautiful and your face more beautiful.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Paul was a slave bound to  Christ.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7th Response to Jesus-  Wayside Soil- Faith for Physical! Matthew 15:29-39 </dc:title>
  <dc:creator>finny moses</dc:creator>
  <cp:lastModifiedBy>Msft198</cp:lastModifiedBy>
  <cp:revision>85</cp:revision>
  <cp:lastPrinted>2024-08-10T18:14:11Z</cp:lastPrinted>
  <dcterms:created xsi:type="dcterms:W3CDTF">2023-11-03T10:52:57Z</dcterms:created>
  <dcterms:modified xsi:type="dcterms:W3CDTF">2024-08-10T18:18:01Z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0x0101004BDEFCAAD4F72547B776048F143C6F83</vt:lpwstr>
  </property>
</Properties>
</file>