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Layouts/slideLayout3.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33" r:id="rId4"/>
    <p:sldMasterId id="2147483752" r:id="rId5"/>
  </p:sldMasterIdLst>
  <p:notesMasterIdLst>
    <p:notesMasterId r:id="rId54"/>
  </p:notesMasterIdLst>
  <p:sldIdLst>
    <p:sldId id="401" r:id="rId6"/>
    <p:sldId id="264" r:id="rId7"/>
    <p:sldId id="274" r:id="rId8"/>
    <p:sldId id="275" r:id="rId9"/>
    <p:sldId id="276" r:id="rId10"/>
    <p:sldId id="278" r:id="rId11"/>
    <p:sldId id="411" r:id="rId12"/>
    <p:sldId id="258" r:id="rId13"/>
    <p:sldId id="265" r:id="rId14"/>
    <p:sldId id="266" r:id="rId15"/>
    <p:sldId id="267" r:id="rId16"/>
    <p:sldId id="268" r:id="rId17"/>
    <p:sldId id="269" r:id="rId18"/>
    <p:sldId id="270" r:id="rId19"/>
    <p:sldId id="271" r:id="rId20"/>
    <p:sldId id="309" r:id="rId21"/>
    <p:sldId id="522" r:id="rId22"/>
    <p:sldId id="523" r:id="rId23"/>
    <p:sldId id="524" r:id="rId24"/>
    <p:sldId id="277" r:id="rId25"/>
    <p:sldId id="525" r:id="rId26"/>
    <p:sldId id="272" r:id="rId27"/>
    <p:sldId id="279" r:id="rId28"/>
    <p:sldId id="295" r:id="rId29"/>
    <p:sldId id="296" r:id="rId30"/>
    <p:sldId id="280" r:id="rId31"/>
    <p:sldId id="281" r:id="rId32"/>
    <p:sldId id="297" r:id="rId33"/>
    <p:sldId id="282" r:id="rId34"/>
    <p:sldId id="283" r:id="rId35"/>
    <p:sldId id="284" r:id="rId36"/>
    <p:sldId id="285" r:id="rId37"/>
    <p:sldId id="298" r:id="rId38"/>
    <p:sldId id="299" r:id="rId39"/>
    <p:sldId id="286" r:id="rId40"/>
    <p:sldId id="287" r:id="rId41"/>
    <p:sldId id="288" r:id="rId42"/>
    <p:sldId id="300" r:id="rId43"/>
    <p:sldId id="301" r:id="rId44"/>
    <p:sldId id="289" r:id="rId45"/>
    <p:sldId id="302" r:id="rId46"/>
    <p:sldId id="290" r:id="rId47"/>
    <p:sldId id="291" r:id="rId48"/>
    <p:sldId id="292" r:id="rId49"/>
    <p:sldId id="303" r:id="rId50"/>
    <p:sldId id="304" r:id="rId51"/>
    <p:sldId id="305" r:id="rId52"/>
    <p:sldId id="30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B99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615" autoAdjust="0"/>
  </p:normalViewPr>
  <p:slideViewPr>
    <p:cSldViewPr snapToGrid="0">
      <p:cViewPr varScale="1">
        <p:scale>
          <a:sx n="56" d="100"/>
          <a:sy n="56" d="100"/>
        </p:scale>
        <p:origin x="348" y="56"/>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7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10/15/2023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78BFD01-675C-4B1F-B83D-25BEFE00FFA4}" type="slidenum">
              <a:rPr lang="en-GB" smtClean="0"/>
              <a:t>9</a:t>
            </a:fld>
            <a:endParaRPr lang="en-GB"/>
          </a:p>
        </p:txBody>
      </p:sp>
    </p:spTree>
    <p:extLst>
      <p:ext uri="{BB962C8B-B14F-4D97-AF65-F5344CB8AC3E}">
        <p14:creationId xmlns:p14="http://schemas.microsoft.com/office/powerpoint/2010/main" val="361528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78BFD01-675C-4B1F-B83D-25BEFE00FFA4}" type="slidenum">
              <a:rPr lang="en-GB" smtClean="0"/>
              <a:t>10</a:t>
            </a:fld>
            <a:endParaRPr lang="en-GB"/>
          </a:p>
        </p:txBody>
      </p:sp>
    </p:spTree>
    <p:extLst>
      <p:ext uri="{BB962C8B-B14F-4D97-AF65-F5344CB8AC3E}">
        <p14:creationId xmlns:p14="http://schemas.microsoft.com/office/powerpoint/2010/main" val="112620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C37770A-AD40-4FAE-879D-6132260C0DCC}" type="datetimeFigureOut">
              <a:rPr lang="en-GB" smtClean="0"/>
              <a:t>15/10/2023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0E235-A22F-4FF2-AC9E-33C95F53F28C}" type="slidenum">
              <a:rPr lang="en-GB" smtClean="0"/>
              <a:t>‹#›</a:t>
            </a:fld>
            <a:endParaRPr lang="en-GB"/>
          </a:p>
        </p:txBody>
      </p:sp>
    </p:spTree>
    <p:extLst>
      <p:ext uri="{BB962C8B-B14F-4D97-AF65-F5344CB8AC3E}">
        <p14:creationId xmlns:p14="http://schemas.microsoft.com/office/powerpoint/2010/main" val="2796967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37770A-AD40-4FAE-879D-6132260C0DCC}" type="datetimeFigureOut">
              <a:rPr lang="en-GB" smtClean="0"/>
              <a:t>15/10/2023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0E235-A22F-4FF2-AC9E-33C95F53F28C}" type="slidenum">
              <a:rPr lang="en-GB" smtClean="0"/>
              <a:t>‹#›</a:t>
            </a:fld>
            <a:endParaRPr lang="en-GB"/>
          </a:p>
        </p:txBody>
      </p:sp>
    </p:spTree>
    <p:extLst>
      <p:ext uri="{BB962C8B-B14F-4D97-AF65-F5344CB8AC3E}">
        <p14:creationId xmlns:p14="http://schemas.microsoft.com/office/powerpoint/2010/main" val="20123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37770A-AD40-4FAE-879D-6132260C0DCC}" type="datetimeFigureOut">
              <a:rPr lang="en-GB" smtClean="0"/>
              <a:t>15/10/2023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0E235-A22F-4FF2-AC9E-33C95F53F28C}" type="slidenum">
              <a:rPr lang="en-GB" smtClean="0"/>
              <a:t>‹#›</a:t>
            </a:fld>
            <a:endParaRPr lang="en-GB"/>
          </a:p>
        </p:txBody>
      </p:sp>
    </p:spTree>
    <p:extLst>
      <p:ext uri="{BB962C8B-B14F-4D97-AF65-F5344CB8AC3E}">
        <p14:creationId xmlns:p14="http://schemas.microsoft.com/office/powerpoint/2010/main" val="96704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C37770A-AD40-4FAE-879D-6132260C0DCC}" type="datetimeFigureOut">
              <a:rPr lang="en-GB" smtClean="0"/>
              <a:t>15/10/2023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20E235-A22F-4FF2-AC9E-33C95F53F28C}" type="slidenum">
              <a:rPr lang="en-GB" smtClean="0"/>
              <a:t>‹#›</a:t>
            </a:fld>
            <a:endParaRPr lang="en-GB"/>
          </a:p>
        </p:txBody>
      </p:sp>
    </p:spTree>
    <p:extLst>
      <p:ext uri="{BB962C8B-B14F-4D97-AF65-F5344CB8AC3E}">
        <p14:creationId xmlns:p14="http://schemas.microsoft.com/office/powerpoint/2010/main" val="3958568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C37770A-AD40-4FAE-879D-6132260C0DCC}" type="datetimeFigureOut">
              <a:rPr lang="en-GB" smtClean="0"/>
              <a:t>15/10/2023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820E235-A22F-4FF2-AC9E-33C95F53F28C}" type="slidenum">
              <a:rPr lang="en-GB" smtClean="0"/>
              <a:t>‹#›</a:t>
            </a:fld>
            <a:endParaRPr lang="en-GB"/>
          </a:p>
        </p:txBody>
      </p:sp>
    </p:spTree>
    <p:extLst>
      <p:ext uri="{BB962C8B-B14F-4D97-AF65-F5344CB8AC3E}">
        <p14:creationId xmlns:p14="http://schemas.microsoft.com/office/powerpoint/2010/main" val="3417233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C37770A-AD40-4FAE-879D-6132260C0DCC}" type="datetimeFigureOut">
              <a:rPr lang="en-GB" smtClean="0"/>
              <a:t>15/10/2023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820E235-A22F-4FF2-AC9E-33C95F53F28C}" type="slidenum">
              <a:rPr lang="en-GB" smtClean="0"/>
              <a:t>‹#›</a:t>
            </a:fld>
            <a:endParaRPr lang="en-GB"/>
          </a:p>
        </p:txBody>
      </p:sp>
    </p:spTree>
    <p:extLst>
      <p:ext uri="{BB962C8B-B14F-4D97-AF65-F5344CB8AC3E}">
        <p14:creationId xmlns:p14="http://schemas.microsoft.com/office/powerpoint/2010/main" val="218114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7770A-AD40-4FAE-879D-6132260C0DCC}" type="datetimeFigureOut">
              <a:rPr lang="en-GB" smtClean="0"/>
              <a:t>15/10/2023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820E235-A22F-4FF2-AC9E-33C95F53F28C}" type="slidenum">
              <a:rPr lang="en-GB" smtClean="0"/>
              <a:t>‹#›</a:t>
            </a:fld>
            <a:endParaRPr lang="en-GB"/>
          </a:p>
        </p:txBody>
      </p:sp>
    </p:spTree>
    <p:extLst>
      <p:ext uri="{BB962C8B-B14F-4D97-AF65-F5344CB8AC3E}">
        <p14:creationId xmlns:p14="http://schemas.microsoft.com/office/powerpoint/2010/main" val="3787289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37770A-AD40-4FAE-879D-6132260C0DCC}" type="datetimeFigureOut">
              <a:rPr lang="en-GB" smtClean="0"/>
              <a:t>15/10/2023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20E235-A22F-4FF2-AC9E-33C95F53F28C}" type="slidenum">
              <a:rPr lang="en-GB" smtClean="0"/>
              <a:t>‹#›</a:t>
            </a:fld>
            <a:endParaRPr lang="en-GB"/>
          </a:p>
        </p:txBody>
      </p:sp>
    </p:spTree>
    <p:extLst>
      <p:ext uri="{BB962C8B-B14F-4D97-AF65-F5344CB8AC3E}">
        <p14:creationId xmlns:p14="http://schemas.microsoft.com/office/powerpoint/2010/main" val="1153103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37770A-AD40-4FAE-879D-6132260C0DCC}" type="datetimeFigureOut">
              <a:rPr lang="en-GB" smtClean="0"/>
              <a:t>15/10/2023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20E235-A22F-4FF2-AC9E-33C95F53F28C}" type="slidenum">
              <a:rPr lang="en-GB" smtClean="0"/>
              <a:t>‹#›</a:t>
            </a:fld>
            <a:endParaRPr lang="en-GB"/>
          </a:p>
        </p:txBody>
      </p:sp>
    </p:spTree>
    <p:extLst>
      <p:ext uri="{BB962C8B-B14F-4D97-AF65-F5344CB8AC3E}">
        <p14:creationId xmlns:p14="http://schemas.microsoft.com/office/powerpoint/2010/main" val="3840592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37770A-AD40-4FAE-879D-6132260C0DCC}" type="datetimeFigureOut">
              <a:rPr lang="en-GB" smtClean="0"/>
              <a:t>15/10/2023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0E235-A22F-4FF2-AC9E-33C95F53F28C}" type="slidenum">
              <a:rPr lang="en-GB" smtClean="0"/>
              <a:t>‹#›</a:t>
            </a:fld>
            <a:endParaRPr lang="en-GB"/>
          </a:p>
        </p:txBody>
      </p:sp>
    </p:spTree>
    <p:extLst>
      <p:ext uri="{BB962C8B-B14F-4D97-AF65-F5344CB8AC3E}">
        <p14:creationId xmlns:p14="http://schemas.microsoft.com/office/powerpoint/2010/main" val="1879855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37770A-AD40-4FAE-879D-6132260C0DCC}" type="datetimeFigureOut">
              <a:rPr lang="en-GB" smtClean="0"/>
              <a:t>15/10/2023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20E235-A22F-4FF2-AC9E-33C95F53F28C}" type="slidenum">
              <a:rPr lang="en-GB" smtClean="0"/>
              <a:t>‹#›</a:t>
            </a:fld>
            <a:endParaRPr lang="en-GB"/>
          </a:p>
        </p:txBody>
      </p:sp>
    </p:spTree>
    <p:extLst>
      <p:ext uri="{BB962C8B-B14F-4D97-AF65-F5344CB8AC3E}">
        <p14:creationId xmlns:p14="http://schemas.microsoft.com/office/powerpoint/2010/main" val="267614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7770A-AD40-4FAE-879D-6132260C0DCC}" type="datetimeFigureOut">
              <a:rPr lang="en-GB" smtClean="0"/>
              <a:t>15/10/2023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0E235-A22F-4FF2-AC9E-33C95F53F28C}" type="slidenum">
              <a:rPr lang="en-GB" smtClean="0"/>
              <a:t>‹#›</a:t>
            </a:fld>
            <a:endParaRPr lang="en-GB"/>
          </a:p>
        </p:txBody>
      </p:sp>
    </p:spTree>
    <p:extLst>
      <p:ext uri="{BB962C8B-B14F-4D97-AF65-F5344CB8AC3E}">
        <p14:creationId xmlns:p14="http://schemas.microsoft.com/office/powerpoint/2010/main" val="233272581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B06098-BC8F-4090-898D-47D87C9A683F}"/>
              </a:ext>
            </a:extLst>
          </p:cNvPr>
          <p:cNvPicPr>
            <a:picLocks noChangeAspect="1"/>
          </p:cNvPicPr>
          <p:nvPr/>
        </p:nvPicPr>
        <p:blipFill rotWithShape="1">
          <a:blip r:embed="rId2"/>
          <a:srcRect/>
          <a:stretch/>
        </p:blipFill>
        <p:spPr>
          <a:xfrm>
            <a:off x="0" y="4573"/>
            <a:ext cx="8149590" cy="4584143"/>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p:spPr>
      </p:pic>
      <p:sp>
        <p:nvSpPr>
          <p:cNvPr id="2" name="Title 1">
            <a:extLst>
              <a:ext uri="{FF2B5EF4-FFF2-40B4-BE49-F238E27FC236}">
                <a16:creationId xmlns:a16="http://schemas.microsoft.com/office/drawing/2014/main" id="{B138CF5B-E8DE-48F3-9581-51BBEC47AE73}"/>
              </a:ext>
            </a:extLst>
          </p:cNvPr>
          <p:cNvSpPr>
            <a:spLocks noGrp="1"/>
          </p:cNvSpPr>
          <p:nvPr>
            <p:ph type="title"/>
          </p:nvPr>
        </p:nvSpPr>
        <p:spPr>
          <a:xfrm>
            <a:off x="6739128" y="365760"/>
            <a:ext cx="4617720" cy="2578608"/>
          </a:xfrm>
        </p:spPr>
        <p:txBody>
          <a:bodyPr anchor="b">
            <a:normAutofit/>
          </a:bodyPr>
          <a:lstStyle/>
          <a:p>
            <a:r>
              <a:rPr lang="en-US" dirty="0"/>
              <a:t>Brush</a:t>
            </a:r>
          </a:p>
        </p:txBody>
      </p:sp>
      <p:sp>
        <p:nvSpPr>
          <p:cNvPr id="13" name="Slide Number Placeholder 6">
            <a:extLst>
              <a:ext uri="{FF2B5EF4-FFF2-40B4-BE49-F238E27FC236}">
                <a16:creationId xmlns:a16="http://schemas.microsoft.com/office/drawing/2014/main" id="{838DA97D-FB95-F6C2-9C43-3F3DA4543540}"/>
              </a:ext>
            </a:extLst>
          </p:cNvPr>
          <p:cNvSpPr>
            <a:spLocks noGrp="1"/>
          </p:cNvSpPr>
          <p:nvPr>
            <p:ph type="sldNum" sz="quarter" idx="12"/>
          </p:nvPr>
        </p:nvSpPr>
        <p:spPr>
          <a:xfrm>
            <a:off x="8610600" y="6356350"/>
            <a:ext cx="2743200" cy="365125"/>
          </a:xfrm>
        </p:spPr>
        <p:txBody>
          <a:bodyPr/>
          <a:lstStyle/>
          <a:p>
            <a:pPr>
              <a:spcAft>
                <a:spcPts val="600"/>
              </a:spcAft>
            </a:pPr>
            <a:fld id="{B9713C8C-8E70-45D5-AE59-23E60168254E}" type="slidenum">
              <a:rPr lang="en-US" smtClean="0"/>
              <a:pPr>
                <a:spcAft>
                  <a:spcPts val="600"/>
                </a:spcAft>
              </a:pPr>
              <a:t>1</a:t>
            </a:fld>
            <a:endParaRPr lang="en-US"/>
          </a:p>
        </p:txBody>
      </p:sp>
      <p:sp>
        <p:nvSpPr>
          <p:cNvPr id="14" name="Title 3">
            <a:extLst>
              <a:ext uri="{FF2B5EF4-FFF2-40B4-BE49-F238E27FC236}">
                <a16:creationId xmlns:a16="http://schemas.microsoft.com/office/drawing/2014/main" id="{39D021A5-1A1F-4D3C-8948-61618E9E044F}"/>
              </a:ext>
            </a:extLst>
          </p:cNvPr>
          <p:cNvSpPr txBox="1">
            <a:spLocks/>
          </p:cNvSpPr>
          <p:nvPr/>
        </p:nvSpPr>
        <p:spPr>
          <a:xfrm>
            <a:off x="3459657" y="1473199"/>
            <a:ext cx="9166860" cy="48831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ctr"/>
            <a:r>
              <a:rPr lang="en-GB" sz="6600" b="1" dirty="0">
                <a:solidFill>
                  <a:schemeClr val="bg1"/>
                </a:solidFill>
              </a:rPr>
              <a:t>5th Response to Jesus- </a:t>
            </a:r>
          </a:p>
          <a:p>
            <a:r>
              <a:rPr lang="en-GB" sz="6600" b="1" dirty="0">
                <a:solidFill>
                  <a:schemeClr val="bg1"/>
                </a:solidFill>
              </a:rPr>
              <a:t>Hard Soil- Vain Worship!</a:t>
            </a:r>
          </a:p>
          <a:p>
            <a:pPr algn="ctr"/>
            <a:endParaRPr lang="en-GB" sz="6600" dirty="0">
              <a:solidFill>
                <a:schemeClr val="bg1"/>
              </a:solidFill>
            </a:endParaRPr>
          </a:p>
        </p:txBody>
      </p:sp>
      <p:sp>
        <p:nvSpPr>
          <p:cNvPr id="12" name="Rectangle 11">
            <a:extLst>
              <a:ext uri="{FF2B5EF4-FFF2-40B4-BE49-F238E27FC236}">
                <a16:creationId xmlns:a16="http://schemas.microsoft.com/office/drawing/2014/main" id="{B6A6BB81-DCF2-451B-A966-E6EFBB645147}"/>
              </a:ext>
            </a:extLst>
          </p:cNvPr>
          <p:cNvSpPr/>
          <p:nvPr/>
        </p:nvSpPr>
        <p:spPr>
          <a:xfrm>
            <a:off x="1329567" y="5536147"/>
            <a:ext cx="9155200" cy="2366032"/>
          </a:xfrm>
          <a:prstGeom prst="rect">
            <a:avLst/>
          </a:prstGeom>
        </p:spPr>
        <p:txBody>
          <a:bodyPr wrap="none">
            <a:spAutoFit/>
          </a:bodyPr>
          <a:lstStyle/>
          <a:p>
            <a:pPr algn="ctr">
              <a:lnSpc>
                <a:spcPct val="115000"/>
              </a:lnSpc>
            </a:pPr>
            <a:r>
              <a:rPr lang="en-GB" sz="7200" b="1" dirty="0">
                <a:solidFill>
                  <a:schemeClr val="bg1"/>
                </a:solidFill>
                <a:latin typeface="Calibri" panose="020F0502020204030204" pitchFamily="34" charset="0"/>
                <a:cs typeface="Latha" panose="020B0604020202020204" pitchFamily="34" charset="0"/>
              </a:rPr>
              <a:t>Matthew 14:34 - 15:1-9</a:t>
            </a:r>
          </a:p>
          <a:p>
            <a:pPr algn="ctr">
              <a:lnSpc>
                <a:spcPct val="115000"/>
              </a:lnSpc>
              <a:spcAft>
                <a:spcPts val="0"/>
              </a:spcAft>
            </a:pPr>
            <a:endParaRPr lang="en-GB" sz="6000" dirty="0">
              <a:solidFill>
                <a:schemeClr val="bg1"/>
              </a:solidFill>
              <a:effectLst/>
              <a:latin typeface="Calibri" panose="020F0502020204030204" pitchFamily="34" charset="0"/>
              <a:ea typeface="Calibri" panose="020F0502020204030204" pitchFamily="34" charset="0"/>
              <a:cs typeface="Latha" panose="020B0604020202020204" pitchFamily="34" charset="0"/>
            </a:endParaRPr>
          </a:p>
        </p:txBody>
      </p:sp>
      <p:cxnSp>
        <p:nvCxnSpPr>
          <p:cNvPr id="16" name="Straight Connector 15">
            <a:extLst>
              <a:ext uri="{FF2B5EF4-FFF2-40B4-BE49-F238E27FC236}">
                <a16:creationId xmlns:a16="http://schemas.microsoft.com/office/drawing/2014/main" id="{544E080E-4F59-4960-AB25-D77F5E2B1F8F}"/>
              </a:ext>
            </a:extLst>
          </p:cNvPr>
          <p:cNvCxnSpPr>
            <a:cxnSpLocks/>
          </p:cNvCxnSpPr>
          <p:nvPr/>
        </p:nvCxnSpPr>
        <p:spPr>
          <a:xfrm>
            <a:off x="0" y="5454123"/>
            <a:ext cx="12192000" cy="82024"/>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76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762" y="-8146"/>
            <a:ext cx="10515600" cy="1325563"/>
          </a:xfrm>
        </p:spPr>
        <p:txBody>
          <a:bodyPr>
            <a:normAutofit/>
          </a:bodyPr>
          <a:lstStyle/>
          <a:p>
            <a:pPr algn="ctr"/>
            <a:r>
              <a:rPr lang="en-GB" sz="7200" b="1" dirty="0">
                <a:solidFill>
                  <a:schemeClr val="bg1"/>
                </a:solidFill>
              </a:rPr>
              <a:t>LORD</a:t>
            </a:r>
            <a:r>
              <a:rPr lang="en-GB" sz="5400" b="1" dirty="0">
                <a:solidFill>
                  <a:schemeClr val="bg1"/>
                </a:solidFill>
              </a:rPr>
              <a:t> </a:t>
            </a:r>
            <a:r>
              <a:rPr lang="en-GB" sz="5400" b="1" dirty="0">
                <a:solidFill>
                  <a:srgbClr val="C00000"/>
                </a:solidFill>
              </a:rPr>
              <a:t>CONFRONTS</a:t>
            </a:r>
            <a:r>
              <a:rPr lang="en-GB" sz="5400" b="1" dirty="0">
                <a:solidFill>
                  <a:schemeClr val="bg1"/>
                </a:solidFill>
              </a:rPr>
              <a:t> them </a:t>
            </a:r>
          </a:p>
        </p:txBody>
      </p:sp>
      <p:pic>
        <p:nvPicPr>
          <p:cNvPr id="5" name="Picture 4" descr="The Lord Jesus Rebukes the Pharisees - Bible Story">
            <a:extLst>
              <a:ext uri="{FF2B5EF4-FFF2-40B4-BE49-F238E27FC236}">
                <a16:creationId xmlns:a16="http://schemas.microsoft.com/office/drawing/2014/main" id="{A0968D47-FF2B-4206-8D93-BC46F57E4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61" y="654636"/>
            <a:ext cx="11916878" cy="6693315"/>
          </a:xfrm>
          <a:prstGeom prst="rect">
            <a:avLst/>
          </a:prstGeom>
          <a:noFill/>
          <a:effectLst>
            <a:softEdge rad="1193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393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esus' Life Story - Jesus Begins His Min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28" y="945356"/>
            <a:ext cx="11496645" cy="6457284"/>
          </a:xfrm>
          <a:prstGeom prst="rect">
            <a:avLst/>
          </a:prstGeom>
          <a:noFill/>
          <a:effectLst>
            <a:softEdge rad="12573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2" y="155575"/>
            <a:ext cx="10515600" cy="1325563"/>
          </a:xfrm>
        </p:spPr>
        <p:txBody>
          <a:bodyPr>
            <a:normAutofit/>
          </a:bodyPr>
          <a:lstStyle/>
          <a:p>
            <a:pPr algn="ctr"/>
            <a:r>
              <a:rPr lang="en-GB" sz="4800" dirty="0">
                <a:latin typeface="Century Gothic" panose="020B0502020202020204" pitchFamily="34" charset="0"/>
              </a:rPr>
              <a:t>The Compassionate Healer</a:t>
            </a:r>
          </a:p>
        </p:txBody>
      </p:sp>
      <p:sp>
        <p:nvSpPr>
          <p:cNvPr id="5" name="Rectangle 4"/>
          <p:cNvSpPr/>
          <p:nvPr/>
        </p:nvSpPr>
        <p:spPr>
          <a:xfrm>
            <a:off x="2126422" y="1339800"/>
            <a:ext cx="8082662"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Matthew 14:34</a:t>
            </a:r>
          </a:p>
        </p:txBody>
      </p:sp>
    </p:spTree>
    <p:extLst>
      <p:ext uri="{BB962C8B-B14F-4D97-AF65-F5344CB8AC3E}">
        <p14:creationId xmlns:p14="http://schemas.microsoft.com/office/powerpoint/2010/main" val="1516674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Prayer for the Sick | Passion4Christ"/>
          <p:cNvPicPr>
            <a:picLocks noChangeAspect="1" noChangeArrowheads="1"/>
          </p:cNvPicPr>
          <p:nvPr/>
        </p:nvPicPr>
        <p:blipFill rotWithShape="1">
          <a:blip r:embed="rId2">
            <a:extLst>
              <a:ext uri="{28A0092B-C50C-407E-A947-70E740481C1C}">
                <a14:useLocalDpi xmlns:a14="http://schemas.microsoft.com/office/drawing/2010/main" val="0"/>
              </a:ext>
            </a:extLst>
          </a:blip>
          <a:srcRect l="-685" t="8420" r="685" b="7067"/>
          <a:stretch/>
        </p:blipFill>
        <p:spPr bwMode="auto">
          <a:xfrm>
            <a:off x="-544253" y="1085849"/>
            <a:ext cx="11123355" cy="774616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52502" y="85725"/>
            <a:ext cx="10515600" cy="1325563"/>
          </a:xfrm>
        </p:spPr>
        <p:txBody>
          <a:bodyPr>
            <a:normAutofit/>
          </a:bodyPr>
          <a:lstStyle/>
          <a:p>
            <a:pPr algn="ctr"/>
            <a:r>
              <a:rPr lang="en-GB" sz="4800" dirty="0">
                <a:latin typeface="Century Gothic" panose="020B0502020202020204" pitchFamily="34" charset="0"/>
              </a:rPr>
              <a:t>The Compassionate Healer</a:t>
            </a:r>
          </a:p>
        </p:txBody>
      </p:sp>
      <p:sp>
        <p:nvSpPr>
          <p:cNvPr id="5" name="Rectangle 4"/>
          <p:cNvSpPr/>
          <p:nvPr/>
        </p:nvSpPr>
        <p:spPr>
          <a:xfrm>
            <a:off x="3391193" y="748506"/>
            <a:ext cx="8800807"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Matthew 14:35</a:t>
            </a:r>
          </a:p>
        </p:txBody>
      </p:sp>
    </p:spTree>
    <p:extLst>
      <p:ext uri="{BB962C8B-B14F-4D97-AF65-F5344CB8AC3E}">
        <p14:creationId xmlns:p14="http://schemas.microsoft.com/office/powerpoint/2010/main" val="2917858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750" y="0"/>
            <a:ext cx="10515600" cy="1325563"/>
          </a:xfrm>
        </p:spPr>
        <p:txBody>
          <a:bodyPr>
            <a:normAutofit/>
          </a:bodyPr>
          <a:lstStyle/>
          <a:p>
            <a:pPr algn="ctr"/>
            <a:r>
              <a:rPr lang="en-GB" sz="4800" dirty="0">
                <a:latin typeface="Century Gothic" panose="020B0502020202020204" pitchFamily="34" charset="0"/>
              </a:rPr>
              <a:t>The Compassionate Healer</a:t>
            </a:r>
          </a:p>
        </p:txBody>
      </p:sp>
      <p:sp>
        <p:nvSpPr>
          <p:cNvPr id="5" name="Rectangle 4"/>
          <p:cNvSpPr/>
          <p:nvPr/>
        </p:nvSpPr>
        <p:spPr>
          <a:xfrm>
            <a:off x="2137219" y="745714"/>
            <a:ext cx="8082662"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Matthew 14:36</a:t>
            </a:r>
          </a:p>
        </p:txBody>
      </p:sp>
      <p:pic>
        <p:nvPicPr>
          <p:cNvPr id="11266" name="Picture 2" descr="The Didache - The Teaching of the Twelve Apostles - Fulfilling the Promi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468989"/>
            <a:ext cx="11430000" cy="5715000"/>
          </a:xfrm>
          <a:prstGeom prst="rect">
            <a:avLst/>
          </a:prstGeom>
          <a:noFill/>
          <a:effectLst>
            <a:softEdge rad="1054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357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amily court's closed world illuminated in judge's compassionate dra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81" y="442562"/>
            <a:ext cx="10843821" cy="6777388"/>
          </a:xfrm>
          <a:prstGeom prst="rect">
            <a:avLst/>
          </a:prstGeom>
          <a:noFill/>
          <a:effectLst>
            <a:softEdge rad="889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2" y="0"/>
            <a:ext cx="10515600" cy="1325563"/>
          </a:xfrm>
        </p:spPr>
        <p:txBody>
          <a:bodyPr>
            <a:normAutofit/>
          </a:bodyPr>
          <a:lstStyle/>
          <a:p>
            <a:pPr algn="ctr"/>
            <a:r>
              <a:rPr lang="en-GB" sz="4800" dirty="0">
                <a:latin typeface="Century Gothic" panose="020B0502020202020204" pitchFamily="34" charset="0"/>
              </a:rPr>
              <a:t>Condemning Judge</a:t>
            </a:r>
          </a:p>
        </p:txBody>
      </p:sp>
      <p:sp>
        <p:nvSpPr>
          <p:cNvPr id="5" name="Rectangle 4"/>
          <p:cNvSpPr/>
          <p:nvPr/>
        </p:nvSpPr>
        <p:spPr>
          <a:xfrm>
            <a:off x="2370464" y="1209179"/>
            <a:ext cx="7451079"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Matthew 15:1</a:t>
            </a:r>
          </a:p>
        </p:txBody>
      </p:sp>
    </p:spTree>
    <p:extLst>
      <p:ext uri="{BB962C8B-B14F-4D97-AF65-F5344CB8AC3E}">
        <p14:creationId xmlns:p14="http://schemas.microsoft.com/office/powerpoint/2010/main" val="2296877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3273" y="291749"/>
            <a:ext cx="9145453"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Matthew 12:14 </a:t>
            </a:r>
          </a:p>
        </p:txBody>
      </p:sp>
      <p:pic>
        <p:nvPicPr>
          <p:cNvPr id="14338" name="Picture 2" descr="Jesus Has A Meeting With People In Front Of Him Background, Picture Of Job  In The Bible Background Image And Wallpaper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265" y="1441800"/>
            <a:ext cx="9144000" cy="5124451"/>
          </a:xfrm>
          <a:prstGeom prst="rect">
            <a:avLst/>
          </a:prstGeom>
          <a:noFill/>
          <a:effectLst>
            <a:softEdge rad="825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416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314324"/>
            <a:ext cx="10515600" cy="4351338"/>
          </a:xfrm>
        </p:spPr>
        <p:txBody>
          <a:bodyPr>
            <a:normAutofit/>
          </a:bodyPr>
          <a:lstStyle/>
          <a:p>
            <a:pPr marL="0" indent="0" algn="ctr">
              <a:buNone/>
            </a:pPr>
            <a:r>
              <a:rPr lang="en-GB" sz="8800" b="1" dirty="0">
                <a:latin typeface="Century Gothic" panose="020B0502020202020204" pitchFamily="34" charset="0"/>
              </a:rPr>
              <a:t>Matthew 15: 2</a:t>
            </a:r>
          </a:p>
          <a:p>
            <a:pPr marL="0" indent="0">
              <a:buNone/>
            </a:pPr>
            <a:endParaRPr lang="en-GB" sz="5400" dirty="0"/>
          </a:p>
        </p:txBody>
      </p:sp>
      <p:pic>
        <p:nvPicPr>
          <p:cNvPr id="20482" name="Picture 2" descr="Jesus Reveals What Really Defiles a Man | Life of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1616076"/>
            <a:ext cx="9855200" cy="4927600"/>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979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875"/>
            <a:ext cx="10515600" cy="1325563"/>
          </a:xfrm>
        </p:spPr>
        <p:txBody>
          <a:bodyPr>
            <a:normAutofit/>
          </a:bodyPr>
          <a:lstStyle/>
          <a:p>
            <a:pPr algn="ctr"/>
            <a:r>
              <a:rPr lang="en-GB" sz="8800" b="1" spc="600" dirty="0">
                <a:latin typeface="Century Gothic" panose="020B0502020202020204" pitchFamily="34" charset="0"/>
              </a:rPr>
              <a:t>TALMUD</a:t>
            </a:r>
            <a:r>
              <a:rPr lang="en-GB" sz="8800" b="1" dirty="0">
                <a:latin typeface="Century Gothic" panose="020B0502020202020204" pitchFamily="34" charset="0"/>
              </a:rPr>
              <a:t> </a:t>
            </a:r>
          </a:p>
        </p:txBody>
      </p:sp>
      <p:sp>
        <p:nvSpPr>
          <p:cNvPr id="3" name="Content Placeholder 2"/>
          <p:cNvSpPr>
            <a:spLocks noGrp="1"/>
          </p:cNvSpPr>
          <p:nvPr>
            <p:ph idx="1"/>
          </p:nvPr>
        </p:nvSpPr>
        <p:spPr>
          <a:xfrm>
            <a:off x="838200" y="1412875"/>
            <a:ext cx="10515600" cy="4351338"/>
          </a:xfrm>
        </p:spPr>
        <p:txBody>
          <a:bodyPr>
            <a:normAutofit/>
          </a:bodyPr>
          <a:lstStyle/>
          <a:p>
            <a:pPr marL="0" indent="0" algn="ctr">
              <a:buNone/>
            </a:pPr>
            <a:r>
              <a:rPr lang="en-GB" sz="4400" dirty="0"/>
              <a:t>The </a:t>
            </a:r>
            <a:r>
              <a:rPr lang="en-GB" sz="4400" dirty="0">
                <a:solidFill>
                  <a:srgbClr val="C00000"/>
                </a:solidFill>
              </a:rPr>
              <a:t>Talmud </a:t>
            </a:r>
            <a:r>
              <a:rPr lang="en-GB" sz="4400" dirty="0"/>
              <a:t>is the codification of Jewish law</a:t>
            </a:r>
          </a:p>
        </p:txBody>
      </p:sp>
      <p:pic>
        <p:nvPicPr>
          <p:cNvPr id="15362" name="Picture 2" descr="Chapter 3, Law 8(d) - The Torah of the Rabbis, Part II • Torah.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584" y="2202631"/>
            <a:ext cx="9233177" cy="4928419"/>
          </a:xfrm>
          <a:prstGeom prst="rect">
            <a:avLst/>
          </a:prstGeom>
          <a:noFill/>
          <a:effectLst>
            <a:softEdge rad="546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901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a:latin typeface="Century Gothic" panose="020B0502020202020204" pitchFamily="34" charset="0"/>
              </a:rPr>
              <a:t>The job of the scribe was to,</a:t>
            </a:r>
          </a:p>
        </p:txBody>
      </p:sp>
      <p:sp>
        <p:nvSpPr>
          <p:cNvPr id="3" name="Content Placeholder 2"/>
          <p:cNvSpPr>
            <a:spLocks noGrp="1"/>
          </p:cNvSpPr>
          <p:nvPr>
            <p:ph idx="1"/>
          </p:nvPr>
        </p:nvSpPr>
        <p:spPr>
          <a:xfrm>
            <a:off x="838200" y="1430471"/>
            <a:ext cx="10515600" cy="4895215"/>
          </a:xfrm>
        </p:spPr>
        <p:txBody>
          <a:bodyPr>
            <a:normAutofit fontScale="92500" lnSpcReduction="10000"/>
          </a:bodyPr>
          <a:lstStyle/>
          <a:p>
            <a:pPr marL="0" indent="0">
              <a:lnSpc>
                <a:spcPct val="150000"/>
              </a:lnSpc>
              <a:buNone/>
            </a:pPr>
            <a:r>
              <a:rPr lang="en-GB" sz="5400" dirty="0">
                <a:latin typeface="Century Gothic" panose="020B0502020202020204" pitchFamily="34" charset="0"/>
              </a:rPr>
              <a:t>•	Collect, </a:t>
            </a:r>
          </a:p>
          <a:p>
            <a:pPr marL="0" indent="0">
              <a:lnSpc>
                <a:spcPct val="150000"/>
              </a:lnSpc>
              <a:buNone/>
            </a:pPr>
            <a:r>
              <a:rPr lang="en-GB" sz="5400" dirty="0">
                <a:latin typeface="Century Gothic" panose="020B0502020202020204" pitchFamily="34" charset="0"/>
              </a:rPr>
              <a:t>•	Collate, </a:t>
            </a:r>
          </a:p>
          <a:p>
            <a:pPr marL="0" indent="0">
              <a:lnSpc>
                <a:spcPct val="150000"/>
              </a:lnSpc>
              <a:buNone/>
            </a:pPr>
            <a:r>
              <a:rPr lang="en-GB" sz="5400" dirty="0">
                <a:latin typeface="Century Gothic" panose="020B0502020202020204" pitchFamily="34" charset="0"/>
              </a:rPr>
              <a:t>•	Propagate, </a:t>
            </a:r>
          </a:p>
          <a:p>
            <a:pPr marL="0" indent="0">
              <a:lnSpc>
                <a:spcPct val="150000"/>
              </a:lnSpc>
              <a:buNone/>
            </a:pPr>
            <a:r>
              <a:rPr lang="en-GB" sz="5400" dirty="0">
                <a:latin typeface="Century Gothic" panose="020B0502020202020204" pitchFamily="34" charset="0"/>
              </a:rPr>
              <a:t>•	Interpret, </a:t>
            </a:r>
          </a:p>
          <a:p>
            <a:endParaRPr lang="en-GB" sz="5400" dirty="0"/>
          </a:p>
        </p:txBody>
      </p:sp>
      <p:pic>
        <p:nvPicPr>
          <p:cNvPr id="18434" name="Picture 2" descr="940+ Scribe Illustrations, Royalty-Free Vector Graphics &amp; Clip Art - iStock  | Ancient scribe, Scribe manuscript, Medieval scrib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54245" y="1430471"/>
            <a:ext cx="5141644" cy="514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6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 y="337477"/>
            <a:ext cx="11530666" cy="1325563"/>
          </a:xfrm>
        </p:spPr>
        <p:txBody>
          <a:bodyPr>
            <a:normAutofit/>
          </a:bodyPr>
          <a:lstStyle/>
          <a:p>
            <a:r>
              <a:rPr lang="en-GB" sz="7200" b="1" dirty="0">
                <a:latin typeface="Century Gothic" panose="020B0502020202020204" pitchFamily="34" charset="0"/>
              </a:rPr>
              <a:t>200 A.D., Rabbi </a:t>
            </a:r>
            <a:r>
              <a:rPr lang="en-GB" sz="7200" b="1" dirty="0" err="1">
                <a:latin typeface="Century Gothic" panose="020B0502020202020204" pitchFamily="34" charset="0"/>
              </a:rPr>
              <a:t>Yehudah</a:t>
            </a:r>
            <a:endParaRPr lang="en-GB" sz="7200" dirty="0">
              <a:latin typeface="Century Gothic" panose="020B0502020202020204" pitchFamily="34" charset="0"/>
            </a:endParaRPr>
          </a:p>
        </p:txBody>
      </p:sp>
      <p:pic>
        <p:nvPicPr>
          <p:cNvPr id="19458" name="Picture 2" descr="Rabbi Yehudah Leib Orlean"/>
          <p:cNvPicPr>
            <a:picLocks noChangeAspect="1" noChangeArrowheads="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4111157" y="1663040"/>
            <a:ext cx="3514725" cy="46767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17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A914DB3-207D-C07E-6C9E-518EF0BA1F27}"/>
              </a:ext>
            </a:extLst>
          </p:cNvPr>
          <p:cNvSpPr>
            <a:spLocks noGrp="1"/>
          </p:cNvSpPr>
          <p:nvPr>
            <p:ph type="title"/>
          </p:nvPr>
        </p:nvSpPr>
        <p:spPr>
          <a:xfrm>
            <a:off x="1" y="0"/>
            <a:ext cx="12191999" cy="772107"/>
          </a:xfrm>
        </p:spPr>
        <p:txBody>
          <a:bodyPr/>
          <a:lstStyle/>
          <a:p>
            <a:pPr algn="ctr"/>
            <a:r>
              <a:rPr lang="en-GB" dirty="0">
                <a:solidFill>
                  <a:schemeClr val="bg1"/>
                </a:solidFill>
              </a:rPr>
              <a:t>Matthew Chapter 13- </a:t>
            </a:r>
            <a:r>
              <a:rPr lang="en-GB" b="1" dirty="0">
                <a:solidFill>
                  <a:schemeClr val="bg1"/>
                </a:solidFill>
              </a:rPr>
              <a:t>Kingdom Parables were spoken</a:t>
            </a:r>
            <a:endParaRPr lang="en-US" b="1" dirty="0">
              <a:solidFill>
                <a:schemeClr val="bg1"/>
              </a:solidFill>
            </a:endParaRPr>
          </a:p>
        </p:txBody>
      </p:sp>
      <p:pic>
        <p:nvPicPr>
          <p:cNvPr id="5" name="Content Placeholder 4">
            <a:extLst>
              <a:ext uri="{FF2B5EF4-FFF2-40B4-BE49-F238E27FC236}">
                <a16:creationId xmlns:a16="http://schemas.microsoft.com/office/drawing/2014/main" id="{E6FD0BDB-7655-49C5-A666-C4B40CF88432}"/>
              </a:ext>
            </a:extLst>
          </p:cNvPr>
          <p:cNvPicPr>
            <a:picLocks noGrp="1" noChangeAspect="1"/>
          </p:cNvPicPr>
          <p:nvPr>
            <p:ph idx="1"/>
          </p:nvPr>
        </p:nvPicPr>
        <p:blipFill rotWithShape="1">
          <a:blip r:embed="rId2"/>
          <a:srcRect t="5524" b="11301"/>
          <a:stretch/>
        </p:blipFill>
        <p:spPr>
          <a:xfrm>
            <a:off x="0" y="772106"/>
            <a:ext cx="12192000" cy="6085893"/>
          </a:xfrm>
          <a:prstGeom prst="rect">
            <a:avLst/>
          </a:prstGeom>
          <a:noFill/>
        </p:spPr>
      </p:pic>
      <p:sp>
        <p:nvSpPr>
          <p:cNvPr id="4" name="Slide Number Placeholder 3">
            <a:extLst>
              <a:ext uri="{FF2B5EF4-FFF2-40B4-BE49-F238E27FC236}">
                <a16:creationId xmlns:a16="http://schemas.microsoft.com/office/drawing/2014/main" id="{626A0157-063A-41D6-96C4-70C43F14EFFB}"/>
              </a:ext>
            </a:extLst>
          </p:cNvPr>
          <p:cNvSpPr>
            <a:spLocks noGrp="1"/>
          </p:cNvSpPr>
          <p:nvPr>
            <p:ph type="sldNum" sz="quarter" idx="10"/>
          </p:nvPr>
        </p:nvSpPr>
        <p:spPr>
          <a:xfrm>
            <a:off x="11353800" y="6361475"/>
            <a:ext cx="838200" cy="360000"/>
          </a:xfrm>
        </p:spPr>
        <p:txBody>
          <a:bodyPr anchor="ctr">
            <a:normAutofit/>
          </a:bodyPr>
          <a:lstStyle/>
          <a:p>
            <a:pPr>
              <a:spcAft>
                <a:spcPts val="600"/>
              </a:spcAft>
            </a:pPr>
            <a:r>
              <a:rPr lang="en-US"/>
              <a:t>PAGE </a:t>
            </a:r>
            <a:fld id="{4A9B5881-4007-4345-955A-79C2656F0C49}" type="slidenum">
              <a:rPr lang="en-US" smtClean="0"/>
              <a:pPr>
                <a:spcAft>
                  <a:spcPts val="600"/>
                </a:spcAft>
              </a:pPr>
              <a:t>2</a:t>
            </a:fld>
            <a:endParaRPr lang="en-US"/>
          </a:p>
        </p:txBody>
      </p:sp>
    </p:spTree>
    <p:extLst>
      <p:ext uri="{BB962C8B-B14F-4D97-AF65-F5344CB8AC3E}">
        <p14:creationId xmlns:p14="http://schemas.microsoft.com/office/powerpoint/2010/main" val="2546255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00" y="182880"/>
            <a:ext cx="11506199" cy="6042209"/>
          </a:xfrm>
        </p:spPr>
        <p:txBody>
          <a:bodyPr>
            <a:normAutofit/>
          </a:bodyPr>
          <a:lstStyle/>
          <a:p>
            <a:pPr marL="0" indent="0">
              <a:buNone/>
            </a:pPr>
            <a:r>
              <a:rPr lang="en-GB" sz="4400" b="1" dirty="0">
                <a:latin typeface="Century Gothic" panose="020B0502020202020204" pitchFamily="34" charset="0"/>
              </a:rPr>
              <a:t>Mishnah - </a:t>
            </a:r>
            <a:r>
              <a:rPr lang="en-GB" sz="3600" dirty="0">
                <a:latin typeface="Century Gothic" panose="020B0502020202020204" pitchFamily="34" charset="0"/>
              </a:rPr>
              <a:t>explain the law of God, needed to be explained. </a:t>
            </a:r>
          </a:p>
          <a:p>
            <a:pPr marL="0" indent="0">
              <a:buNone/>
            </a:pPr>
            <a:r>
              <a:rPr lang="en-GB" sz="4400" b="1" dirty="0" err="1">
                <a:latin typeface="Century Gothic" panose="020B0502020202020204" pitchFamily="34" charset="0"/>
              </a:rPr>
              <a:t>Gemara</a:t>
            </a:r>
            <a:r>
              <a:rPr lang="en-GB" sz="4400" b="1" dirty="0">
                <a:latin typeface="Century Gothic" panose="020B0502020202020204" pitchFamily="34" charset="0"/>
              </a:rPr>
              <a:t> - </a:t>
            </a:r>
            <a:r>
              <a:rPr lang="en-GB" sz="3600" dirty="0">
                <a:latin typeface="Century Gothic" panose="020B0502020202020204" pitchFamily="34" charset="0"/>
              </a:rPr>
              <a:t>commentary on the tradition</a:t>
            </a:r>
          </a:p>
          <a:p>
            <a:pPr marL="0" indent="0">
              <a:buNone/>
            </a:pPr>
            <a:endParaRPr lang="en-GB" sz="3600" dirty="0"/>
          </a:p>
          <a:p>
            <a:pPr marL="0" indent="0">
              <a:buNone/>
            </a:pPr>
            <a:endParaRPr lang="en-GB" sz="3600" dirty="0"/>
          </a:p>
          <a:p>
            <a:pPr marL="0" indent="0">
              <a:buNone/>
            </a:pPr>
            <a:r>
              <a:rPr lang="en-GB" sz="4800" b="1" dirty="0">
                <a:latin typeface="Century Gothic" panose="020B0502020202020204" pitchFamily="34" charset="0"/>
              </a:rPr>
              <a:t>			</a:t>
            </a:r>
            <a:r>
              <a:rPr lang="en-GB" sz="6000" b="1" dirty="0" err="1">
                <a:latin typeface="Century Gothic" panose="020B0502020202020204" pitchFamily="34" charset="0"/>
              </a:rPr>
              <a:t>Gemara</a:t>
            </a:r>
            <a:r>
              <a:rPr lang="en-GB" sz="6000" dirty="0">
                <a:latin typeface="Century Gothic" panose="020B0502020202020204" pitchFamily="34" charset="0"/>
              </a:rPr>
              <a:t> </a:t>
            </a:r>
          </a:p>
          <a:p>
            <a:pPr marL="0" indent="0">
              <a:buNone/>
            </a:pPr>
            <a:r>
              <a:rPr lang="en-GB" sz="6000" b="1" dirty="0">
                <a:latin typeface="Century Gothic" panose="020B0502020202020204" pitchFamily="34" charset="0"/>
              </a:rPr>
              <a:t>			Mishnah</a:t>
            </a:r>
            <a:endParaRPr lang="en-GB" sz="6000" dirty="0">
              <a:latin typeface="Century Gothic" panose="020B0502020202020204" pitchFamily="34" charset="0"/>
            </a:endParaRPr>
          </a:p>
          <a:p>
            <a:pPr marL="0" indent="0">
              <a:buNone/>
            </a:pPr>
            <a:endParaRPr lang="en-GB" sz="3600" dirty="0"/>
          </a:p>
        </p:txBody>
      </p:sp>
      <p:sp>
        <p:nvSpPr>
          <p:cNvPr id="4" name="Rectangle 3"/>
          <p:cNvSpPr/>
          <p:nvPr/>
        </p:nvSpPr>
        <p:spPr>
          <a:xfrm>
            <a:off x="6727188" y="3843773"/>
            <a:ext cx="498221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600" normalizeH="0" baseline="0" noProof="0" dirty="0">
                <a:ln>
                  <a:noFill/>
                </a:ln>
                <a:solidFill>
                  <a:srgbClr val="C00000"/>
                </a:solidFill>
                <a:effectLst/>
                <a:uLnTx/>
                <a:uFillTx/>
                <a:latin typeface="Calibri" panose="020F0502020204030204" pitchFamily="34" charset="0"/>
                <a:ea typeface="Calibri" panose="020F0502020204030204" pitchFamily="34" charset="0"/>
                <a:cs typeface="Latha" panose="020B0604020202020204" pitchFamily="34" charset="0"/>
              </a:rPr>
              <a:t>TALMUD</a:t>
            </a:r>
            <a:r>
              <a:rPr kumimoji="0" lang="en-GB" sz="6000" b="0" i="0" u="none" strike="noStrike" kern="1200" cap="none" spc="600" normalizeH="0" baseline="0" noProof="0" dirty="0">
                <a:ln>
                  <a:noFill/>
                </a:ln>
                <a:solidFill>
                  <a:srgbClr val="C00000"/>
                </a:solidFill>
                <a:effectLst/>
                <a:uLnTx/>
                <a:uFillTx/>
                <a:latin typeface="Calibri" panose="020F0502020204030204" pitchFamily="34" charset="0"/>
                <a:ea typeface="Calibri" panose="020F0502020204030204" pitchFamily="34" charset="0"/>
                <a:cs typeface="Latha" panose="020B0604020202020204" pitchFamily="34" charset="0"/>
              </a:rPr>
              <a:t> </a:t>
            </a:r>
            <a:endParaRPr kumimoji="0" lang="en-GB" sz="6000" b="0" i="0" u="none" strike="noStrike" kern="1200" cap="none" spc="60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790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esus Reveals What Really Defiles a Man | Life of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575" y="2517774"/>
            <a:ext cx="8439150" cy="4219575"/>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There are </a:t>
            </a:r>
            <a:r>
              <a:rPr lang="en-GB" b="1" dirty="0"/>
              <a:t>six main</a:t>
            </a:r>
            <a:r>
              <a:rPr lang="en-GB" dirty="0"/>
              <a:t> sections. </a:t>
            </a:r>
          </a:p>
        </p:txBody>
      </p:sp>
      <p:sp>
        <p:nvSpPr>
          <p:cNvPr id="3" name="Content Placeholder 2"/>
          <p:cNvSpPr>
            <a:spLocks noGrp="1"/>
          </p:cNvSpPr>
          <p:nvPr>
            <p:ph idx="1"/>
          </p:nvPr>
        </p:nvSpPr>
        <p:spPr>
          <a:xfrm>
            <a:off x="768350" y="1253331"/>
            <a:ext cx="10515600" cy="4351338"/>
          </a:xfrm>
        </p:spPr>
        <p:txBody>
          <a:bodyPr/>
          <a:lstStyle/>
          <a:p>
            <a:pPr marL="0" indent="0" algn="ctr">
              <a:buNone/>
            </a:pPr>
            <a:r>
              <a:rPr lang="en-GB" sz="8800" b="1" dirty="0">
                <a:latin typeface="Century Gothic" panose="020B0502020202020204" pitchFamily="34" charset="0"/>
              </a:rPr>
              <a:t>Matthew 15: 2</a:t>
            </a:r>
          </a:p>
          <a:p>
            <a:pPr marL="0" indent="0">
              <a:buNone/>
            </a:pPr>
            <a:endParaRPr lang="en-GB" dirty="0"/>
          </a:p>
        </p:txBody>
      </p:sp>
    </p:spTree>
    <p:extLst>
      <p:ext uri="{BB962C8B-B14F-4D97-AF65-F5344CB8AC3E}">
        <p14:creationId xmlns:p14="http://schemas.microsoft.com/office/powerpoint/2010/main" val="3336442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9420" y="2483189"/>
            <a:ext cx="5623655"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Exodus 19</a:t>
            </a:r>
          </a:p>
        </p:txBody>
      </p:sp>
      <p:sp>
        <p:nvSpPr>
          <p:cNvPr id="3" name="Title 2"/>
          <p:cNvSpPr>
            <a:spLocks noGrp="1"/>
          </p:cNvSpPr>
          <p:nvPr>
            <p:ph type="title"/>
          </p:nvPr>
        </p:nvSpPr>
        <p:spPr>
          <a:xfrm>
            <a:off x="703446" y="840038"/>
            <a:ext cx="10515600" cy="1325563"/>
          </a:xfrm>
        </p:spPr>
        <p:txBody>
          <a:bodyPr>
            <a:normAutofit/>
          </a:bodyPr>
          <a:lstStyle/>
          <a:p>
            <a:pPr algn="ctr"/>
            <a:r>
              <a:rPr lang="en-GB" sz="4800" i="1" dirty="0"/>
              <a:t>In the Old Testament</a:t>
            </a:r>
          </a:p>
        </p:txBody>
      </p:sp>
      <p:sp>
        <p:nvSpPr>
          <p:cNvPr id="6" name="Rectangle 5"/>
          <p:cNvSpPr/>
          <p:nvPr/>
        </p:nvSpPr>
        <p:spPr>
          <a:xfrm>
            <a:off x="1055614" y="4247327"/>
            <a:ext cx="10657085"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Leviticus 15, 16, and 17 </a:t>
            </a:r>
          </a:p>
        </p:txBody>
      </p:sp>
    </p:spTree>
    <p:extLst>
      <p:ext uri="{BB962C8B-B14F-4D97-AF65-F5344CB8AC3E}">
        <p14:creationId xmlns:p14="http://schemas.microsoft.com/office/powerpoint/2010/main" val="1937380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 y="365125"/>
            <a:ext cx="11841480" cy="1325563"/>
          </a:xfrm>
        </p:spPr>
        <p:txBody>
          <a:bodyPr>
            <a:normAutofit/>
          </a:bodyPr>
          <a:lstStyle/>
          <a:p>
            <a:r>
              <a:rPr lang="en-GB" sz="6000" b="1" dirty="0">
                <a:solidFill>
                  <a:srgbClr val="C00000"/>
                </a:solidFill>
              </a:rPr>
              <a:t>EDERSHEIM</a:t>
            </a:r>
            <a:r>
              <a:rPr lang="en-GB" sz="6000" b="1" i="1" dirty="0"/>
              <a:t> -  </a:t>
            </a:r>
            <a:r>
              <a:rPr lang="en-GB" sz="5400" b="1" i="1" dirty="0"/>
              <a:t>The Great Jewish Scholar</a:t>
            </a:r>
          </a:p>
        </p:txBody>
      </p:sp>
      <p:pic>
        <p:nvPicPr>
          <p:cNvPr id="21506" name="Picture 2" descr="Alfred Edersheim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668" y="1690688"/>
            <a:ext cx="3060031" cy="45288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117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3215"/>
            <a:ext cx="10515600" cy="4351338"/>
          </a:xfrm>
        </p:spPr>
        <p:txBody>
          <a:bodyPr>
            <a:normAutofit/>
          </a:bodyPr>
          <a:lstStyle/>
          <a:p>
            <a:pPr marL="0" indent="0" algn="ctr">
              <a:buNone/>
            </a:pPr>
            <a:r>
              <a:rPr lang="en-GB" sz="8000" b="1" dirty="0">
                <a:latin typeface="Century Gothic" panose="020B0502020202020204" pitchFamily="34" charset="0"/>
              </a:rPr>
              <a:t>Matthew 15: 3</a:t>
            </a:r>
          </a:p>
          <a:p>
            <a:pPr marL="0" indent="0">
              <a:buNone/>
            </a:pPr>
            <a:endParaRPr lang="en-GB" sz="4800" dirty="0"/>
          </a:p>
        </p:txBody>
      </p:sp>
      <p:pic>
        <p:nvPicPr>
          <p:cNvPr id="20482" name="Picture 2" descr="Jesus Reveals What Really Defiles a Man | Life of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1524000"/>
            <a:ext cx="10490200" cy="5245100"/>
          </a:xfrm>
          <a:prstGeom prst="rect">
            <a:avLst/>
          </a:prstGeom>
          <a:noFill/>
          <a:effectLst>
            <a:softEdge rad="546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355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What Does It Mean to 'Honor Your Father and M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122" y="1423988"/>
            <a:ext cx="11430000" cy="5715000"/>
          </a:xfrm>
          <a:prstGeom prst="rect">
            <a:avLst/>
          </a:prstGeom>
          <a:noFill/>
          <a:effectLst>
            <a:softEdge rad="5969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3918" y="-222409"/>
            <a:ext cx="10515600" cy="1325563"/>
          </a:xfrm>
        </p:spPr>
        <p:txBody>
          <a:bodyPr/>
          <a:lstStyle/>
          <a:p>
            <a:r>
              <a:rPr lang="en-GB" dirty="0"/>
              <a:t>There are </a:t>
            </a:r>
            <a:r>
              <a:rPr lang="en-GB" b="1" dirty="0"/>
              <a:t>six main</a:t>
            </a:r>
            <a:r>
              <a:rPr lang="en-GB" dirty="0"/>
              <a:t> sections. </a:t>
            </a:r>
          </a:p>
        </p:txBody>
      </p:sp>
      <p:sp>
        <p:nvSpPr>
          <p:cNvPr id="3" name="Content Placeholder 2"/>
          <p:cNvSpPr>
            <a:spLocks noGrp="1"/>
          </p:cNvSpPr>
          <p:nvPr>
            <p:ph idx="1"/>
          </p:nvPr>
        </p:nvSpPr>
        <p:spPr>
          <a:xfrm>
            <a:off x="2627630" y="621904"/>
            <a:ext cx="10515600" cy="1283335"/>
          </a:xfrm>
        </p:spPr>
        <p:txBody>
          <a:bodyPr>
            <a:normAutofit/>
          </a:bodyPr>
          <a:lstStyle/>
          <a:p>
            <a:pPr marL="0" indent="0" algn="ctr">
              <a:buNone/>
            </a:pPr>
            <a:r>
              <a:rPr lang="en-GB" sz="7200" b="1" dirty="0">
                <a:latin typeface="Century Gothic" panose="020B0502020202020204" pitchFamily="34" charset="0"/>
              </a:rPr>
              <a:t>Matthew 15: 4</a:t>
            </a:r>
          </a:p>
          <a:p>
            <a:pPr marL="0" indent="0">
              <a:buNone/>
            </a:pPr>
            <a:endParaRPr lang="en-GB" sz="4400" dirty="0"/>
          </a:p>
        </p:txBody>
      </p:sp>
    </p:spTree>
    <p:extLst>
      <p:ext uri="{BB962C8B-B14F-4D97-AF65-F5344CB8AC3E}">
        <p14:creationId xmlns:p14="http://schemas.microsoft.com/office/powerpoint/2010/main" val="1254355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9600" b="1" spc="600" dirty="0">
                <a:latin typeface="Century Gothic" panose="020B0502020202020204" pitchFamily="34" charset="0"/>
              </a:rPr>
              <a:t>EXODUS</a:t>
            </a:r>
            <a:r>
              <a:rPr lang="en-GB" sz="9600" b="1" dirty="0">
                <a:latin typeface="Century Gothic" panose="020B0502020202020204" pitchFamily="34" charset="0"/>
              </a:rPr>
              <a:t> 20:12</a:t>
            </a:r>
            <a:endParaRPr lang="en-GB" sz="9600" dirty="0">
              <a:latin typeface="Century Gothic" panose="020B0502020202020204" pitchFamily="34" charset="0"/>
            </a:endParaRPr>
          </a:p>
        </p:txBody>
      </p:sp>
      <p:pic>
        <p:nvPicPr>
          <p:cNvPr id="24582" name="Picture 6" descr="What to do when your parents need different kinds of care"/>
          <p:cNvPicPr>
            <a:picLocks noChangeAspect="1" noChangeArrowheads="1"/>
          </p:cNvPicPr>
          <p:nvPr/>
        </p:nvPicPr>
        <p:blipFill rotWithShape="1">
          <a:blip r:embed="rId2">
            <a:extLst>
              <a:ext uri="{28A0092B-C50C-407E-A947-70E740481C1C}">
                <a14:useLocalDpi xmlns:a14="http://schemas.microsoft.com/office/drawing/2010/main" val="0"/>
              </a:ext>
            </a:extLst>
          </a:blip>
          <a:srcRect t="25840"/>
          <a:stretch/>
        </p:blipFill>
        <p:spPr bwMode="auto">
          <a:xfrm>
            <a:off x="838200" y="1690688"/>
            <a:ext cx="10725150" cy="5305111"/>
          </a:xfrm>
          <a:prstGeom prst="rect">
            <a:avLst/>
          </a:prstGeom>
          <a:noFill/>
          <a:effectLst>
            <a:softEdge rad="546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427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650" y="219075"/>
            <a:ext cx="10515600" cy="1325563"/>
          </a:xfrm>
        </p:spPr>
        <p:txBody>
          <a:bodyPr>
            <a:normAutofit fontScale="90000"/>
          </a:bodyPr>
          <a:lstStyle/>
          <a:p>
            <a:pPr algn="ctr"/>
            <a:r>
              <a:rPr lang="en-GB" sz="9600" b="1" spc="600" dirty="0">
                <a:latin typeface="Century Gothic" panose="020B0502020202020204" pitchFamily="34" charset="0"/>
              </a:rPr>
              <a:t>EXODUS 21:17</a:t>
            </a:r>
            <a:endParaRPr lang="en-GB" sz="9600" spc="600" dirty="0">
              <a:latin typeface="Century Gothic" panose="020B0502020202020204" pitchFamily="34" charset="0"/>
            </a:endParaRPr>
          </a:p>
        </p:txBody>
      </p:sp>
      <p:pic>
        <p:nvPicPr>
          <p:cNvPr id="25604" name="Picture 4" descr="Father and son arguing Cut Out Stock Images &amp; Pictures - Alamy"/>
          <p:cNvPicPr>
            <a:picLocks noChangeAspect="1" noChangeArrowheads="1"/>
          </p:cNvPicPr>
          <p:nvPr/>
        </p:nvPicPr>
        <p:blipFill rotWithShape="1">
          <a:blip r:embed="rId2">
            <a:extLst>
              <a:ext uri="{28A0092B-C50C-407E-A947-70E740481C1C}">
                <a14:useLocalDpi xmlns:a14="http://schemas.microsoft.com/office/drawing/2010/main" val="0"/>
              </a:ext>
            </a:extLst>
          </a:blip>
          <a:srcRect b="22147"/>
          <a:stretch/>
        </p:blipFill>
        <p:spPr bwMode="auto">
          <a:xfrm>
            <a:off x="1308217" y="1583532"/>
            <a:ext cx="9575566" cy="5482155"/>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30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2510" y="615315"/>
            <a:ext cx="10515600" cy="1283335"/>
          </a:xfrm>
        </p:spPr>
        <p:txBody>
          <a:bodyPr>
            <a:normAutofit lnSpcReduction="10000"/>
          </a:bodyPr>
          <a:lstStyle/>
          <a:p>
            <a:pPr marL="0" indent="0" algn="ctr">
              <a:buNone/>
            </a:pPr>
            <a:r>
              <a:rPr lang="en-GB" sz="8800" b="1" dirty="0">
                <a:latin typeface="Century Gothic" panose="020B0502020202020204" pitchFamily="34" charset="0"/>
              </a:rPr>
              <a:t>Matthew 15: 5</a:t>
            </a:r>
          </a:p>
          <a:p>
            <a:pPr marL="0" indent="0">
              <a:buNone/>
            </a:pPr>
            <a:endParaRPr lang="en-GB" sz="4400" dirty="0"/>
          </a:p>
        </p:txBody>
      </p:sp>
      <p:pic>
        <p:nvPicPr>
          <p:cNvPr id="4" name="Picture 3">
            <a:extLst>
              <a:ext uri="{FF2B5EF4-FFF2-40B4-BE49-F238E27FC236}">
                <a16:creationId xmlns:a16="http://schemas.microsoft.com/office/drawing/2014/main" id="{5F6EF0F4-7A18-49EE-AF72-9D88EE58A99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089910" y="1123950"/>
            <a:ext cx="6408420" cy="6408420"/>
          </a:xfrm>
          <a:prstGeom prst="rect">
            <a:avLst/>
          </a:prstGeom>
        </p:spPr>
      </p:pic>
    </p:spTree>
    <p:extLst>
      <p:ext uri="{BB962C8B-B14F-4D97-AF65-F5344CB8AC3E}">
        <p14:creationId xmlns:p14="http://schemas.microsoft.com/office/powerpoint/2010/main" val="2665242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40" y="-118745"/>
            <a:ext cx="10515600" cy="1856105"/>
          </a:xfrm>
        </p:spPr>
        <p:txBody>
          <a:bodyPr>
            <a:normAutofit/>
          </a:bodyPr>
          <a:lstStyle/>
          <a:p>
            <a:pPr algn="ctr"/>
            <a:r>
              <a:rPr lang="en-GB" sz="8000" b="1" dirty="0">
                <a:latin typeface="Century Gothic" panose="020B0502020202020204" pitchFamily="34" charset="0"/>
              </a:rPr>
              <a:t>Mark 7:11</a:t>
            </a:r>
          </a:p>
        </p:txBody>
      </p:sp>
      <p:pic>
        <p:nvPicPr>
          <p:cNvPr id="3" name="Picture 2">
            <a:extLst>
              <a:ext uri="{FF2B5EF4-FFF2-40B4-BE49-F238E27FC236}">
                <a16:creationId xmlns:a16="http://schemas.microsoft.com/office/drawing/2014/main" id="{BECAD640-6413-4977-B1A6-495D6F62D5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7695" y1="45703" x2="55486" y2="62526"/>
                        <a14:foregroundMark x1="60605" y1="61239" x2="61293" y2="60811"/>
                        <a14:foregroundMark x1="72748" y1="52637" x2="80789" y2="41211"/>
                        <a14:foregroundMark x1="80789" y1="41211" x2="85047" y2="25488"/>
                        <a14:foregroundMark x1="48702" y1="61523" x2="48702" y2="68118"/>
                        <a14:foregroundMark x1="56017" y1="73088" x2="58463" y2="72168"/>
                        <a14:foregroundMark x1="81516" y1="51367" x2="77570" y2="75000"/>
                        <a14:foregroundMark x1="77570" y1="75000" x2="83281" y2="69043"/>
                        <a14:foregroundMark x1="83281" y1="69043" x2="85254" y2="61133"/>
                        <a14:foregroundMark x1="85254" y1="61133" x2="84528" y2="54492"/>
                        <a14:foregroundMark x1="49221" y1="78027" x2="49221" y2="78027"/>
                        <a14:foregroundMark x1="60748" y1="73633" x2="59294" y2="78125"/>
                        <a14:backgroundMark x1="58982" y1="59180" x2="66459" y2="58105"/>
                        <a14:backgroundMark x1="66459" y1="58105" x2="72793" y2="51953"/>
                        <a14:backgroundMark x1="72793" y1="46973" x2="72482" y2="45703"/>
                        <a14:backgroundMark x1="52440" y1="74023" x2="50156" y2="68457"/>
                        <a14:backgroundMark x1="54517" y1="74121" x2="52648" y2="71973"/>
                        <a14:backgroundMark x1="49221" y1="72363" x2="55452" y2="72852"/>
                        <a14:backgroundMark x1="50675" y1="70996" x2="48702" y2="69629"/>
                        <a14:backgroundMark x1="59917" y1="62793" x2="58775" y2="60840"/>
                        <a14:backgroundMark x1="73001" y1="52637" x2="73001" y2="54980"/>
                        <a14:backgroundMark x1="57736" y1="60840" x2="58982" y2="65039"/>
                        <a14:backgroundMark x1="56490" y1="74023" x2="52752" y2="71973"/>
                      </a14:backgroundRemoval>
                    </a14:imgEffect>
                  </a14:imgLayer>
                </a14:imgProps>
              </a:ext>
            </a:extLst>
          </a:blip>
          <a:stretch>
            <a:fillRect/>
          </a:stretch>
        </p:blipFill>
        <p:spPr>
          <a:xfrm>
            <a:off x="2528366" y="571500"/>
            <a:ext cx="6449467" cy="6858000"/>
          </a:xfrm>
          <a:prstGeom prst="rect">
            <a:avLst/>
          </a:prstGeom>
        </p:spPr>
      </p:pic>
    </p:spTree>
    <p:extLst>
      <p:ext uri="{BB962C8B-B14F-4D97-AF65-F5344CB8AC3E}">
        <p14:creationId xmlns:p14="http://schemas.microsoft.com/office/powerpoint/2010/main" val="244553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25A8C-6EBB-4A57-BD4E-D5F0477C660D}"/>
              </a:ext>
            </a:extLst>
          </p:cNvPr>
          <p:cNvSpPr>
            <a:spLocks noGrp="1"/>
          </p:cNvSpPr>
          <p:nvPr>
            <p:ph type="title"/>
          </p:nvPr>
        </p:nvSpPr>
        <p:spPr>
          <a:xfrm>
            <a:off x="0" y="0"/>
            <a:ext cx="12192000" cy="881698"/>
          </a:xfrm>
        </p:spPr>
        <p:txBody>
          <a:bodyPr anchor="ctr">
            <a:normAutofit/>
          </a:bodyPr>
          <a:lstStyle/>
          <a:p>
            <a:pPr algn="ctr"/>
            <a:r>
              <a:rPr lang="en-GB" sz="4800" b="1" dirty="0">
                <a:solidFill>
                  <a:schemeClr val="bg1"/>
                </a:solidFill>
              </a:rPr>
              <a:t>Matthew Chapter 13:53 till 16:12</a:t>
            </a:r>
          </a:p>
        </p:txBody>
      </p:sp>
      <p:pic>
        <p:nvPicPr>
          <p:cNvPr id="6" name="Picture 5">
            <a:extLst>
              <a:ext uri="{FF2B5EF4-FFF2-40B4-BE49-F238E27FC236}">
                <a16:creationId xmlns:a16="http://schemas.microsoft.com/office/drawing/2014/main" id="{9039A641-F86B-418C-808E-EBCF14980565}"/>
              </a:ext>
            </a:extLst>
          </p:cNvPr>
          <p:cNvPicPr>
            <a:picLocks noChangeAspect="1"/>
          </p:cNvPicPr>
          <p:nvPr/>
        </p:nvPicPr>
        <p:blipFill rotWithShape="1">
          <a:blip r:embed="rId2"/>
          <a:srcRect b="14565"/>
          <a:stretch/>
        </p:blipFill>
        <p:spPr>
          <a:xfrm>
            <a:off x="0" y="881698"/>
            <a:ext cx="12192000" cy="5976302"/>
          </a:xfrm>
          <a:prstGeom prst="rect">
            <a:avLst/>
          </a:prstGeom>
          <a:noFill/>
        </p:spPr>
      </p:pic>
      <p:sp>
        <p:nvSpPr>
          <p:cNvPr id="4" name="Slide Number Placeholder 3">
            <a:extLst>
              <a:ext uri="{FF2B5EF4-FFF2-40B4-BE49-F238E27FC236}">
                <a16:creationId xmlns:a16="http://schemas.microsoft.com/office/drawing/2014/main" id="{79548AEC-409B-42D0-B903-E69D93FE2CB3}"/>
              </a:ext>
            </a:extLst>
          </p:cNvPr>
          <p:cNvSpPr>
            <a:spLocks noGrp="1"/>
          </p:cNvSpPr>
          <p:nvPr>
            <p:ph type="sldNum" sz="quarter" idx="10"/>
          </p:nvPr>
        </p:nvSpPr>
        <p:spPr>
          <a:xfrm>
            <a:off x="11353800" y="6361475"/>
            <a:ext cx="838200" cy="360000"/>
          </a:xfrm>
        </p:spPr>
        <p:txBody>
          <a:bodyPr anchor="ctr">
            <a:normAutofit/>
          </a:bodyPr>
          <a:lstStyle/>
          <a:p>
            <a:pPr>
              <a:spcAft>
                <a:spcPts val="600"/>
              </a:spcAft>
            </a:pPr>
            <a:r>
              <a:rPr lang="en-US"/>
              <a:t>PAGE </a:t>
            </a:r>
            <a:fld id="{4A9B5881-4007-4345-955A-79C2656F0C49}" type="slidenum">
              <a:rPr lang="en-US" smtClean="0"/>
              <a:pPr>
                <a:spcAft>
                  <a:spcPts val="600"/>
                </a:spcAft>
              </a:pPr>
              <a:t>3</a:t>
            </a:fld>
            <a:endParaRPr lang="en-US"/>
          </a:p>
        </p:txBody>
      </p:sp>
      <p:sp>
        <p:nvSpPr>
          <p:cNvPr id="3" name="Rectangle 2">
            <a:extLst>
              <a:ext uri="{FF2B5EF4-FFF2-40B4-BE49-F238E27FC236}">
                <a16:creationId xmlns:a16="http://schemas.microsoft.com/office/drawing/2014/main" id="{8BC4A03E-4203-4C31-8159-B2EB3107171D}"/>
              </a:ext>
            </a:extLst>
          </p:cNvPr>
          <p:cNvSpPr/>
          <p:nvPr/>
        </p:nvSpPr>
        <p:spPr>
          <a:xfrm>
            <a:off x="1" y="857251"/>
            <a:ext cx="12191999" cy="707886"/>
          </a:xfrm>
          <a:prstGeom prst="rect">
            <a:avLst/>
          </a:prstGeom>
          <a:solidFill>
            <a:schemeClr val="bg1">
              <a:alpha val="42000"/>
            </a:schemeClr>
          </a:solidFill>
        </p:spPr>
        <p:txBody>
          <a:bodyPr wrap="square">
            <a:spAutoFit/>
          </a:bodyPr>
          <a:lstStyle/>
          <a:p>
            <a:pPr algn="ctr"/>
            <a:r>
              <a:rPr lang="en-GB" sz="4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Latha" panose="020B0604020202020204" pitchFamily="34" charset="0"/>
              </a:rPr>
              <a:t>Eight incidents in the life of our Lord </a:t>
            </a:r>
            <a:endParaRPr lang="en-GB"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6113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 y="0"/>
            <a:ext cx="11871960" cy="6858000"/>
          </a:xfrm>
        </p:spPr>
        <p:txBody>
          <a:bodyPr>
            <a:normAutofit/>
          </a:bodyPr>
          <a:lstStyle/>
          <a:p>
            <a:pPr marL="0" indent="0">
              <a:buNone/>
            </a:pPr>
            <a:r>
              <a:rPr lang="en-GB" sz="7200" dirty="0">
                <a:latin typeface="Century Gothic" panose="020B0502020202020204" pitchFamily="34" charset="0"/>
              </a:rPr>
              <a:t>Mark says it </a:t>
            </a:r>
            <a:r>
              <a:rPr lang="en-GB" sz="7200" b="1" dirty="0">
                <a:latin typeface="Century Gothic" panose="020B0502020202020204" pitchFamily="34" charset="0"/>
              </a:rPr>
              <a:t>Corban.</a:t>
            </a:r>
          </a:p>
          <a:p>
            <a:pPr marL="457200" lvl="1" indent="0">
              <a:lnSpc>
                <a:spcPct val="100000"/>
              </a:lnSpc>
              <a:buNone/>
            </a:pPr>
            <a:r>
              <a:rPr lang="en-GB" sz="4800" b="1" dirty="0">
                <a:solidFill>
                  <a:srgbClr val="C00000"/>
                </a:solidFill>
                <a:latin typeface="Century Gothic" panose="020B0502020202020204" pitchFamily="34" charset="0"/>
              </a:rPr>
              <a:t>Corban</a:t>
            </a:r>
            <a:r>
              <a:rPr lang="en-GB" sz="4800" dirty="0">
                <a:solidFill>
                  <a:srgbClr val="C00000"/>
                </a:solidFill>
                <a:latin typeface="Century Gothic" panose="020B0502020202020204" pitchFamily="34" charset="0"/>
              </a:rPr>
              <a:t> </a:t>
            </a:r>
            <a:r>
              <a:rPr lang="en-GB" sz="4800" dirty="0">
                <a:latin typeface="Century Gothic" panose="020B0502020202020204" pitchFamily="34" charset="0"/>
              </a:rPr>
              <a:t>means offering.</a:t>
            </a:r>
          </a:p>
          <a:p>
            <a:pPr marL="457200" lvl="1" indent="0">
              <a:lnSpc>
                <a:spcPct val="100000"/>
              </a:lnSpc>
              <a:buNone/>
            </a:pPr>
            <a:r>
              <a:rPr lang="en-GB" sz="4800" b="1" dirty="0" err="1">
                <a:solidFill>
                  <a:srgbClr val="C00000"/>
                </a:solidFill>
                <a:latin typeface="Century Gothic" panose="020B0502020202020204" pitchFamily="34" charset="0"/>
              </a:rPr>
              <a:t>Doron</a:t>
            </a:r>
            <a:r>
              <a:rPr lang="en-GB" sz="4800" dirty="0">
                <a:solidFill>
                  <a:srgbClr val="C00000"/>
                </a:solidFill>
                <a:latin typeface="Century Gothic" panose="020B0502020202020204" pitchFamily="34" charset="0"/>
              </a:rPr>
              <a:t> </a:t>
            </a:r>
            <a:r>
              <a:rPr lang="en-GB" sz="4800" dirty="0">
                <a:latin typeface="Century Gothic" panose="020B0502020202020204" pitchFamily="34" charset="0"/>
              </a:rPr>
              <a:t>means gift.</a:t>
            </a:r>
          </a:p>
          <a:p>
            <a:pPr marL="0" indent="0">
              <a:buNone/>
            </a:pPr>
            <a:endParaRPr lang="en-GB" sz="4400" dirty="0">
              <a:latin typeface="Century Gothic" panose="020B0502020202020204" pitchFamily="34" charset="0"/>
            </a:endParaRPr>
          </a:p>
          <a:p>
            <a:pPr marL="0" indent="0">
              <a:buNone/>
            </a:pPr>
            <a:r>
              <a:rPr lang="en-GB" sz="5400" i="1" dirty="0">
                <a:latin typeface="Century Gothic" panose="020B0502020202020204" pitchFamily="34" charset="0"/>
              </a:rPr>
              <a:t>Anyone who says to his father or his mother, </a:t>
            </a:r>
            <a:r>
              <a:rPr lang="en-GB" sz="5400" b="1" i="1" dirty="0">
                <a:solidFill>
                  <a:srgbClr val="C00000"/>
                </a:solidFill>
                <a:latin typeface="Century Gothic" panose="020B0502020202020204" pitchFamily="34" charset="0"/>
              </a:rPr>
              <a:t>“Corban,” or, “</a:t>
            </a:r>
            <a:r>
              <a:rPr lang="en-GB" sz="5400" b="1" i="1" dirty="0" err="1">
                <a:solidFill>
                  <a:srgbClr val="C00000"/>
                </a:solidFill>
                <a:latin typeface="Century Gothic" panose="020B0502020202020204" pitchFamily="34" charset="0"/>
              </a:rPr>
              <a:t>dōron</a:t>
            </a:r>
            <a:r>
              <a:rPr lang="en-GB" sz="5400" b="1" i="1" dirty="0">
                <a:solidFill>
                  <a:srgbClr val="C00000"/>
                </a:solidFill>
                <a:latin typeface="Century Gothic" panose="020B0502020202020204" pitchFamily="34" charset="0"/>
              </a:rPr>
              <a:t>”, </a:t>
            </a:r>
            <a:r>
              <a:rPr lang="en-GB" sz="5400" i="1" dirty="0">
                <a:latin typeface="Century Gothic" panose="020B0502020202020204" pitchFamily="34" charset="0"/>
              </a:rPr>
              <a:t>surely does not have to honour his father.</a:t>
            </a:r>
          </a:p>
        </p:txBody>
      </p:sp>
    </p:spTree>
    <p:extLst>
      <p:ext uri="{BB962C8B-B14F-4D97-AF65-F5344CB8AC3E}">
        <p14:creationId xmlns:p14="http://schemas.microsoft.com/office/powerpoint/2010/main" val="2742500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9600" b="1" dirty="0">
                <a:latin typeface="Century Gothic" panose="020B0502020202020204" pitchFamily="34" charset="0"/>
              </a:rPr>
              <a:t>Numbers 30:2</a:t>
            </a:r>
            <a:endParaRPr lang="en-GB" sz="9600" dirty="0">
              <a:latin typeface="Century Gothic" panose="020B0502020202020204" pitchFamily="34" charset="0"/>
            </a:endParaRPr>
          </a:p>
        </p:txBody>
      </p:sp>
      <p:pic>
        <p:nvPicPr>
          <p:cNvPr id="5" name="Picture 2" descr="9 Popular Marital Vows in the Bible">
            <a:extLst>
              <a:ext uri="{FF2B5EF4-FFF2-40B4-BE49-F238E27FC236}">
                <a16:creationId xmlns:a16="http://schemas.microsoft.com/office/drawing/2014/main" id="{1B0882E1-23FC-4997-8EEE-2EB1A6EE1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14" y="1690688"/>
            <a:ext cx="11558371" cy="5031629"/>
          </a:xfrm>
          <a:prstGeom prst="rect">
            <a:avLst/>
          </a:prstGeom>
          <a:noFill/>
          <a:effectLst>
            <a:softEdge rad="774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234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879" y="2638491"/>
            <a:ext cx="10515600" cy="1325563"/>
          </a:xfrm>
        </p:spPr>
        <p:txBody>
          <a:bodyPr>
            <a:noAutofit/>
          </a:bodyPr>
          <a:lstStyle/>
          <a:p>
            <a:pPr algn="ctr"/>
            <a:r>
              <a:rPr lang="en-GB" sz="8000" dirty="0"/>
              <a:t>True religion is all bound up in one basic word, </a:t>
            </a:r>
            <a:r>
              <a:rPr lang="en-GB" sz="8000" b="1" dirty="0">
                <a:solidFill>
                  <a:srgbClr val="C00000"/>
                </a:solidFill>
              </a:rPr>
              <a:t>“</a:t>
            </a:r>
            <a:r>
              <a:rPr lang="en-GB" sz="8000" b="1" i="1" dirty="0">
                <a:solidFill>
                  <a:srgbClr val="C00000"/>
                </a:solidFill>
              </a:rPr>
              <a:t>obeying</a:t>
            </a:r>
            <a:r>
              <a:rPr lang="en-GB" sz="8000" b="1" dirty="0">
                <a:solidFill>
                  <a:srgbClr val="C00000"/>
                </a:solidFill>
              </a:rPr>
              <a:t>” </a:t>
            </a:r>
            <a:r>
              <a:rPr lang="en-GB" sz="8000" dirty="0"/>
              <a:t>the commandments of God from the heart. </a:t>
            </a:r>
            <a:endParaRPr lang="en-GB" sz="6000" dirty="0"/>
          </a:p>
        </p:txBody>
      </p:sp>
    </p:spTree>
    <p:extLst>
      <p:ext uri="{BB962C8B-B14F-4D97-AF65-F5344CB8AC3E}">
        <p14:creationId xmlns:p14="http://schemas.microsoft.com/office/powerpoint/2010/main" val="3134133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590"/>
            <a:ext cx="10515600" cy="1283335"/>
          </a:xfrm>
        </p:spPr>
        <p:txBody>
          <a:bodyPr>
            <a:normAutofit lnSpcReduction="10000"/>
          </a:bodyPr>
          <a:lstStyle/>
          <a:p>
            <a:pPr marL="0" indent="0" algn="ctr">
              <a:buNone/>
            </a:pPr>
            <a:r>
              <a:rPr lang="en-GB" sz="8800" b="1" dirty="0">
                <a:latin typeface="Century Gothic" panose="020B0502020202020204" pitchFamily="34" charset="0"/>
              </a:rPr>
              <a:t>Matthew 15: 7-9</a:t>
            </a:r>
          </a:p>
          <a:p>
            <a:pPr marL="0" indent="0">
              <a:buNone/>
            </a:pPr>
            <a:endParaRPr lang="en-GB" sz="4400" dirty="0"/>
          </a:p>
        </p:txBody>
      </p:sp>
      <p:pic>
        <p:nvPicPr>
          <p:cNvPr id="29698" name="Picture 2" descr="Oct 25, 2020 - Thirtieth Sunday in Ordinary Time - San Lorenzo Ruiz Parish Quezon 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54" y="457016"/>
            <a:ext cx="12192000" cy="685800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187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2660" y="2261101"/>
            <a:ext cx="10515600" cy="1283335"/>
          </a:xfrm>
        </p:spPr>
        <p:txBody>
          <a:bodyPr>
            <a:normAutofit/>
          </a:bodyPr>
          <a:lstStyle/>
          <a:p>
            <a:pPr marL="0" indent="0" algn="ctr">
              <a:buNone/>
            </a:pPr>
            <a:r>
              <a:rPr lang="en-GB" sz="8000" b="1" dirty="0">
                <a:latin typeface="Century Gothic" panose="020B0502020202020204" pitchFamily="34" charset="0"/>
              </a:rPr>
              <a:t>Isaiah 29:13</a:t>
            </a:r>
            <a:endParaRPr lang="en-GB" sz="4800" b="1" dirty="0">
              <a:latin typeface="Century Gothic" panose="020B0502020202020204" pitchFamily="34" charset="0"/>
            </a:endParaRPr>
          </a:p>
        </p:txBody>
      </p:sp>
      <p:pic>
        <p:nvPicPr>
          <p:cNvPr id="2" name="Picture 1">
            <a:extLst>
              <a:ext uri="{FF2B5EF4-FFF2-40B4-BE49-F238E27FC236}">
                <a16:creationId xmlns:a16="http://schemas.microsoft.com/office/drawing/2014/main" id="{D16CA895-DE4B-4045-8888-C3D8F72022F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848" b="93821" l="3560" r="99294">
                        <a14:foregroundMark x1="6382" y1="30682" x2="4715" y2="23697"/>
                        <a14:foregroundMark x1="4715" y1="23697" x2="4298" y2="16550"/>
                        <a14:foregroundMark x1="4298" y1="16550" x2="6703" y2="9457"/>
                        <a14:foregroundMark x1="6703" y1="9457" x2="10904" y2="5642"/>
                        <a14:foregroundMark x1="10904" y1="5642" x2="18345" y2="8812"/>
                        <a14:foregroundMark x1="4907" y1="30145" x2="3624" y2="11660"/>
                        <a14:foregroundMark x1="28480" y1="2848" x2="31270" y2="3976"/>
                        <a14:foregroundMark x1="2822" y1="82321" x2="2405" y2="89307"/>
                        <a14:foregroundMark x1="2405" y1="89307" x2="5805" y2="94627"/>
                        <a14:foregroundMark x1="5805" y1="94627" x2="15362" y2="98173"/>
                        <a14:foregroundMark x1="15362" y1="98173" x2="19820" y2="98119"/>
                        <a14:foregroundMark x1="19820" y1="98119" x2="23765" y2="93874"/>
                        <a14:foregroundMark x1="23765" y1="93874" x2="26491" y2="87480"/>
                        <a14:foregroundMark x1="26491" y1="87480" x2="26491" y2="87319"/>
                        <a14:foregroundMark x1="834" y1="62332" x2="14368" y2="57818"/>
                        <a14:foregroundMark x1="14368" y1="57818" x2="23156" y2="58839"/>
                        <a14:foregroundMark x1="23156" y1="58839" x2="38069" y2="54648"/>
                        <a14:foregroundMark x1="38069" y1="54648" x2="42720" y2="54648"/>
                        <a14:foregroundMark x1="42720" y1="54648" x2="47434" y2="54326"/>
                        <a14:foregroundMark x1="47434" y1="54326" x2="60744" y2="54487"/>
                        <a14:foregroundMark x1="60744" y1="54487" x2="65138" y2="54164"/>
                        <a14:foregroundMark x1="65138" y1="54164" x2="74246" y2="54164"/>
                        <a14:foregroundMark x1="74246" y1="54164" x2="97979" y2="45352"/>
                        <a14:foregroundMark x1="97979" y1="45352" x2="99294" y2="45352"/>
                      </a14:backgroundRemoval>
                    </a14:imgEffect>
                  </a14:imgLayer>
                </a14:imgProps>
              </a:ext>
            </a:extLst>
          </a:blip>
          <a:srcRect r="19395"/>
          <a:stretch/>
        </p:blipFill>
        <p:spPr>
          <a:xfrm>
            <a:off x="1025275" y="847532"/>
            <a:ext cx="7284335" cy="5393808"/>
          </a:xfrm>
          <a:prstGeom prst="rect">
            <a:avLst/>
          </a:prstGeom>
        </p:spPr>
      </p:pic>
    </p:spTree>
    <p:extLst>
      <p:ext uri="{BB962C8B-B14F-4D97-AF65-F5344CB8AC3E}">
        <p14:creationId xmlns:p14="http://schemas.microsoft.com/office/powerpoint/2010/main" val="68756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9600" b="1" spc="600" dirty="0">
                <a:latin typeface="Century Gothic" panose="020B0502020202020204" pitchFamily="34" charset="0"/>
              </a:rPr>
              <a:t>Hypocrisy</a:t>
            </a:r>
            <a:endParaRPr lang="en-GB" sz="7200" dirty="0">
              <a:latin typeface="Century Gothic" panose="020B0502020202020204" pitchFamily="34" charset="0"/>
            </a:endParaRPr>
          </a:p>
        </p:txBody>
      </p:sp>
      <p:sp>
        <p:nvSpPr>
          <p:cNvPr id="3" name="Content Placeholder 2"/>
          <p:cNvSpPr>
            <a:spLocks noGrp="1"/>
          </p:cNvSpPr>
          <p:nvPr>
            <p:ph idx="1"/>
          </p:nvPr>
        </p:nvSpPr>
        <p:spPr>
          <a:xfrm>
            <a:off x="838200" y="1825624"/>
            <a:ext cx="10515600" cy="4860925"/>
          </a:xfrm>
        </p:spPr>
        <p:txBody>
          <a:bodyPr>
            <a:normAutofit fontScale="92500"/>
          </a:bodyPr>
          <a:lstStyle/>
          <a:p>
            <a:pPr marL="0" indent="0" algn="ctr">
              <a:buNone/>
            </a:pPr>
            <a:r>
              <a:rPr lang="en-GB" sz="5400" dirty="0">
                <a:latin typeface="Century Gothic" panose="020B0502020202020204" pitchFamily="34" charset="0"/>
              </a:rPr>
              <a:t>“There are </a:t>
            </a:r>
            <a:r>
              <a:rPr lang="en-GB" sz="5400" b="1" dirty="0">
                <a:latin typeface="Century Gothic" panose="020B0502020202020204" pitchFamily="34" charset="0"/>
              </a:rPr>
              <a:t>ten parts </a:t>
            </a:r>
            <a:r>
              <a:rPr lang="en-GB" sz="5400" dirty="0">
                <a:latin typeface="Century Gothic" panose="020B0502020202020204" pitchFamily="34" charset="0"/>
              </a:rPr>
              <a:t>of hypocrisy in the world: </a:t>
            </a:r>
            <a:r>
              <a:rPr lang="en-GB" sz="5400" b="1" dirty="0">
                <a:latin typeface="Century Gothic" panose="020B0502020202020204" pitchFamily="34" charset="0"/>
              </a:rPr>
              <a:t>nine at Jerusalem</a:t>
            </a:r>
            <a:r>
              <a:rPr lang="en-GB" sz="5400" dirty="0">
                <a:latin typeface="Century Gothic" panose="020B0502020202020204" pitchFamily="34" charset="0"/>
              </a:rPr>
              <a:t>, and </a:t>
            </a:r>
            <a:r>
              <a:rPr lang="en-GB" sz="5400" b="1" dirty="0">
                <a:latin typeface="Century Gothic" panose="020B0502020202020204" pitchFamily="34" charset="0"/>
              </a:rPr>
              <a:t>one everywhere else</a:t>
            </a:r>
            <a:r>
              <a:rPr lang="en-GB" sz="5400" dirty="0">
                <a:latin typeface="Century Gothic" panose="020B0502020202020204" pitchFamily="34" charset="0"/>
              </a:rPr>
              <a:t>.” </a:t>
            </a:r>
          </a:p>
          <a:p>
            <a:pPr marL="0" indent="0" algn="ctr">
              <a:buNone/>
            </a:pPr>
            <a:endParaRPr lang="en-GB" sz="5400" dirty="0">
              <a:latin typeface="Century Gothic" panose="020B0502020202020204" pitchFamily="34" charset="0"/>
            </a:endParaRPr>
          </a:p>
          <a:p>
            <a:pPr marL="0" indent="0" algn="ctr">
              <a:buNone/>
            </a:pPr>
            <a:r>
              <a:rPr lang="en-GB" sz="5400" b="1" i="1" dirty="0">
                <a:solidFill>
                  <a:srgbClr val="C00000"/>
                </a:solidFill>
                <a:latin typeface="Century Gothic" panose="020B0502020202020204" pitchFamily="34" charset="0"/>
              </a:rPr>
              <a:t>nine in the Church</a:t>
            </a:r>
            <a:r>
              <a:rPr lang="en-GB" sz="5400" i="1" dirty="0">
                <a:latin typeface="Century Gothic" panose="020B0502020202020204" pitchFamily="34" charset="0"/>
              </a:rPr>
              <a:t>, and one everywhere else. </a:t>
            </a:r>
          </a:p>
        </p:txBody>
      </p:sp>
    </p:spTree>
    <p:extLst>
      <p:ext uri="{BB962C8B-B14F-4D97-AF65-F5344CB8AC3E}">
        <p14:creationId xmlns:p14="http://schemas.microsoft.com/office/powerpoint/2010/main" val="368347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8000" b="1" spc="600" dirty="0">
                <a:latin typeface="Century Gothic" panose="020B0502020202020204" pitchFamily="34" charset="0"/>
              </a:rPr>
              <a:t>Matthew 23:27</a:t>
            </a:r>
            <a:endParaRPr lang="en-GB" sz="8000" spc="600" dirty="0">
              <a:latin typeface="Century Gothic" panose="020B0502020202020204" pitchFamily="34" charset="0"/>
            </a:endParaRPr>
          </a:p>
        </p:txBody>
      </p:sp>
      <p:pic>
        <p:nvPicPr>
          <p:cNvPr id="5" name="Picture 2" descr="Woe to you, scribes and Pharisees, hypocrites! for you are like whitewashed  tombs, which outwardly appear beautiful, but within they are full of dead  men's bones and all uncleanness. So you also">
            <a:extLst>
              <a:ext uri="{FF2B5EF4-FFF2-40B4-BE49-F238E27FC236}">
                <a16:creationId xmlns:a16="http://schemas.microsoft.com/office/drawing/2014/main" id="{30A77380-3CFC-4DD4-AC44-0F24E4C6DE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06" b="14090"/>
          <a:stretch/>
        </p:blipFill>
        <p:spPr bwMode="auto">
          <a:xfrm>
            <a:off x="497840" y="1690688"/>
            <a:ext cx="11398250" cy="4705351"/>
          </a:xfrm>
          <a:prstGeom prst="rect">
            <a:avLst/>
          </a:prstGeom>
          <a:noFill/>
          <a:effectLst>
            <a:softEdge rad="622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772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What Does It Mean To Take the Lord's Name in V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30" y="2006858"/>
            <a:ext cx="10345520" cy="540145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996950" y="282158"/>
            <a:ext cx="796614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Exodus 20:7</a:t>
            </a:r>
          </a:p>
        </p:txBody>
      </p:sp>
    </p:spTree>
    <p:extLst>
      <p:ext uri="{BB962C8B-B14F-4D97-AF65-F5344CB8AC3E}">
        <p14:creationId xmlns:p14="http://schemas.microsoft.com/office/powerpoint/2010/main" val="2622183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7321" y="780256"/>
            <a:ext cx="950468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Isaiah 1:13-18</a:t>
            </a:r>
          </a:p>
        </p:txBody>
      </p:sp>
      <p:sp>
        <p:nvSpPr>
          <p:cNvPr id="3" name="Rectangle 2"/>
          <p:cNvSpPr/>
          <p:nvPr/>
        </p:nvSpPr>
        <p:spPr>
          <a:xfrm>
            <a:off x="205740" y="2254504"/>
            <a:ext cx="11898630" cy="3414333"/>
          </a:xfrm>
          <a:prstGeom prst="rect">
            <a:avLst/>
          </a:prstGeom>
        </p:spPr>
        <p:txBody>
          <a:bodyPr wrap="square">
            <a:spAutoFit/>
          </a:bodyPr>
          <a:lstStyle/>
          <a:p>
            <a:pPr marL="457200" marR="0" lvl="0" indent="-45720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Latha" panose="020B0604020202020204" pitchFamily="34" charset="0"/>
              </a:rPr>
              <a:t>God wants to cleanse your hearts. </a:t>
            </a:r>
            <a:endParaRPr kumimoji="0" lang="en-GB" sz="4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Latha" panose="020B0604020202020204" pitchFamily="34" charset="0"/>
            </a:endParaRPr>
          </a:p>
          <a:p>
            <a:pPr marL="457200" marR="0" lvl="0" indent="-45720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Latha" panose="020B0604020202020204" pitchFamily="34" charset="0"/>
              </a:rPr>
              <a:t>God wants to wash you on the inside. </a:t>
            </a:r>
            <a:endParaRPr kumimoji="0" lang="en-GB" sz="4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Latha" panose="020B0604020202020204" pitchFamily="34" charset="0"/>
            </a:endParaRPr>
          </a:p>
          <a:p>
            <a:pPr marL="457200" marR="0" lvl="0" indent="-45720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Latha" panose="020B0604020202020204" pitchFamily="34" charset="0"/>
              </a:rPr>
              <a:t>God will not otherwise tolerate your empty, vain worship</a:t>
            </a:r>
            <a:r>
              <a:rPr kumimoji="0" lang="en-GB" sz="36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Latha" panose="020B0604020202020204" pitchFamily="34" charset="0"/>
              </a:rPr>
              <a:t>.</a:t>
            </a: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3546118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2077"/>
            <a:ext cx="1142752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600" normalizeH="0" baseline="0" noProof="0" dirty="0">
                <a:ln>
                  <a:noFill/>
                </a:ln>
                <a:solidFill>
                  <a:prstClr val="black"/>
                </a:solidFill>
                <a:effectLst/>
                <a:uLnTx/>
                <a:uFillTx/>
                <a:latin typeface="Century Gothic" panose="020B0502020202020204" pitchFamily="34" charset="0"/>
                <a:ea typeface="+mn-ea"/>
                <a:cs typeface="+mn-cs"/>
              </a:rPr>
              <a:t>Isaiah</a:t>
            </a:r>
            <a:r>
              <a:rPr kumimoji="0" lang="en-GB"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66:1-2</a:t>
            </a:r>
          </a:p>
        </p:txBody>
      </p:sp>
      <p:pic>
        <p:nvPicPr>
          <p:cNvPr id="33794" name="Picture 2" descr="Seeking the Lord: The Throne of God"/>
          <p:cNvPicPr>
            <a:picLocks noChangeAspect="1" noChangeArrowheads="1"/>
          </p:cNvPicPr>
          <p:nvPr/>
        </p:nvPicPr>
        <p:blipFill rotWithShape="1">
          <a:blip r:embed="rId2">
            <a:extLst>
              <a:ext uri="{28A0092B-C50C-407E-A947-70E740481C1C}">
                <a14:useLocalDpi xmlns:a14="http://schemas.microsoft.com/office/drawing/2010/main" val="0"/>
              </a:ext>
            </a:extLst>
          </a:blip>
          <a:srcRect l="-351" t="8939" r="351" b="9150"/>
          <a:stretch/>
        </p:blipFill>
        <p:spPr bwMode="auto">
          <a:xfrm>
            <a:off x="583113" y="1536700"/>
            <a:ext cx="10844414" cy="4661053"/>
          </a:xfrm>
          <a:prstGeom prst="rect">
            <a:avLst/>
          </a:prstGeom>
          <a:noFill/>
          <a:effectLst>
            <a:softEdge rad="609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128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1C64A43-2814-A993-D1F6-1458F163FA5D}"/>
              </a:ext>
            </a:extLst>
          </p:cNvPr>
          <p:cNvSpPr>
            <a:spLocks noGrp="1"/>
          </p:cNvSpPr>
          <p:nvPr>
            <p:ph type="title"/>
          </p:nvPr>
        </p:nvSpPr>
        <p:spPr>
          <a:xfrm>
            <a:off x="7512051" y="2286899"/>
            <a:ext cx="4679950" cy="3541501"/>
          </a:xfrm>
        </p:spPr>
        <p:txBody>
          <a:bodyPr anchor="b">
            <a:normAutofit fontScale="90000"/>
          </a:bodyPr>
          <a:lstStyle/>
          <a:p>
            <a:r>
              <a:rPr lang="en-GB" sz="6700" b="1" dirty="0"/>
              <a:t>1</a:t>
            </a:r>
            <a:r>
              <a:rPr lang="en-GB" sz="6700" b="1" baseline="30000" dirty="0"/>
              <a:t>st</a:t>
            </a:r>
            <a:r>
              <a:rPr lang="en-GB" sz="6700" b="1" dirty="0"/>
              <a:t> Response to Jesus</a:t>
            </a:r>
            <a:br>
              <a:rPr lang="en-GB" sz="6700" b="1" dirty="0"/>
            </a:br>
            <a:br>
              <a:rPr lang="en-GB" sz="6700" b="1" dirty="0"/>
            </a:br>
            <a:endParaRPr lang="en-US" sz="6700" b="1" dirty="0"/>
          </a:p>
        </p:txBody>
      </p:sp>
      <p:sp>
        <p:nvSpPr>
          <p:cNvPr id="4" name="Slide Number Placeholder 3">
            <a:extLst>
              <a:ext uri="{FF2B5EF4-FFF2-40B4-BE49-F238E27FC236}">
                <a16:creationId xmlns:a16="http://schemas.microsoft.com/office/drawing/2014/main" id="{57FFD212-14B7-4556-BB08-2C1D19D3B649}"/>
              </a:ext>
            </a:extLst>
          </p:cNvPr>
          <p:cNvSpPr>
            <a:spLocks noGrp="1"/>
          </p:cNvSpPr>
          <p:nvPr>
            <p:ph type="sldNum" sz="quarter" idx="10"/>
          </p:nvPr>
        </p:nvSpPr>
        <p:spPr>
          <a:xfrm>
            <a:off x="11353800" y="6361475"/>
            <a:ext cx="838200" cy="360000"/>
          </a:xfrm>
        </p:spPr>
        <p:txBody>
          <a:bodyPr anchor="ctr">
            <a:normAutofit/>
          </a:bodyPr>
          <a:lstStyle/>
          <a:p>
            <a:pPr>
              <a:spcAft>
                <a:spcPts val="600"/>
              </a:spcAft>
            </a:pPr>
            <a:r>
              <a:rPr lang="en-US"/>
              <a:t>PAGE </a:t>
            </a:r>
            <a:fld id="{4A9B5881-4007-4345-955A-79C2656F0C49}" type="slidenum">
              <a:rPr lang="en-US" smtClean="0"/>
              <a:pPr>
                <a:spcAft>
                  <a:spcPts val="600"/>
                </a:spcAft>
              </a:pPr>
              <a:t>4</a:t>
            </a:fld>
            <a:endParaRPr lang="en-US"/>
          </a:p>
        </p:txBody>
      </p:sp>
      <p:sp>
        <p:nvSpPr>
          <p:cNvPr id="6" name="Rectangle 5">
            <a:extLst>
              <a:ext uri="{FF2B5EF4-FFF2-40B4-BE49-F238E27FC236}">
                <a16:creationId xmlns:a16="http://schemas.microsoft.com/office/drawing/2014/main" id="{555ED31F-3EC9-4339-9F86-A5A747BDA5B9}"/>
              </a:ext>
            </a:extLst>
          </p:cNvPr>
          <p:cNvSpPr/>
          <p:nvPr/>
        </p:nvSpPr>
        <p:spPr>
          <a:xfrm>
            <a:off x="7201708" y="4504961"/>
            <a:ext cx="4990292" cy="1323439"/>
          </a:xfrm>
          <a:prstGeom prst="rect">
            <a:avLst/>
          </a:prstGeom>
        </p:spPr>
        <p:txBody>
          <a:bodyPr wrap="square">
            <a:spAutoFit/>
          </a:bodyPr>
          <a:lstStyle/>
          <a:p>
            <a:r>
              <a:rPr lang="en-GB" sz="8000" b="1" dirty="0">
                <a:solidFill>
                  <a:srgbClr val="00B0F0"/>
                </a:solidFill>
              </a:rPr>
              <a:t> Unbelief!</a:t>
            </a:r>
            <a:endParaRPr lang="en-GB" sz="8000" dirty="0">
              <a:solidFill>
                <a:srgbClr val="00B0F0"/>
              </a:solidFill>
            </a:endParaRPr>
          </a:p>
        </p:txBody>
      </p:sp>
      <p:sp>
        <p:nvSpPr>
          <p:cNvPr id="13" name="Subtitle 2">
            <a:extLst>
              <a:ext uri="{FF2B5EF4-FFF2-40B4-BE49-F238E27FC236}">
                <a16:creationId xmlns:a16="http://schemas.microsoft.com/office/drawing/2014/main" id="{F0716315-C726-4AF3-9C79-CDB41169AFB5}"/>
              </a:ext>
            </a:extLst>
          </p:cNvPr>
          <p:cNvSpPr txBox="1">
            <a:spLocks/>
          </p:cNvSpPr>
          <p:nvPr/>
        </p:nvSpPr>
        <p:spPr>
          <a:xfrm>
            <a:off x="7512050" y="335181"/>
            <a:ext cx="4679951" cy="1371599"/>
          </a:xfrm>
          <a:prstGeom prst="rect">
            <a:avLst/>
          </a:prstGeom>
          <a:solidFill>
            <a:schemeClr val="tx1">
              <a:lumMod val="85000"/>
              <a:lumOff val="15000"/>
            </a:schemeClr>
          </a:solidFill>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Clr>
                <a:schemeClr val="accent2"/>
              </a:buClr>
              <a:buFont typeface="Wingdings" panose="05000000000000000000" pitchFamily="2" charset="2"/>
              <a:buNone/>
              <a:defRPr sz="140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24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sz="5300" b="1" spc="-300" dirty="0">
                <a:latin typeface="+mj-lt"/>
                <a:ea typeface="+mj-ea"/>
                <a:cs typeface="+mj-cs"/>
              </a:rPr>
              <a:t>Matthew 13:53-58</a:t>
            </a:r>
            <a:endParaRPr lang="en-US" sz="5300" b="1" spc="-300" dirty="0">
              <a:latin typeface="+mj-lt"/>
              <a:ea typeface="+mj-ea"/>
              <a:cs typeface="+mj-cs"/>
            </a:endParaRPr>
          </a:p>
        </p:txBody>
      </p:sp>
      <p:cxnSp>
        <p:nvCxnSpPr>
          <p:cNvPr id="11" name="Straight Connector 10">
            <a:extLst>
              <a:ext uri="{FF2B5EF4-FFF2-40B4-BE49-F238E27FC236}">
                <a16:creationId xmlns:a16="http://schemas.microsoft.com/office/drawing/2014/main" id="{ECF30D16-6012-4FC2-97A1-5E1A18ABF2B4}"/>
              </a:ext>
            </a:extLst>
          </p:cNvPr>
          <p:cNvCxnSpPr/>
          <p:nvPr/>
        </p:nvCxnSpPr>
        <p:spPr>
          <a:xfrm>
            <a:off x="5305425" y="4320013"/>
            <a:ext cx="688657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1CEE873-C872-4844-A956-22E50313E977}"/>
              </a:ext>
            </a:extLst>
          </p:cNvPr>
          <p:cNvPicPr>
            <a:picLocks noChangeAspect="1"/>
          </p:cNvPicPr>
          <p:nvPr/>
        </p:nvPicPr>
        <p:blipFill rotWithShape="1">
          <a:blip r:embed="rId2"/>
          <a:srcRect r="11845"/>
          <a:stretch/>
        </p:blipFill>
        <p:spPr>
          <a:xfrm>
            <a:off x="-1872053" y="-20320"/>
            <a:ext cx="9384103" cy="6878320"/>
          </a:xfrm>
          <a:prstGeom prst="rect">
            <a:avLst/>
          </a:prstGeom>
        </p:spPr>
      </p:pic>
    </p:spTree>
    <p:extLst>
      <p:ext uri="{BB962C8B-B14F-4D97-AF65-F5344CB8AC3E}">
        <p14:creationId xmlns:p14="http://schemas.microsoft.com/office/powerpoint/2010/main" val="3174007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150" y="936625"/>
            <a:ext cx="10515600" cy="1325563"/>
          </a:xfrm>
        </p:spPr>
        <p:txBody>
          <a:bodyPr>
            <a:normAutofit fontScale="90000"/>
          </a:bodyPr>
          <a:lstStyle/>
          <a:p>
            <a:pPr algn="ctr"/>
            <a:r>
              <a:rPr lang="en-GB" sz="5400" b="1" i="1" dirty="0"/>
              <a:t>God indicts them for their false religion.</a:t>
            </a:r>
          </a:p>
        </p:txBody>
      </p:sp>
      <p:sp>
        <p:nvSpPr>
          <p:cNvPr id="3" name="Content Placeholder 2"/>
          <p:cNvSpPr>
            <a:spLocks noGrp="1"/>
          </p:cNvSpPr>
          <p:nvPr>
            <p:ph idx="1"/>
          </p:nvPr>
        </p:nvSpPr>
        <p:spPr>
          <a:xfrm>
            <a:off x="711200" y="2682875"/>
            <a:ext cx="10515600" cy="1323975"/>
          </a:xfrm>
        </p:spPr>
        <p:txBody>
          <a:bodyPr>
            <a:normAutofit fontScale="92500" lnSpcReduction="20000"/>
          </a:bodyPr>
          <a:lstStyle/>
          <a:p>
            <a:pPr marL="0" indent="0" algn="ctr">
              <a:buNone/>
            </a:pPr>
            <a:r>
              <a:rPr lang="en-GB" sz="11500" b="1" spc="600" dirty="0">
                <a:latin typeface="Century Gothic" panose="020B0502020202020204" pitchFamily="34" charset="0"/>
              </a:rPr>
              <a:t>Isaiah 66:3</a:t>
            </a:r>
          </a:p>
        </p:txBody>
      </p:sp>
    </p:spTree>
    <p:extLst>
      <p:ext uri="{BB962C8B-B14F-4D97-AF65-F5344CB8AC3E}">
        <p14:creationId xmlns:p14="http://schemas.microsoft.com/office/powerpoint/2010/main" val="1673412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GB" sz="11500" b="1" spc="600" dirty="0">
                <a:latin typeface="Century Gothic" panose="020B0502020202020204" pitchFamily="34" charset="0"/>
              </a:rPr>
              <a:t>Isaiah 66:5</a:t>
            </a:r>
          </a:p>
          <a:p>
            <a:pPr marL="0" indent="0" algn="ctr">
              <a:buNone/>
            </a:pPr>
            <a:endParaRPr lang="en-GB" dirty="0">
              <a:latin typeface="Century Gothic" panose="020B0502020202020204" pitchFamily="34" charset="0"/>
            </a:endParaRPr>
          </a:p>
          <a:p>
            <a:pPr marL="0" indent="0" algn="ctr">
              <a:buNone/>
            </a:pPr>
            <a:r>
              <a:rPr lang="en-GB" sz="4000" dirty="0">
                <a:latin typeface="Century Gothic" panose="020B0502020202020204" pitchFamily="34" charset="0"/>
              </a:rPr>
              <a:t>God wants genuine worshippers.</a:t>
            </a:r>
          </a:p>
          <a:p>
            <a:pPr marL="0" indent="0">
              <a:buNone/>
            </a:pPr>
            <a:endParaRPr lang="en-GB" dirty="0">
              <a:latin typeface="Century Gothic" panose="020B0502020202020204" pitchFamily="34" charset="0"/>
            </a:endParaRPr>
          </a:p>
        </p:txBody>
      </p:sp>
    </p:spTree>
    <p:extLst>
      <p:ext uri="{BB962C8B-B14F-4D97-AF65-F5344CB8AC3E}">
        <p14:creationId xmlns:p14="http://schemas.microsoft.com/office/powerpoint/2010/main" val="3975290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1800225"/>
            <a:ext cx="10515600" cy="1325563"/>
          </a:xfrm>
        </p:spPr>
        <p:txBody>
          <a:bodyPr>
            <a:normAutofit/>
          </a:bodyPr>
          <a:lstStyle/>
          <a:p>
            <a:pPr algn="ctr"/>
            <a:r>
              <a:rPr lang="en-GB" sz="8800" b="1" spc="600" dirty="0">
                <a:latin typeface="Century Gothic" panose="020B0502020202020204" pitchFamily="34" charset="0"/>
              </a:rPr>
              <a:t>Amos - 5:21-27</a:t>
            </a:r>
            <a:endParaRPr lang="en-GB" sz="8800" spc="600" dirty="0">
              <a:latin typeface="Century Gothic" panose="020B0502020202020204" pitchFamily="34" charset="0"/>
            </a:endParaRPr>
          </a:p>
        </p:txBody>
      </p:sp>
    </p:spTree>
    <p:extLst>
      <p:ext uri="{BB962C8B-B14F-4D97-AF65-F5344CB8AC3E}">
        <p14:creationId xmlns:p14="http://schemas.microsoft.com/office/powerpoint/2010/main" val="3478766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350" y="1668145"/>
            <a:ext cx="10515600" cy="1325563"/>
          </a:xfrm>
        </p:spPr>
        <p:txBody>
          <a:bodyPr>
            <a:normAutofit/>
          </a:bodyPr>
          <a:lstStyle/>
          <a:p>
            <a:r>
              <a:rPr lang="en-GB" sz="8800" b="1" spc="600" dirty="0">
                <a:latin typeface="Century Gothic" panose="020B0502020202020204" pitchFamily="34" charset="0"/>
              </a:rPr>
              <a:t>Malachi 1:7-8</a:t>
            </a:r>
            <a:endParaRPr lang="en-GB" sz="8800" spc="600" dirty="0">
              <a:latin typeface="Century Gothic" panose="020B0502020202020204" pitchFamily="34" charset="0"/>
            </a:endParaRPr>
          </a:p>
        </p:txBody>
      </p:sp>
    </p:spTree>
    <p:extLst>
      <p:ext uri="{BB962C8B-B14F-4D97-AF65-F5344CB8AC3E}">
        <p14:creationId xmlns:p14="http://schemas.microsoft.com/office/powerpoint/2010/main" val="2685367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80581"/>
            <a:ext cx="10515600" cy="1325563"/>
          </a:xfrm>
        </p:spPr>
        <p:txBody>
          <a:bodyPr>
            <a:normAutofit/>
          </a:bodyPr>
          <a:lstStyle/>
          <a:p>
            <a:pPr algn="ctr"/>
            <a:r>
              <a:rPr lang="en-GB" sz="8800" b="1" spc="600" dirty="0">
                <a:latin typeface="Century Gothic" panose="020B0502020202020204" pitchFamily="34" charset="0"/>
              </a:rPr>
              <a:t>Proverbs 15:8</a:t>
            </a:r>
            <a:endParaRPr lang="en-GB" sz="8800" spc="600" dirty="0">
              <a:latin typeface="Century Gothic" panose="020B0502020202020204" pitchFamily="34" charset="0"/>
            </a:endParaRPr>
          </a:p>
        </p:txBody>
      </p:sp>
      <p:sp>
        <p:nvSpPr>
          <p:cNvPr id="3" name="Content Placeholder 2"/>
          <p:cNvSpPr>
            <a:spLocks noGrp="1"/>
          </p:cNvSpPr>
          <p:nvPr>
            <p:ph idx="1"/>
          </p:nvPr>
        </p:nvSpPr>
        <p:spPr>
          <a:xfrm>
            <a:off x="838200" y="285751"/>
            <a:ext cx="10515600" cy="2781300"/>
          </a:xfrm>
        </p:spPr>
        <p:txBody>
          <a:bodyPr>
            <a:normAutofit/>
          </a:bodyPr>
          <a:lstStyle/>
          <a:p>
            <a:pPr marL="0" indent="0" algn="ctr">
              <a:buNone/>
            </a:pPr>
            <a:r>
              <a:rPr lang="en-GB" sz="6600" i="1" dirty="0"/>
              <a:t>Empty and hypocritical worship is intolerable to God. </a:t>
            </a:r>
          </a:p>
        </p:txBody>
      </p:sp>
    </p:spTree>
    <p:extLst>
      <p:ext uri="{BB962C8B-B14F-4D97-AF65-F5344CB8AC3E}">
        <p14:creationId xmlns:p14="http://schemas.microsoft.com/office/powerpoint/2010/main" val="3828472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2275"/>
            <a:ext cx="10515600" cy="1325563"/>
          </a:xfrm>
        </p:spPr>
        <p:txBody>
          <a:bodyPr>
            <a:normAutofit fontScale="90000"/>
          </a:bodyPr>
          <a:lstStyle/>
          <a:p>
            <a:pPr algn="ctr"/>
            <a:r>
              <a:rPr lang="en-GB" sz="9600" b="1" spc="600" dirty="0">
                <a:latin typeface="Century Gothic" panose="020B0502020202020204" pitchFamily="34" charset="0"/>
              </a:rPr>
              <a:t>Ezekiel 36:26</a:t>
            </a:r>
            <a:endParaRPr lang="en-GB" sz="9600" spc="600" dirty="0">
              <a:latin typeface="Century Gothic" panose="020B0502020202020204" pitchFamily="34" charset="0"/>
            </a:endParaRPr>
          </a:p>
        </p:txBody>
      </p:sp>
      <p:sp>
        <p:nvSpPr>
          <p:cNvPr id="3" name="Content Placeholder 2"/>
          <p:cNvSpPr>
            <a:spLocks noGrp="1"/>
          </p:cNvSpPr>
          <p:nvPr>
            <p:ph idx="1"/>
          </p:nvPr>
        </p:nvSpPr>
        <p:spPr>
          <a:xfrm>
            <a:off x="838200" y="3270249"/>
            <a:ext cx="10515600" cy="2906713"/>
          </a:xfrm>
        </p:spPr>
        <p:txBody>
          <a:bodyPr>
            <a:normAutofit/>
          </a:bodyPr>
          <a:lstStyle/>
          <a:p>
            <a:pPr marL="0" indent="0" algn="ctr">
              <a:lnSpc>
                <a:spcPct val="150000"/>
              </a:lnSpc>
              <a:buNone/>
            </a:pPr>
            <a:r>
              <a:rPr lang="en-GB" sz="3600" dirty="0">
                <a:latin typeface="Century Gothic" panose="020B0502020202020204" pitchFamily="34" charset="0"/>
              </a:rPr>
              <a:t>God’s going to take away the stony heart and put a heart of flesh</a:t>
            </a:r>
          </a:p>
        </p:txBody>
      </p:sp>
    </p:spTree>
    <p:extLst>
      <p:ext uri="{BB962C8B-B14F-4D97-AF65-F5344CB8AC3E}">
        <p14:creationId xmlns:p14="http://schemas.microsoft.com/office/powerpoint/2010/main" val="2427696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250" y="1444625"/>
            <a:ext cx="10515600" cy="1325563"/>
          </a:xfrm>
        </p:spPr>
        <p:txBody>
          <a:bodyPr>
            <a:normAutofit fontScale="90000"/>
          </a:bodyPr>
          <a:lstStyle/>
          <a:p>
            <a:pPr algn="ctr"/>
            <a:r>
              <a:rPr lang="en-GB" sz="9600" b="1" spc="600" dirty="0">
                <a:latin typeface="Century Gothic" panose="020B0502020202020204" pitchFamily="34" charset="0"/>
              </a:rPr>
              <a:t>Matthew 5:20</a:t>
            </a:r>
            <a:endParaRPr lang="en-GB" sz="9600" spc="600" dirty="0">
              <a:latin typeface="Century Gothic" panose="020B0502020202020204" pitchFamily="34" charset="0"/>
            </a:endParaRPr>
          </a:p>
        </p:txBody>
      </p:sp>
      <p:sp>
        <p:nvSpPr>
          <p:cNvPr id="3" name="Content Placeholder 2"/>
          <p:cNvSpPr>
            <a:spLocks noGrp="1"/>
          </p:cNvSpPr>
          <p:nvPr>
            <p:ph idx="1"/>
          </p:nvPr>
        </p:nvSpPr>
        <p:spPr>
          <a:xfrm>
            <a:off x="939800" y="2905125"/>
            <a:ext cx="10515600" cy="4351338"/>
          </a:xfrm>
        </p:spPr>
        <p:txBody>
          <a:bodyPr/>
          <a:lstStyle/>
          <a:p>
            <a:pPr marL="0" indent="0" algn="ctr">
              <a:lnSpc>
                <a:spcPct val="150000"/>
              </a:lnSpc>
              <a:buNone/>
            </a:pPr>
            <a:r>
              <a:rPr lang="en-GB" sz="4000" dirty="0">
                <a:latin typeface="Century Gothic" panose="020B0502020202020204" pitchFamily="34" charset="0"/>
              </a:rPr>
              <a:t>The kind of righteousness that Jesus Christ demanded was that of the heart.</a:t>
            </a:r>
          </a:p>
          <a:p>
            <a:endParaRPr lang="en-GB" dirty="0"/>
          </a:p>
        </p:txBody>
      </p:sp>
    </p:spTree>
    <p:extLst>
      <p:ext uri="{BB962C8B-B14F-4D97-AF65-F5344CB8AC3E}">
        <p14:creationId xmlns:p14="http://schemas.microsoft.com/office/powerpoint/2010/main" val="1877921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 y="0"/>
            <a:ext cx="10515600" cy="1325563"/>
          </a:xfrm>
        </p:spPr>
        <p:txBody>
          <a:bodyPr/>
          <a:lstStyle/>
          <a:p>
            <a:r>
              <a:rPr lang="en-GB" b="1" dirty="0">
                <a:solidFill>
                  <a:srgbClr val="C00000"/>
                </a:solidFill>
                <a:latin typeface="Century Gothic" panose="020B0502020202020204" pitchFamily="34" charset="0"/>
              </a:rPr>
              <a:t>Examine Your Heart</a:t>
            </a:r>
          </a:p>
        </p:txBody>
      </p:sp>
      <p:sp>
        <p:nvSpPr>
          <p:cNvPr id="3" name="Content Placeholder 2"/>
          <p:cNvSpPr>
            <a:spLocks noGrp="1"/>
          </p:cNvSpPr>
          <p:nvPr>
            <p:ph idx="1"/>
          </p:nvPr>
        </p:nvSpPr>
        <p:spPr>
          <a:xfrm>
            <a:off x="449580" y="1314450"/>
            <a:ext cx="10515600" cy="5543550"/>
          </a:xfrm>
        </p:spPr>
        <p:txBody>
          <a:bodyPr>
            <a:normAutofit lnSpcReduction="10000"/>
          </a:bodyPr>
          <a:lstStyle/>
          <a:p>
            <a:pPr>
              <a:lnSpc>
                <a:spcPct val="150000"/>
              </a:lnSpc>
            </a:pPr>
            <a:r>
              <a:rPr lang="en-GB" sz="3800" b="1" dirty="0">
                <a:latin typeface="Century Gothic" panose="020B0502020202020204" pitchFamily="34" charset="0"/>
              </a:rPr>
              <a:t>Do you love Jesus Christ with all your heart, soul, mind, and strength? </a:t>
            </a:r>
            <a:endParaRPr lang="en-GB" sz="3800" dirty="0">
              <a:latin typeface="Century Gothic" panose="020B0502020202020204" pitchFamily="34" charset="0"/>
            </a:endParaRPr>
          </a:p>
          <a:p>
            <a:pPr>
              <a:lnSpc>
                <a:spcPct val="150000"/>
              </a:lnSpc>
            </a:pPr>
            <a:r>
              <a:rPr lang="en-GB" sz="3800" b="1" dirty="0">
                <a:latin typeface="Century Gothic" panose="020B0502020202020204" pitchFamily="34" charset="0"/>
              </a:rPr>
              <a:t>Do you long to be with Him? </a:t>
            </a:r>
            <a:endParaRPr lang="en-GB" sz="3800" dirty="0">
              <a:latin typeface="Century Gothic" panose="020B0502020202020204" pitchFamily="34" charset="0"/>
            </a:endParaRPr>
          </a:p>
          <a:p>
            <a:pPr>
              <a:lnSpc>
                <a:spcPct val="150000"/>
              </a:lnSpc>
            </a:pPr>
            <a:r>
              <a:rPr lang="en-GB" sz="3800" b="1" dirty="0">
                <a:latin typeface="Century Gothic" panose="020B0502020202020204" pitchFamily="34" charset="0"/>
              </a:rPr>
              <a:t>Do you long to be in His presence? </a:t>
            </a:r>
            <a:endParaRPr lang="en-GB" sz="3800" dirty="0">
              <a:latin typeface="Century Gothic" panose="020B0502020202020204" pitchFamily="34" charset="0"/>
            </a:endParaRPr>
          </a:p>
          <a:p>
            <a:pPr>
              <a:lnSpc>
                <a:spcPct val="150000"/>
              </a:lnSpc>
            </a:pPr>
            <a:r>
              <a:rPr lang="en-GB" sz="3800" b="1" dirty="0">
                <a:latin typeface="Century Gothic" panose="020B0502020202020204" pitchFamily="34" charset="0"/>
              </a:rPr>
              <a:t>Do you long to be like Him? </a:t>
            </a:r>
            <a:endParaRPr lang="en-GB" sz="3800" dirty="0">
              <a:latin typeface="Century Gothic" panose="020B0502020202020204" pitchFamily="34" charset="0"/>
            </a:endParaRPr>
          </a:p>
          <a:p>
            <a:pPr>
              <a:lnSpc>
                <a:spcPct val="150000"/>
              </a:lnSpc>
            </a:pPr>
            <a:r>
              <a:rPr lang="en-GB" sz="3800" b="1" dirty="0">
                <a:latin typeface="Century Gothic" panose="020B0502020202020204" pitchFamily="34" charset="0"/>
              </a:rPr>
              <a:t>Do you long to obey Him from the heart? </a:t>
            </a:r>
            <a:endParaRPr lang="en-GB" sz="3800" dirty="0">
              <a:latin typeface="Century Gothic" panose="020B0502020202020204" pitchFamily="34" charset="0"/>
            </a:endParaRPr>
          </a:p>
          <a:p>
            <a:endParaRPr lang="en-GB" dirty="0"/>
          </a:p>
        </p:txBody>
      </p:sp>
      <p:pic>
        <p:nvPicPr>
          <p:cNvPr id="4" name="Picture 3">
            <a:extLst>
              <a:ext uri="{FF2B5EF4-FFF2-40B4-BE49-F238E27FC236}">
                <a16:creationId xmlns:a16="http://schemas.microsoft.com/office/drawing/2014/main" id="{2B6DF025-5B2F-4FB7-B707-0D15E4E88AD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38" b="89752" l="6563" r="95625">
                        <a14:foregroundMark x1="76875" y1="10870" x2="91563" y2="17391"/>
                        <a14:foregroundMark x1="91563" y1="17391" x2="95625" y2="34472"/>
                        <a14:foregroundMark x1="95625" y1="34472" x2="89688" y2="47516"/>
                        <a14:foregroundMark x1="8125" y1="23602" x2="6563" y2="56211"/>
                        <a14:foregroundMark x1="6563" y1="56211" x2="9262" y2="60617"/>
                        <a14:foregroundMark x1="44696" y1="80526" x2="46250" y2="81056"/>
                        <a14:backgroundMark x1="8750" y1="61180" x2="45625" y2="79503"/>
                      </a14:backgroundRemoval>
                    </a14:imgEffect>
                  </a14:imgLayer>
                </a14:imgProps>
              </a:ext>
            </a:extLst>
          </a:blip>
          <a:stretch>
            <a:fillRect/>
          </a:stretch>
        </p:blipFill>
        <p:spPr>
          <a:xfrm>
            <a:off x="8418917" y="1746885"/>
            <a:ext cx="3773083" cy="3796665"/>
          </a:xfrm>
          <a:prstGeom prst="rect">
            <a:avLst/>
          </a:prstGeom>
        </p:spPr>
      </p:pic>
    </p:spTree>
    <p:extLst>
      <p:ext uri="{BB962C8B-B14F-4D97-AF65-F5344CB8AC3E}">
        <p14:creationId xmlns:p14="http://schemas.microsoft.com/office/powerpoint/2010/main" val="1841631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5770" y="583760"/>
            <a:ext cx="4583430" cy="5245540"/>
          </a:xfrm>
        </p:spPr>
        <p:txBody>
          <a:bodyPr>
            <a:normAutofit fontScale="85000" lnSpcReduction="20000"/>
          </a:bodyPr>
          <a:lstStyle/>
          <a:p>
            <a:pPr marL="0" indent="0">
              <a:buNone/>
            </a:pPr>
            <a:r>
              <a:rPr lang="en-GB" sz="5700" b="1" i="1" dirty="0">
                <a:latin typeface="Century Gothic" panose="020B0502020202020204" pitchFamily="34" charset="0"/>
              </a:rPr>
              <a:t>If you are going through the motions, God help you, because tradition/ceremony is a damning thing.</a:t>
            </a:r>
          </a:p>
          <a:p>
            <a:endParaRPr lang="en-GB" sz="2200" i="1" dirty="0">
              <a:latin typeface="Century Gothic" panose="020B0502020202020204" pitchFamily="34" charset="0"/>
            </a:endParaRPr>
          </a:p>
        </p:txBody>
      </p:sp>
      <p:pic>
        <p:nvPicPr>
          <p:cNvPr id="4" name="Picture 3">
            <a:extLst>
              <a:ext uri="{FF2B5EF4-FFF2-40B4-BE49-F238E27FC236}">
                <a16:creationId xmlns:a16="http://schemas.microsoft.com/office/drawing/2014/main" id="{3E1444FB-FC78-409D-9163-AB8C99DEF3D1}"/>
              </a:ext>
            </a:extLst>
          </p:cNvPr>
          <p:cNvPicPr>
            <a:picLocks noChangeAspect="1"/>
          </p:cNvPicPr>
          <p:nvPr/>
        </p:nvPicPr>
        <p:blipFill rotWithShape="1">
          <a:blip r:embed="rId2"/>
          <a:srcRect l="8501" r="1627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66158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B725B-140F-4B7E-AFA3-33EF38C0C0EC}"/>
              </a:ext>
            </a:extLst>
          </p:cNvPr>
          <p:cNvSpPr>
            <a:spLocks noGrp="1"/>
          </p:cNvSpPr>
          <p:nvPr>
            <p:ph type="title"/>
          </p:nvPr>
        </p:nvSpPr>
        <p:spPr>
          <a:xfrm>
            <a:off x="7873613" y="2038359"/>
            <a:ext cx="3923999" cy="2436592"/>
          </a:xfrm>
        </p:spPr>
        <p:txBody>
          <a:bodyPr>
            <a:normAutofit fontScale="90000"/>
          </a:bodyPr>
          <a:lstStyle/>
          <a:p>
            <a:r>
              <a:rPr lang="en-GB" sz="6700" b="1" dirty="0"/>
              <a:t>2nd Response to Jesus</a:t>
            </a:r>
          </a:p>
        </p:txBody>
      </p:sp>
      <p:sp>
        <p:nvSpPr>
          <p:cNvPr id="4" name="Slide Number Placeholder 3">
            <a:extLst>
              <a:ext uri="{FF2B5EF4-FFF2-40B4-BE49-F238E27FC236}">
                <a16:creationId xmlns:a16="http://schemas.microsoft.com/office/drawing/2014/main" id="{0E95DF8C-82E6-4CA9-BA0F-DFFA11C62347}"/>
              </a:ext>
            </a:extLst>
          </p:cNvPr>
          <p:cNvSpPr>
            <a:spLocks noGrp="1"/>
          </p:cNvSpPr>
          <p:nvPr>
            <p:ph type="sldNum" sz="quarter" idx="10"/>
          </p:nvPr>
        </p:nvSpPr>
        <p:spPr/>
        <p:txBody>
          <a:bodyPr/>
          <a:lstStyle/>
          <a:p>
            <a:r>
              <a:rPr lang="en-US"/>
              <a:t>PAGE </a:t>
            </a:r>
            <a:fld id="{4A9B5881-4007-4345-955A-79C2656F0C49}" type="slidenum">
              <a:rPr lang="en-US" smtClean="0"/>
              <a:pPr/>
              <a:t>5</a:t>
            </a:fld>
            <a:endParaRPr lang="en-US" dirty="0"/>
          </a:p>
        </p:txBody>
      </p:sp>
      <p:sp>
        <p:nvSpPr>
          <p:cNvPr id="8" name="Rectangle 7">
            <a:extLst>
              <a:ext uri="{FF2B5EF4-FFF2-40B4-BE49-F238E27FC236}">
                <a16:creationId xmlns:a16="http://schemas.microsoft.com/office/drawing/2014/main" id="{063763BA-50CE-4831-A252-E1ACE780C3F0}"/>
              </a:ext>
            </a:extLst>
          </p:cNvPr>
          <p:cNvSpPr/>
          <p:nvPr/>
        </p:nvSpPr>
        <p:spPr>
          <a:xfrm>
            <a:off x="8334576" y="4666730"/>
            <a:ext cx="2362570" cy="1323439"/>
          </a:xfrm>
          <a:prstGeom prst="rect">
            <a:avLst/>
          </a:prstGeom>
        </p:spPr>
        <p:txBody>
          <a:bodyPr wrap="none">
            <a:spAutoFit/>
          </a:bodyPr>
          <a:lstStyle/>
          <a:p>
            <a:r>
              <a:rPr lang="en-GB" sz="8000" b="1" dirty="0">
                <a:solidFill>
                  <a:srgbClr val="00B0F0"/>
                </a:solidFill>
              </a:rPr>
              <a:t>Fear!</a:t>
            </a:r>
          </a:p>
        </p:txBody>
      </p:sp>
      <p:sp>
        <p:nvSpPr>
          <p:cNvPr id="9" name="Subtitle 2">
            <a:extLst>
              <a:ext uri="{FF2B5EF4-FFF2-40B4-BE49-F238E27FC236}">
                <a16:creationId xmlns:a16="http://schemas.microsoft.com/office/drawing/2014/main" id="{4A449452-6A79-45E1-A719-31254882A4E5}"/>
              </a:ext>
            </a:extLst>
          </p:cNvPr>
          <p:cNvSpPr txBox="1">
            <a:spLocks/>
          </p:cNvSpPr>
          <p:nvPr/>
        </p:nvSpPr>
        <p:spPr>
          <a:xfrm>
            <a:off x="7325360" y="335181"/>
            <a:ext cx="4866641" cy="1371599"/>
          </a:xfrm>
          <a:prstGeom prst="rect">
            <a:avLst/>
          </a:prstGeom>
          <a:solidFill>
            <a:schemeClr val="tx1">
              <a:lumMod val="85000"/>
              <a:lumOff val="15000"/>
            </a:schemeClr>
          </a:solidFill>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Clr>
                <a:schemeClr val="accent2"/>
              </a:buClr>
              <a:buFont typeface="Wingdings" panose="05000000000000000000" pitchFamily="2" charset="2"/>
              <a:buNone/>
              <a:defRPr sz="140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24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sz="6200" b="1" spc="-300" dirty="0">
                <a:latin typeface="+mj-lt"/>
                <a:ea typeface="+mj-ea"/>
                <a:cs typeface="+mj-cs"/>
              </a:rPr>
              <a:t>Matthew 14:1-12</a:t>
            </a:r>
            <a:endParaRPr lang="en-US" sz="6200" b="1" spc="-300" dirty="0">
              <a:latin typeface="+mj-lt"/>
              <a:ea typeface="+mj-ea"/>
              <a:cs typeface="+mj-cs"/>
            </a:endParaRPr>
          </a:p>
        </p:txBody>
      </p:sp>
      <p:cxnSp>
        <p:nvCxnSpPr>
          <p:cNvPr id="7" name="Straight Connector 6">
            <a:extLst>
              <a:ext uri="{FF2B5EF4-FFF2-40B4-BE49-F238E27FC236}">
                <a16:creationId xmlns:a16="http://schemas.microsoft.com/office/drawing/2014/main" id="{0D2E7114-E91D-4397-A86B-7ED7F86E2930}"/>
              </a:ext>
            </a:extLst>
          </p:cNvPr>
          <p:cNvCxnSpPr/>
          <p:nvPr/>
        </p:nvCxnSpPr>
        <p:spPr>
          <a:xfrm>
            <a:off x="5305425" y="4474951"/>
            <a:ext cx="688657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9FB57330-02E5-4EE3-B171-83CD3E602460}"/>
              </a:ext>
            </a:extLst>
          </p:cNvPr>
          <p:cNvPicPr>
            <a:picLocks noGrp="1" noChangeAspect="1"/>
          </p:cNvPicPr>
          <p:nvPr>
            <p:ph type="pic" idx="1"/>
          </p:nvPr>
        </p:nvPicPr>
        <p:blipFill rotWithShape="1">
          <a:blip r:embed="rId2"/>
          <a:srcRect l="12796" r="12796"/>
          <a:stretch/>
        </p:blipFill>
        <p:spPr>
          <a:xfrm>
            <a:off x="-242236" y="0"/>
            <a:ext cx="7512050" cy="6929120"/>
          </a:xfrm>
          <a:prstGeom prst="rect">
            <a:avLst/>
          </a:prstGeom>
        </p:spPr>
      </p:pic>
    </p:spTree>
    <p:extLst>
      <p:ext uri="{BB962C8B-B14F-4D97-AF65-F5344CB8AC3E}">
        <p14:creationId xmlns:p14="http://schemas.microsoft.com/office/powerpoint/2010/main" val="3302582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a:xfrm>
            <a:off x="7698013" y="-309394"/>
            <a:ext cx="4429125" cy="4149725"/>
          </a:xfrm>
        </p:spPr>
        <p:txBody>
          <a:bodyPr anchor="b">
            <a:normAutofit/>
          </a:bodyPr>
          <a:lstStyle/>
          <a:p>
            <a:r>
              <a:rPr lang="en-GB" sz="6000" b="1" dirty="0"/>
              <a:t>3rd Response to Jesus </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a:xfrm>
            <a:off x="11353800" y="6361475"/>
            <a:ext cx="838200" cy="360000"/>
          </a:xfrm>
        </p:spPr>
        <p:txBody>
          <a:bodyPr anchor="ctr">
            <a:normAutofit/>
          </a:bodyPr>
          <a:lstStyle/>
          <a:p>
            <a:pPr>
              <a:spcAft>
                <a:spcPts val="600"/>
              </a:spcAft>
            </a:pPr>
            <a:r>
              <a:rPr lang="en-US" dirty="0"/>
              <a:t>PAGE </a:t>
            </a:r>
            <a:fld id="{4A9B5881-4007-4345-955A-79C2656F0C49}" type="slidenum">
              <a:rPr lang="en-US" smtClean="0"/>
              <a:pPr>
                <a:spcAft>
                  <a:spcPts val="600"/>
                </a:spcAft>
              </a:pPr>
              <a:t>6</a:t>
            </a:fld>
            <a:endParaRPr lang="en-US"/>
          </a:p>
        </p:txBody>
      </p:sp>
      <p:sp>
        <p:nvSpPr>
          <p:cNvPr id="7" name="Subtitle 2">
            <a:extLst>
              <a:ext uri="{FF2B5EF4-FFF2-40B4-BE49-F238E27FC236}">
                <a16:creationId xmlns:a16="http://schemas.microsoft.com/office/drawing/2014/main" id="{DA8EE3EF-AFD5-414A-B7AE-7E26946B9F0B}"/>
              </a:ext>
            </a:extLst>
          </p:cNvPr>
          <p:cNvSpPr txBox="1">
            <a:spLocks/>
          </p:cNvSpPr>
          <p:nvPr/>
        </p:nvSpPr>
        <p:spPr>
          <a:xfrm>
            <a:off x="7115176" y="335181"/>
            <a:ext cx="5076826" cy="1371599"/>
          </a:xfrm>
          <a:prstGeom prst="rect">
            <a:avLst/>
          </a:prstGeom>
          <a:solidFill>
            <a:schemeClr val="tx1">
              <a:lumMod val="85000"/>
              <a:lumOff val="15000"/>
            </a:schemeClr>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2"/>
              </a:buClr>
              <a:buFont typeface="Wingdings" panose="05000000000000000000" pitchFamily="2" charset="2"/>
              <a:buNone/>
              <a:defRPr sz="140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24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sz="4900" b="1" spc="-300" dirty="0">
                <a:latin typeface="+mj-lt"/>
                <a:ea typeface="+mj-ea"/>
                <a:cs typeface="+mj-cs"/>
              </a:rPr>
              <a:t>Matthew 14:13-21</a:t>
            </a:r>
            <a:endParaRPr lang="en-US" sz="4900" b="1" spc="-300" dirty="0">
              <a:latin typeface="+mj-lt"/>
              <a:ea typeface="+mj-ea"/>
              <a:cs typeface="+mj-cs"/>
            </a:endParaRPr>
          </a:p>
        </p:txBody>
      </p:sp>
      <p:sp>
        <p:nvSpPr>
          <p:cNvPr id="5" name="Rectangle 4">
            <a:extLst>
              <a:ext uri="{FF2B5EF4-FFF2-40B4-BE49-F238E27FC236}">
                <a16:creationId xmlns:a16="http://schemas.microsoft.com/office/drawing/2014/main" id="{770C6B05-FBE7-4873-AA13-15E4BB2376ED}"/>
              </a:ext>
            </a:extLst>
          </p:cNvPr>
          <p:cNvSpPr/>
          <p:nvPr/>
        </p:nvSpPr>
        <p:spPr>
          <a:xfrm>
            <a:off x="7115175" y="4173310"/>
            <a:ext cx="5076825" cy="2554545"/>
          </a:xfrm>
          <a:prstGeom prst="rect">
            <a:avLst/>
          </a:prstGeom>
        </p:spPr>
        <p:txBody>
          <a:bodyPr wrap="square">
            <a:spAutoFit/>
          </a:bodyPr>
          <a:lstStyle/>
          <a:p>
            <a:pPr algn="ctr"/>
            <a:r>
              <a:rPr lang="en-GB" sz="8000" b="1" dirty="0">
                <a:solidFill>
                  <a:srgbClr val="00B0F0"/>
                </a:solidFill>
              </a:rPr>
              <a:t>Faith for </a:t>
            </a:r>
          </a:p>
          <a:p>
            <a:pPr algn="ctr"/>
            <a:r>
              <a:rPr lang="en-GB" sz="8000" b="1" dirty="0">
                <a:solidFill>
                  <a:srgbClr val="00B0F0"/>
                </a:solidFill>
              </a:rPr>
              <a:t>materials!</a:t>
            </a:r>
          </a:p>
        </p:txBody>
      </p:sp>
      <p:cxnSp>
        <p:nvCxnSpPr>
          <p:cNvPr id="8" name="Straight Connector 7">
            <a:extLst>
              <a:ext uri="{FF2B5EF4-FFF2-40B4-BE49-F238E27FC236}">
                <a16:creationId xmlns:a16="http://schemas.microsoft.com/office/drawing/2014/main" id="{621E1A10-D33F-4C5D-AFD2-44FE3B384E2B}"/>
              </a:ext>
            </a:extLst>
          </p:cNvPr>
          <p:cNvCxnSpPr/>
          <p:nvPr/>
        </p:nvCxnSpPr>
        <p:spPr>
          <a:xfrm>
            <a:off x="5305425" y="4072363"/>
            <a:ext cx="688657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9" name="Picture Placeholder 28" descr="A painting of a group of men in a boat&#10;&#10;Description automatically generated">
            <a:extLst>
              <a:ext uri="{FF2B5EF4-FFF2-40B4-BE49-F238E27FC236}">
                <a16:creationId xmlns:a16="http://schemas.microsoft.com/office/drawing/2014/main" id="{AE2FE2E9-1D1E-404B-A659-DD19B5D66B5B}"/>
              </a:ext>
            </a:extLst>
          </p:cNvPr>
          <p:cNvPicPr>
            <a:picLocks noGrp="1" noChangeAspect="1"/>
          </p:cNvPicPr>
          <p:nvPr>
            <p:ph type="pic" idx="1"/>
          </p:nvPr>
        </p:nvPicPr>
        <p:blipFill rotWithShape="1">
          <a:blip r:embed="rId2"/>
          <a:srcRect t="2086" r="2" b="23580"/>
          <a:stretch/>
        </p:blipFill>
        <p:spPr>
          <a:xfrm>
            <a:off x="-882" y="14040"/>
            <a:ext cx="7116057" cy="6843960"/>
          </a:xfrm>
          <a:noFill/>
        </p:spPr>
      </p:pic>
    </p:spTree>
    <p:extLst>
      <p:ext uri="{BB962C8B-B14F-4D97-AF65-F5344CB8AC3E}">
        <p14:creationId xmlns:p14="http://schemas.microsoft.com/office/powerpoint/2010/main" val="264299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B06098-BC8F-4090-898D-47D87C9A683F}"/>
              </a:ext>
            </a:extLst>
          </p:cNvPr>
          <p:cNvPicPr>
            <a:picLocks noChangeAspect="1"/>
          </p:cNvPicPr>
          <p:nvPr/>
        </p:nvPicPr>
        <p:blipFill rotWithShape="1">
          <a:blip r:embed="rId2"/>
          <a:srcRect l="6266" r="12159" b="1"/>
          <a:stretch/>
        </p:blipFill>
        <p:spPr>
          <a:xfrm>
            <a:off x="-9116" y="0"/>
            <a:ext cx="6105116" cy="419099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p:spPr>
      </p:pic>
      <p:pic>
        <p:nvPicPr>
          <p:cNvPr id="7" name="Picture Placeholder 6" descr="A painting of a person holding a person in the water&#10;&#10;Description automatically generated">
            <a:extLst>
              <a:ext uri="{FF2B5EF4-FFF2-40B4-BE49-F238E27FC236}">
                <a16:creationId xmlns:a16="http://schemas.microsoft.com/office/drawing/2014/main" id="{06D67873-E919-44E8-B69D-94FD498248A2}"/>
              </a:ext>
            </a:extLst>
          </p:cNvPr>
          <p:cNvPicPr>
            <a:picLocks noGrp="1" noChangeAspect="1"/>
          </p:cNvPicPr>
          <p:nvPr>
            <p:ph type="pic" sz="quarter" idx="14"/>
          </p:nvPr>
        </p:nvPicPr>
        <p:blipFill rotWithShape="1">
          <a:blip r:embed="rId3"/>
          <a:srcRect l="-24794" t="10541" r="-28447" b="20912"/>
          <a:stretch/>
        </p:blipFill>
        <p:spPr>
          <a:xfrm>
            <a:off x="461963" y="4303713"/>
            <a:ext cx="5414962" cy="2554287"/>
          </a:xfrm>
        </p:spPr>
      </p:pic>
      <p:sp>
        <p:nvSpPr>
          <p:cNvPr id="2" name="Title 1">
            <a:extLst>
              <a:ext uri="{FF2B5EF4-FFF2-40B4-BE49-F238E27FC236}">
                <a16:creationId xmlns:a16="http://schemas.microsoft.com/office/drawing/2014/main" id="{B138CF5B-E8DE-48F3-9581-51BBEC47AE73}"/>
              </a:ext>
            </a:extLst>
          </p:cNvPr>
          <p:cNvSpPr>
            <a:spLocks noGrp="1"/>
          </p:cNvSpPr>
          <p:nvPr>
            <p:ph type="title"/>
          </p:nvPr>
        </p:nvSpPr>
        <p:spPr>
          <a:xfrm>
            <a:off x="6739128" y="365760"/>
            <a:ext cx="4617720" cy="2578608"/>
          </a:xfrm>
        </p:spPr>
        <p:txBody>
          <a:bodyPr anchor="b">
            <a:normAutofit/>
          </a:bodyPr>
          <a:lstStyle/>
          <a:p>
            <a:r>
              <a:rPr lang="en-US" dirty="0"/>
              <a:t>Brush</a:t>
            </a:r>
          </a:p>
        </p:txBody>
      </p:sp>
      <p:sp>
        <p:nvSpPr>
          <p:cNvPr id="13" name="Slide Number Placeholder 6">
            <a:extLst>
              <a:ext uri="{FF2B5EF4-FFF2-40B4-BE49-F238E27FC236}">
                <a16:creationId xmlns:a16="http://schemas.microsoft.com/office/drawing/2014/main" id="{838DA97D-FB95-F6C2-9C43-3F3DA4543540}"/>
              </a:ext>
            </a:extLst>
          </p:cNvPr>
          <p:cNvSpPr>
            <a:spLocks noGrp="1"/>
          </p:cNvSpPr>
          <p:nvPr>
            <p:ph type="sldNum" sz="quarter" idx="12"/>
          </p:nvPr>
        </p:nvSpPr>
        <p:spPr>
          <a:xfrm>
            <a:off x="8610600" y="6356350"/>
            <a:ext cx="2743200" cy="365125"/>
          </a:xfrm>
        </p:spPr>
        <p:txBody>
          <a:bodyPr/>
          <a:lstStyle/>
          <a:p>
            <a:pPr>
              <a:spcAft>
                <a:spcPts val="600"/>
              </a:spcAft>
            </a:pPr>
            <a:fld id="{B9713C8C-8E70-45D5-AE59-23E60168254E}" type="slidenum">
              <a:rPr lang="en-US" smtClean="0"/>
              <a:pPr>
                <a:spcAft>
                  <a:spcPts val="600"/>
                </a:spcAft>
              </a:pPr>
              <a:t>7</a:t>
            </a:fld>
            <a:endParaRPr lang="en-US"/>
          </a:p>
        </p:txBody>
      </p:sp>
      <p:sp>
        <p:nvSpPr>
          <p:cNvPr id="14" name="Title 3">
            <a:extLst>
              <a:ext uri="{FF2B5EF4-FFF2-40B4-BE49-F238E27FC236}">
                <a16:creationId xmlns:a16="http://schemas.microsoft.com/office/drawing/2014/main" id="{39D021A5-1A1F-4D3C-8948-61618E9E044F}"/>
              </a:ext>
            </a:extLst>
          </p:cNvPr>
          <p:cNvSpPr txBox="1">
            <a:spLocks/>
          </p:cNvSpPr>
          <p:nvPr/>
        </p:nvSpPr>
        <p:spPr>
          <a:xfrm>
            <a:off x="4429126" y="1924050"/>
            <a:ext cx="7762874" cy="3200399"/>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ctr"/>
            <a:r>
              <a:rPr lang="en-GB" sz="8600" b="1" dirty="0">
                <a:solidFill>
                  <a:srgbClr val="00B0F0"/>
                </a:solidFill>
                <a:latin typeface="+mn-lt"/>
                <a:ea typeface="+mn-ea"/>
                <a:cs typeface="+mn-cs"/>
              </a:rPr>
              <a:t>Greatest Discovery of mankind- Jesus is God!</a:t>
            </a:r>
          </a:p>
        </p:txBody>
      </p:sp>
      <p:sp>
        <p:nvSpPr>
          <p:cNvPr id="12" name="Rectangle 11">
            <a:extLst>
              <a:ext uri="{FF2B5EF4-FFF2-40B4-BE49-F238E27FC236}">
                <a16:creationId xmlns:a16="http://schemas.microsoft.com/office/drawing/2014/main" id="{B6A6BB81-DCF2-451B-A966-E6EFBB645147}"/>
              </a:ext>
            </a:extLst>
          </p:cNvPr>
          <p:cNvSpPr/>
          <p:nvPr/>
        </p:nvSpPr>
        <p:spPr>
          <a:xfrm>
            <a:off x="5568292" y="5122653"/>
            <a:ext cx="6084615" cy="1091837"/>
          </a:xfrm>
          <a:prstGeom prst="rect">
            <a:avLst/>
          </a:prstGeom>
        </p:spPr>
        <p:txBody>
          <a:bodyPr wrap="none">
            <a:spAutoFit/>
          </a:bodyPr>
          <a:lstStyle/>
          <a:p>
            <a:pPr algn="ctr">
              <a:lnSpc>
                <a:spcPct val="115000"/>
              </a:lnSpc>
              <a:spcAft>
                <a:spcPts val="0"/>
              </a:spcAft>
            </a:pPr>
            <a:r>
              <a:rPr lang="en-GB" sz="6000" b="1" dirty="0">
                <a:solidFill>
                  <a:schemeClr val="bg1"/>
                </a:solidFill>
                <a:latin typeface="Calibri" panose="020F0502020204030204" pitchFamily="34" charset="0"/>
                <a:ea typeface="Calibri" panose="020F0502020204030204" pitchFamily="34" charset="0"/>
                <a:cs typeface="Latha" panose="020B0604020202020204" pitchFamily="34" charset="0"/>
              </a:rPr>
              <a:t>Matthew 14:22-33</a:t>
            </a:r>
            <a:endParaRPr lang="en-GB" sz="4800" dirty="0">
              <a:solidFill>
                <a:schemeClr val="bg1"/>
              </a:solidFill>
              <a:effectLst/>
              <a:latin typeface="Calibri" panose="020F0502020204030204" pitchFamily="34" charset="0"/>
              <a:ea typeface="Calibri" panose="020F0502020204030204" pitchFamily="34" charset="0"/>
              <a:cs typeface="Latha" panose="020B0604020202020204" pitchFamily="34" charset="0"/>
            </a:endParaRPr>
          </a:p>
        </p:txBody>
      </p:sp>
      <p:cxnSp>
        <p:nvCxnSpPr>
          <p:cNvPr id="16" name="Straight Connector 15">
            <a:extLst>
              <a:ext uri="{FF2B5EF4-FFF2-40B4-BE49-F238E27FC236}">
                <a16:creationId xmlns:a16="http://schemas.microsoft.com/office/drawing/2014/main" id="{544E080E-4F59-4960-AB25-D77F5E2B1F8F}"/>
              </a:ext>
            </a:extLst>
          </p:cNvPr>
          <p:cNvCxnSpPr/>
          <p:nvPr/>
        </p:nvCxnSpPr>
        <p:spPr>
          <a:xfrm>
            <a:off x="5167311" y="5122653"/>
            <a:ext cx="688657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EAFB68E-2EC2-463E-94DF-72BF0FF89D64}"/>
              </a:ext>
            </a:extLst>
          </p:cNvPr>
          <p:cNvSpPr/>
          <p:nvPr/>
        </p:nvSpPr>
        <p:spPr>
          <a:xfrm>
            <a:off x="5876925" y="94029"/>
            <a:ext cx="6315075" cy="1938992"/>
          </a:xfrm>
          <a:prstGeom prst="rect">
            <a:avLst/>
          </a:prstGeom>
        </p:spPr>
        <p:txBody>
          <a:bodyPr wrap="square">
            <a:spAutoFit/>
          </a:bodyPr>
          <a:lstStyle/>
          <a:p>
            <a:pPr algn="ctr"/>
            <a:r>
              <a:rPr lang="en-GB" sz="6000" b="1" i="1" dirty="0">
                <a:solidFill>
                  <a:schemeClr val="bg1"/>
                </a:solidFill>
                <a:latin typeface="+mj-lt"/>
                <a:ea typeface="+mj-ea"/>
                <a:cs typeface="+mj-cs"/>
              </a:rPr>
              <a:t>4th Response to Jesus- </a:t>
            </a:r>
          </a:p>
        </p:txBody>
      </p:sp>
    </p:spTree>
    <p:extLst>
      <p:ext uri="{BB962C8B-B14F-4D97-AF65-F5344CB8AC3E}">
        <p14:creationId xmlns:p14="http://schemas.microsoft.com/office/powerpoint/2010/main" val="2113032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16968" y="402675"/>
            <a:ext cx="8526693" cy="923330"/>
          </a:xfrm>
          <a:prstGeom prst="rect">
            <a:avLst/>
          </a:prstGeom>
        </p:spPr>
        <p:txBody>
          <a:bodyPr wrap="none">
            <a:spAutoFit/>
          </a:bodyPr>
          <a:lstStyle/>
          <a:p>
            <a:r>
              <a:rPr lang="en-GB" sz="5400" dirty="0">
                <a:solidFill>
                  <a:schemeClr val="bg1"/>
                </a:solidFill>
                <a:latin typeface="Century Gothic" panose="020B0502020202020204" pitchFamily="34" charset="0"/>
              </a:rPr>
              <a:t>Forced him to be a </a:t>
            </a:r>
            <a:r>
              <a:rPr lang="en-GB" sz="5400" b="1" dirty="0">
                <a:solidFill>
                  <a:schemeClr val="bg1"/>
                </a:solidFill>
                <a:latin typeface="Century Gothic" panose="020B0502020202020204" pitchFamily="34" charset="0"/>
              </a:rPr>
              <a:t>KING</a:t>
            </a:r>
          </a:p>
        </p:txBody>
      </p:sp>
      <p:sp>
        <p:nvSpPr>
          <p:cNvPr id="6" name="Rectangle 5"/>
          <p:cNvSpPr/>
          <p:nvPr/>
        </p:nvSpPr>
        <p:spPr>
          <a:xfrm>
            <a:off x="846306" y="1376497"/>
            <a:ext cx="10658376" cy="1446550"/>
          </a:xfrm>
          <a:prstGeom prst="rect">
            <a:avLst/>
          </a:prstGeom>
        </p:spPr>
        <p:txBody>
          <a:bodyPr wrap="square">
            <a:spAutoFit/>
          </a:bodyPr>
          <a:lstStyle/>
          <a:p>
            <a:pPr algn="ctr"/>
            <a:r>
              <a:rPr lang="en-GB" sz="4000" dirty="0">
                <a:solidFill>
                  <a:schemeClr val="bg1"/>
                </a:solidFill>
                <a:latin typeface="Century Gothic" panose="020B0502020202020204" pitchFamily="34" charset="0"/>
                <a:ea typeface="Calibri" panose="020F0502020204030204" pitchFamily="34" charset="0"/>
                <a:cs typeface="Latha" panose="020B0604020202020204" pitchFamily="34" charset="0"/>
              </a:rPr>
              <a:t>But </a:t>
            </a:r>
            <a:r>
              <a:rPr lang="en-GB" sz="4800" b="1" dirty="0">
                <a:solidFill>
                  <a:schemeClr val="bg1"/>
                </a:solidFill>
                <a:latin typeface="Century Gothic" panose="020B0502020202020204" pitchFamily="34" charset="0"/>
                <a:ea typeface="Calibri" panose="020F0502020204030204" pitchFamily="34" charset="0"/>
                <a:cs typeface="Latha" panose="020B0604020202020204" pitchFamily="34" charset="0"/>
              </a:rPr>
              <a:t>Jesus</a:t>
            </a:r>
            <a:r>
              <a:rPr lang="en-GB" sz="4000" dirty="0">
                <a:solidFill>
                  <a:schemeClr val="bg1"/>
                </a:solidFill>
                <a:latin typeface="Century Gothic" panose="020B0502020202020204" pitchFamily="34" charset="0"/>
                <a:ea typeface="Calibri" panose="020F0502020204030204" pitchFamily="34" charset="0"/>
                <a:cs typeface="Latha" panose="020B0604020202020204" pitchFamily="34" charset="0"/>
              </a:rPr>
              <a:t> rejected their </a:t>
            </a:r>
            <a:r>
              <a:rPr lang="en-GB" sz="4000" b="1" dirty="0">
                <a:solidFill>
                  <a:srgbClr val="C00000"/>
                </a:solidFill>
                <a:latin typeface="Century Gothic" panose="020B0502020202020204" pitchFamily="34" charset="0"/>
                <a:ea typeface="Calibri" panose="020F0502020204030204" pitchFamily="34" charset="0"/>
                <a:cs typeface="Latha" panose="020B0604020202020204" pitchFamily="34" charset="0"/>
              </a:rPr>
              <a:t>shallow,</a:t>
            </a:r>
            <a:r>
              <a:rPr lang="en-GB" sz="4000" dirty="0">
                <a:latin typeface="Century Gothic" panose="020B0502020202020204" pitchFamily="34" charset="0"/>
                <a:ea typeface="Calibri" panose="020F0502020204030204" pitchFamily="34" charset="0"/>
                <a:cs typeface="Latha" panose="020B0604020202020204" pitchFamily="34" charset="0"/>
              </a:rPr>
              <a:t> </a:t>
            </a:r>
            <a:r>
              <a:rPr lang="en-GB" sz="4000" b="1" dirty="0">
                <a:solidFill>
                  <a:srgbClr val="C00000"/>
                </a:solidFill>
                <a:latin typeface="Century Gothic" panose="020B0502020202020204" pitchFamily="34" charset="0"/>
                <a:ea typeface="Calibri" panose="020F0502020204030204" pitchFamily="34" charset="0"/>
                <a:cs typeface="Latha" panose="020B0604020202020204" pitchFamily="34" charset="0"/>
              </a:rPr>
              <a:t>self-centred, indulgent ambition</a:t>
            </a:r>
            <a:endParaRPr lang="en-GB" sz="4000" b="1" dirty="0">
              <a:solidFill>
                <a:srgbClr val="C00000"/>
              </a:solidFill>
              <a:latin typeface="Century Gothic" panose="020B0502020202020204" pitchFamily="34" charset="0"/>
            </a:endParaRPr>
          </a:p>
        </p:txBody>
      </p:sp>
      <p:pic>
        <p:nvPicPr>
          <p:cNvPr id="5126" name="Picture 6" descr="Pharisees Images – Browse 261 Stock Photos, Vectors, and Video | Adobe Stock"/>
          <p:cNvPicPr>
            <a:picLocks noChangeAspect="1" noChangeArrowheads="1"/>
          </p:cNvPicPr>
          <p:nvPr/>
        </p:nvPicPr>
        <p:blipFill rotWithShape="1">
          <a:blip r:embed="rId2">
            <a:extLst>
              <a:ext uri="{28A0092B-C50C-407E-A947-70E740481C1C}">
                <a14:useLocalDpi xmlns:a14="http://schemas.microsoft.com/office/drawing/2010/main" val="0"/>
              </a:ext>
            </a:extLst>
          </a:blip>
          <a:srcRect t="25513"/>
          <a:stretch/>
        </p:blipFill>
        <p:spPr bwMode="auto">
          <a:xfrm>
            <a:off x="62908" y="2755900"/>
            <a:ext cx="12129092" cy="6254750"/>
          </a:xfrm>
          <a:prstGeom prst="rect">
            <a:avLst/>
          </a:prstGeom>
          <a:noFill/>
          <a:effectLst>
            <a:softEdge rad="609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988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62" y="187725"/>
            <a:ext cx="10515600" cy="1325563"/>
          </a:xfrm>
        </p:spPr>
        <p:txBody>
          <a:bodyPr>
            <a:normAutofit/>
          </a:bodyPr>
          <a:lstStyle/>
          <a:p>
            <a:pPr algn="ctr"/>
            <a:r>
              <a:rPr lang="en-GB" sz="8000" b="1" spc="600" dirty="0">
                <a:solidFill>
                  <a:schemeClr val="bg1"/>
                </a:solidFill>
                <a:latin typeface="Century Gothic" panose="020B0502020202020204" pitchFamily="34" charset="0"/>
              </a:rPr>
              <a:t>Matthew</a:t>
            </a:r>
            <a:r>
              <a:rPr lang="en-GB" sz="8000" b="1" dirty="0">
                <a:solidFill>
                  <a:schemeClr val="bg1"/>
                </a:solidFill>
                <a:latin typeface="Century Gothic" panose="020B0502020202020204" pitchFamily="34" charset="0"/>
              </a:rPr>
              <a:t> 16:21</a:t>
            </a:r>
            <a:endParaRPr lang="en-GB" sz="8000" dirty="0">
              <a:solidFill>
                <a:schemeClr val="bg1"/>
              </a:solidFill>
              <a:latin typeface="Century Gothic" panose="020B0502020202020204" pitchFamily="34" charset="0"/>
            </a:endParaRPr>
          </a:p>
        </p:txBody>
      </p:sp>
      <p:pic>
        <p:nvPicPr>
          <p:cNvPr id="8194" name="Picture 2" descr="Gospel 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82" y="938346"/>
            <a:ext cx="10616420" cy="5971738"/>
          </a:xfrm>
          <a:prstGeom prst="rect">
            <a:avLst/>
          </a:prstGeom>
          <a:noFill/>
          <a:effectLst>
            <a:glow>
              <a:schemeClr val="accent1">
                <a:alpha val="55000"/>
              </a:schemeClr>
            </a:glow>
            <a:softEdge rad="965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73748"/>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37f75d9ffbeb1c23de3b0aa96b3ff4d6">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4e02d3b0dd8e903ae2ca1a726acfb69d"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Props1.xml><?xml version="1.0" encoding="utf-8"?>
<ds:datastoreItem xmlns:ds="http://schemas.openxmlformats.org/officeDocument/2006/customXml" ds:itemID="{FE274FA4-CC56-429D-8D61-90BE9E84D496}"/>
</file>

<file path=customXml/itemProps2.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3.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536</Words>
  <Application>Microsoft Office PowerPoint</Application>
  <PresentationFormat>Widescreen</PresentationFormat>
  <Paragraphs>112</Paragraphs>
  <Slides>48</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Calibri</vt:lpstr>
      <vt:lpstr>Calibri Light</vt:lpstr>
      <vt:lpstr>Century Gothic</vt:lpstr>
      <vt:lpstr>Elephant</vt:lpstr>
      <vt:lpstr>Wingdings</vt:lpstr>
      <vt:lpstr>Brush</vt:lpstr>
      <vt:lpstr>Office Theme</vt:lpstr>
      <vt:lpstr>Brush</vt:lpstr>
      <vt:lpstr>Matthew Chapter 13- Kingdom Parables were spoken</vt:lpstr>
      <vt:lpstr>Matthew Chapter 13:53 till 16:12</vt:lpstr>
      <vt:lpstr>1st Response to Jesus  </vt:lpstr>
      <vt:lpstr>2nd Response to Jesus</vt:lpstr>
      <vt:lpstr>3rd Response to Jesus </vt:lpstr>
      <vt:lpstr>Brush</vt:lpstr>
      <vt:lpstr>PowerPoint Presentation</vt:lpstr>
      <vt:lpstr>Matthew 16:21</vt:lpstr>
      <vt:lpstr>LORD CONFRONTS them </vt:lpstr>
      <vt:lpstr>The Compassionate Healer</vt:lpstr>
      <vt:lpstr>The Compassionate Healer</vt:lpstr>
      <vt:lpstr>The Compassionate Healer</vt:lpstr>
      <vt:lpstr>Condemning Judge</vt:lpstr>
      <vt:lpstr>PowerPoint Presentation</vt:lpstr>
      <vt:lpstr>PowerPoint Presentation</vt:lpstr>
      <vt:lpstr>TALMUD </vt:lpstr>
      <vt:lpstr>The job of the scribe was to,</vt:lpstr>
      <vt:lpstr>200 A.D., Rabbi Yehudah</vt:lpstr>
      <vt:lpstr>PowerPoint Presentation</vt:lpstr>
      <vt:lpstr>There are six main sections. </vt:lpstr>
      <vt:lpstr>In the Old Testament</vt:lpstr>
      <vt:lpstr>EDERSHEIM -  The Great Jewish Scholar</vt:lpstr>
      <vt:lpstr>PowerPoint Presentation</vt:lpstr>
      <vt:lpstr>There are six main sections. </vt:lpstr>
      <vt:lpstr>EXODUS 20:12</vt:lpstr>
      <vt:lpstr>EXODUS 21:17</vt:lpstr>
      <vt:lpstr>PowerPoint Presentation</vt:lpstr>
      <vt:lpstr>Mark 7:11</vt:lpstr>
      <vt:lpstr>PowerPoint Presentation</vt:lpstr>
      <vt:lpstr>Numbers 30:2</vt:lpstr>
      <vt:lpstr>True religion is all bound up in one basic word, “obeying” the commandments of God from the heart. </vt:lpstr>
      <vt:lpstr>PowerPoint Presentation</vt:lpstr>
      <vt:lpstr>PowerPoint Presentation</vt:lpstr>
      <vt:lpstr>Hypocrisy</vt:lpstr>
      <vt:lpstr>Matthew 23:27</vt:lpstr>
      <vt:lpstr>PowerPoint Presentation</vt:lpstr>
      <vt:lpstr>PowerPoint Presentation</vt:lpstr>
      <vt:lpstr>PowerPoint Presentation</vt:lpstr>
      <vt:lpstr>God indicts them for their false religion.</vt:lpstr>
      <vt:lpstr>PowerPoint Presentation</vt:lpstr>
      <vt:lpstr>Amos - 5:21-27</vt:lpstr>
      <vt:lpstr>Malachi 1:7-8</vt:lpstr>
      <vt:lpstr>Proverbs 15:8</vt:lpstr>
      <vt:lpstr>Ezekiel 36:26</vt:lpstr>
      <vt:lpstr>Matthew 5:20</vt:lpstr>
      <vt:lpstr>Examine Your Heart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2023-10-14T23:53:26Z</dcterms:created>
  <dcterms:modified xsi:type="dcterms:W3CDTF">2023-10-14T23:54:06Z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ies>
</file>