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</p:sldMasterIdLst>
  <p:sldIdLst>
    <p:sldId id="258" r:id="rId2"/>
    <p:sldId id="256" r:id="rId3"/>
    <p:sldId id="548" r:id="rId4"/>
    <p:sldId id="259" r:id="rId5"/>
    <p:sldId id="553" r:id="rId6"/>
    <p:sldId id="549" r:id="rId7"/>
    <p:sldId id="550" r:id="rId8"/>
    <p:sldId id="554" r:id="rId9"/>
    <p:sldId id="555" r:id="rId10"/>
    <p:sldId id="556" r:id="rId11"/>
    <p:sldId id="557" r:id="rId12"/>
    <p:sldId id="559" r:id="rId13"/>
    <p:sldId id="551" r:id="rId14"/>
    <p:sldId id="552" r:id="rId15"/>
    <p:sldId id="560" r:id="rId16"/>
    <p:sldId id="561" r:id="rId17"/>
    <p:sldId id="566" r:id="rId18"/>
    <p:sldId id="562" r:id="rId19"/>
    <p:sldId id="567" r:id="rId20"/>
    <p:sldId id="568" r:id="rId21"/>
    <p:sldId id="569" r:id="rId22"/>
    <p:sldId id="570" r:id="rId23"/>
    <p:sldId id="571" r:id="rId24"/>
    <p:sldId id="563" r:id="rId25"/>
    <p:sldId id="572" r:id="rId26"/>
    <p:sldId id="564" r:id="rId27"/>
    <p:sldId id="565" r:id="rId28"/>
    <p:sldId id="573" r:id="rId29"/>
    <p:sldId id="579" r:id="rId30"/>
    <p:sldId id="574" r:id="rId31"/>
    <p:sldId id="580" r:id="rId32"/>
    <p:sldId id="581" r:id="rId33"/>
    <p:sldId id="582" r:id="rId34"/>
    <p:sldId id="583" r:id="rId35"/>
    <p:sldId id="584" r:id="rId36"/>
    <p:sldId id="585" r:id="rId37"/>
    <p:sldId id="586" r:id="rId38"/>
    <p:sldId id="575" r:id="rId39"/>
    <p:sldId id="587" r:id="rId40"/>
    <p:sldId id="576" r:id="rId41"/>
    <p:sldId id="577" r:id="rId42"/>
    <p:sldId id="578" r:id="rId43"/>
    <p:sldId id="589" r:id="rId44"/>
    <p:sldId id="588" r:id="rId45"/>
    <p:sldId id="590" r:id="rId46"/>
    <p:sldId id="591" r:id="rId47"/>
    <p:sldId id="592" r:id="rId48"/>
    <p:sldId id="593" r:id="rId49"/>
    <p:sldId id="594" r:id="rId50"/>
    <p:sldId id="595" r:id="rId51"/>
    <p:sldId id="599" r:id="rId52"/>
    <p:sldId id="600" r:id="rId53"/>
    <p:sldId id="596" r:id="rId54"/>
    <p:sldId id="601" r:id="rId55"/>
    <p:sldId id="597" r:id="rId56"/>
    <p:sldId id="598" r:id="rId57"/>
    <p:sldId id="603" r:id="rId58"/>
    <p:sldId id="604" r:id="rId59"/>
    <p:sldId id="605" r:id="rId60"/>
    <p:sldId id="606" r:id="rId61"/>
    <p:sldId id="607" r:id="rId62"/>
    <p:sldId id="608" r:id="rId63"/>
    <p:sldId id="609" r:id="rId64"/>
    <p:sldId id="610" r:id="rId65"/>
    <p:sldId id="602" r:id="rId66"/>
    <p:sldId id="611" r:id="rId67"/>
    <p:sldId id="612" r:id="rId68"/>
    <p:sldId id="619" r:id="rId69"/>
    <p:sldId id="620" r:id="rId70"/>
    <p:sldId id="621" r:id="rId71"/>
    <p:sldId id="622" r:id="rId72"/>
    <p:sldId id="623" r:id="rId73"/>
    <p:sldId id="624" r:id="rId74"/>
    <p:sldId id="625" r:id="rId75"/>
    <p:sldId id="626" r:id="rId76"/>
    <p:sldId id="613" r:id="rId77"/>
    <p:sldId id="627" r:id="rId78"/>
    <p:sldId id="628" r:id="rId79"/>
    <p:sldId id="465" r:id="rId8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A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89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10" y="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customXml" Target="../customXml/item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86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customXml" Target="../customXml/item3.xml"/><Relationship Id="rId61" Type="http://schemas.openxmlformats.org/officeDocument/2006/relationships/slide" Target="slides/slide60.xml"/><Relationship Id="rId8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E48B26-C92F-42B5-AA4B-642EDA787F5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40236F3-0019-4D6A-81BD-5FEBCE599B08}">
      <dgm:prSet phldrT="[Text]"/>
      <dgm:spPr/>
      <dgm:t>
        <a:bodyPr/>
        <a:lstStyle/>
        <a:p>
          <a:r>
            <a:rPr lang="en-GB" dirty="0"/>
            <a:t>FIRST COMING </a:t>
          </a:r>
        </a:p>
      </dgm:t>
    </dgm:pt>
    <dgm:pt modelId="{077CE32A-4D91-48A5-BF15-BE46E4654A80}" type="parTrans" cxnId="{A1AA59E5-1F03-40A4-9A02-1F3B2A9EE9B6}">
      <dgm:prSet/>
      <dgm:spPr/>
      <dgm:t>
        <a:bodyPr/>
        <a:lstStyle/>
        <a:p>
          <a:endParaRPr lang="en-GB"/>
        </a:p>
      </dgm:t>
    </dgm:pt>
    <dgm:pt modelId="{30F090CF-569B-4947-8B13-D84EA9883277}" type="sibTrans" cxnId="{A1AA59E5-1F03-40A4-9A02-1F3B2A9EE9B6}">
      <dgm:prSet/>
      <dgm:spPr/>
      <dgm:t>
        <a:bodyPr/>
        <a:lstStyle/>
        <a:p>
          <a:endParaRPr lang="en-GB"/>
        </a:p>
      </dgm:t>
    </dgm:pt>
    <dgm:pt modelId="{64FADCD3-EBC9-42A4-A1BB-20EA5FCA9DD3}">
      <dgm:prSet phldrT="[Text]"/>
      <dgm:spPr/>
      <dgm:t>
        <a:bodyPr/>
        <a:lstStyle/>
        <a:p>
          <a:r>
            <a:rPr lang="en-GB" dirty="0"/>
            <a:t>rejection, hostility, and death</a:t>
          </a:r>
        </a:p>
      </dgm:t>
    </dgm:pt>
    <dgm:pt modelId="{79197DE1-E3FF-466B-AFAD-C7BA114B8A33}" type="parTrans" cxnId="{62A5D83F-430B-42C1-996F-5FB083A0955E}">
      <dgm:prSet/>
      <dgm:spPr/>
      <dgm:t>
        <a:bodyPr/>
        <a:lstStyle/>
        <a:p>
          <a:endParaRPr lang="en-GB"/>
        </a:p>
      </dgm:t>
    </dgm:pt>
    <dgm:pt modelId="{F6B3DBFA-8CD4-4548-990B-CB3F8690265E}" type="sibTrans" cxnId="{62A5D83F-430B-42C1-996F-5FB083A0955E}">
      <dgm:prSet/>
      <dgm:spPr/>
      <dgm:t>
        <a:bodyPr/>
        <a:lstStyle/>
        <a:p>
          <a:endParaRPr lang="en-GB"/>
        </a:p>
      </dgm:t>
    </dgm:pt>
    <dgm:pt modelId="{1386B611-0048-4F9D-88ED-B132BEFFECCE}">
      <dgm:prSet phldrT="[Text]"/>
      <dgm:spPr/>
      <dgm:t>
        <a:bodyPr/>
        <a:lstStyle/>
        <a:p>
          <a:r>
            <a:rPr lang="en-GB" dirty="0"/>
            <a:t>SECOND COMING </a:t>
          </a:r>
        </a:p>
      </dgm:t>
    </dgm:pt>
    <dgm:pt modelId="{3157B17D-B87E-4D19-8D73-69C1BF169442}" type="parTrans" cxnId="{8911EFDD-CE8A-4674-9D31-CE63C53BDF22}">
      <dgm:prSet/>
      <dgm:spPr/>
      <dgm:t>
        <a:bodyPr/>
        <a:lstStyle/>
        <a:p>
          <a:endParaRPr lang="en-GB"/>
        </a:p>
      </dgm:t>
    </dgm:pt>
    <dgm:pt modelId="{DD93E801-1586-4BDD-8486-05941ABF9311}" type="sibTrans" cxnId="{8911EFDD-CE8A-4674-9D31-CE63C53BDF22}">
      <dgm:prSet/>
      <dgm:spPr/>
      <dgm:t>
        <a:bodyPr/>
        <a:lstStyle/>
        <a:p>
          <a:endParaRPr lang="en-GB"/>
        </a:p>
      </dgm:t>
    </dgm:pt>
    <dgm:pt modelId="{D112697C-5404-4D8E-B80E-F1870251E252}">
      <dgm:prSet phldrT="[Text]"/>
      <dgm:spPr/>
      <dgm:t>
        <a:bodyPr/>
        <a:lstStyle/>
        <a:p>
          <a:r>
            <a:rPr lang="en-GB" dirty="0"/>
            <a:t>in glory, majesty, dominion, power and might, and is worshipped as King of Kings and Lord of Lords.</a:t>
          </a:r>
        </a:p>
      </dgm:t>
    </dgm:pt>
    <dgm:pt modelId="{3ADCBC67-97DD-4212-AEA0-F9BF392AC65C}" type="parTrans" cxnId="{A73CCC23-D48E-4C65-836C-6A595D657D76}">
      <dgm:prSet/>
      <dgm:spPr/>
      <dgm:t>
        <a:bodyPr/>
        <a:lstStyle/>
        <a:p>
          <a:endParaRPr lang="en-GB"/>
        </a:p>
      </dgm:t>
    </dgm:pt>
    <dgm:pt modelId="{F160D72F-C58E-451E-B8D3-6AB69B3926B7}" type="sibTrans" cxnId="{A73CCC23-D48E-4C65-836C-6A595D657D76}">
      <dgm:prSet/>
      <dgm:spPr/>
      <dgm:t>
        <a:bodyPr/>
        <a:lstStyle/>
        <a:p>
          <a:endParaRPr lang="en-GB"/>
        </a:p>
      </dgm:t>
    </dgm:pt>
    <dgm:pt modelId="{E503AE4F-E8CC-49FF-81CD-8F148B5AF4F0}" type="pres">
      <dgm:prSet presAssocID="{6DE48B26-C92F-42B5-AA4B-642EDA787F51}" presName="linear" presStyleCnt="0">
        <dgm:presLayoutVars>
          <dgm:animLvl val="lvl"/>
          <dgm:resizeHandles val="exact"/>
        </dgm:presLayoutVars>
      </dgm:prSet>
      <dgm:spPr/>
    </dgm:pt>
    <dgm:pt modelId="{5F2FF874-1E59-47DA-A666-F3692E1CD4A5}" type="pres">
      <dgm:prSet presAssocID="{F40236F3-0019-4D6A-81BD-5FEBCE599B08}" presName="parentText" presStyleLbl="node1" presStyleIdx="0" presStyleCnt="2" custScaleY="88369">
        <dgm:presLayoutVars>
          <dgm:chMax val="0"/>
          <dgm:bulletEnabled val="1"/>
        </dgm:presLayoutVars>
      </dgm:prSet>
      <dgm:spPr/>
    </dgm:pt>
    <dgm:pt modelId="{C0ED59EC-CBFB-4795-96B3-BE0B067EB494}" type="pres">
      <dgm:prSet presAssocID="{F40236F3-0019-4D6A-81BD-5FEBCE599B08}" presName="childText" presStyleLbl="revTx" presStyleIdx="0" presStyleCnt="2">
        <dgm:presLayoutVars>
          <dgm:bulletEnabled val="1"/>
        </dgm:presLayoutVars>
      </dgm:prSet>
      <dgm:spPr/>
    </dgm:pt>
    <dgm:pt modelId="{A757F888-5F9B-43D4-8964-32DFC7F424BE}" type="pres">
      <dgm:prSet presAssocID="{1386B611-0048-4F9D-88ED-B132BEFFECCE}" presName="parentText" presStyleLbl="node1" presStyleIdx="1" presStyleCnt="2" custScaleY="81143">
        <dgm:presLayoutVars>
          <dgm:chMax val="0"/>
          <dgm:bulletEnabled val="1"/>
        </dgm:presLayoutVars>
      </dgm:prSet>
      <dgm:spPr/>
    </dgm:pt>
    <dgm:pt modelId="{EA516D21-D1CA-4B1F-9ABC-86048EC8C0BE}" type="pres">
      <dgm:prSet presAssocID="{1386B611-0048-4F9D-88ED-B132BEFFECCE}" presName="childText" presStyleLbl="revTx" presStyleIdx="1" presStyleCnt="2" custScaleY="109074">
        <dgm:presLayoutVars>
          <dgm:bulletEnabled val="1"/>
        </dgm:presLayoutVars>
      </dgm:prSet>
      <dgm:spPr/>
    </dgm:pt>
  </dgm:ptLst>
  <dgm:cxnLst>
    <dgm:cxn modelId="{A73CCC23-D48E-4C65-836C-6A595D657D76}" srcId="{1386B611-0048-4F9D-88ED-B132BEFFECCE}" destId="{D112697C-5404-4D8E-B80E-F1870251E252}" srcOrd="0" destOrd="0" parTransId="{3ADCBC67-97DD-4212-AEA0-F9BF392AC65C}" sibTransId="{F160D72F-C58E-451E-B8D3-6AB69B3926B7}"/>
    <dgm:cxn modelId="{A9DCA124-F9DD-4BFD-B4D7-C887245DBFCB}" type="presOf" srcId="{D112697C-5404-4D8E-B80E-F1870251E252}" destId="{EA516D21-D1CA-4B1F-9ABC-86048EC8C0BE}" srcOrd="0" destOrd="0" presId="urn:microsoft.com/office/officeart/2005/8/layout/vList2"/>
    <dgm:cxn modelId="{62A5D83F-430B-42C1-996F-5FB083A0955E}" srcId="{F40236F3-0019-4D6A-81BD-5FEBCE599B08}" destId="{64FADCD3-EBC9-42A4-A1BB-20EA5FCA9DD3}" srcOrd="0" destOrd="0" parTransId="{79197DE1-E3FF-466B-AFAD-C7BA114B8A33}" sibTransId="{F6B3DBFA-8CD4-4548-990B-CB3F8690265E}"/>
    <dgm:cxn modelId="{AC53E93F-C7B5-4344-9909-222EB86109CA}" type="presOf" srcId="{64FADCD3-EBC9-42A4-A1BB-20EA5FCA9DD3}" destId="{C0ED59EC-CBFB-4795-96B3-BE0B067EB494}" srcOrd="0" destOrd="0" presId="urn:microsoft.com/office/officeart/2005/8/layout/vList2"/>
    <dgm:cxn modelId="{94DA3B69-E975-43F4-8E17-8FF8D950E287}" type="presOf" srcId="{1386B611-0048-4F9D-88ED-B132BEFFECCE}" destId="{A757F888-5F9B-43D4-8964-32DFC7F424BE}" srcOrd="0" destOrd="0" presId="urn:microsoft.com/office/officeart/2005/8/layout/vList2"/>
    <dgm:cxn modelId="{F717C8AF-FB9F-4592-BFFC-708145297658}" type="presOf" srcId="{F40236F3-0019-4D6A-81BD-5FEBCE599B08}" destId="{5F2FF874-1E59-47DA-A666-F3692E1CD4A5}" srcOrd="0" destOrd="0" presId="urn:microsoft.com/office/officeart/2005/8/layout/vList2"/>
    <dgm:cxn modelId="{5A5741CA-ED2E-40D5-90B2-BAE3A46655DF}" type="presOf" srcId="{6DE48B26-C92F-42B5-AA4B-642EDA787F51}" destId="{E503AE4F-E8CC-49FF-81CD-8F148B5AF4F0}" srcOrd="0" destOrd="0" presId="urn:microsoft.com/office/officeart/2005/8/layout/vList2"/>
    <dgm:cxn modelId="{8911EFDD-CE8A-4674-9D31-CE63C53BDF22}" srcId="{6DE48B26-C92F-42B5-AA4B-642EDA787F51}" destId="{1386B611-0048-4F9D-88ED-B132BEFFECCE}" srcOrd="1" destOrd="0" parTransId="{3157B17D-B87E-4D19-8D73-69C1BF169442}" sibTransId="{DD93E801-1586-4BDD-8486-05941ABF9311}"/>
    <dgm:cxn modelId="{A1AA59E5-1F03-40A4-9A02-1F3B2A9EE9B6}" srcId="{6DE48B26-C92F-42B5-AA4B-642EDA787F51}" destId="{F40236F3-0019-4D6A-81BD-5FEBCE599B08}" srcOrd="0" destOrd="0" parTransId="{077CE32A-4D91-48A5-BF15-BE46E4654A80}" sibTransId="{30F090CF-569B-4947-8B13-D84EA9883277}"/>
    <dgm:cxn modelId="{0157564E-7CFE-44A5-BBEA-33B80751B73A}" type="presParOf" srcId="{E503AE4F-E8CC-49FF-81CD-8F148B5AF4F0}" destId="{5F2FF874-1E59-47DA-A666-F3692E1CD4A5}" srcOrd="0" destOrd="0" presId="urn:microsoft.com/office/officeart/2005/8/layout/vList2"/>
    <dgm:cxn modelId="{2346C796-445D-4344-853F-57D061AD4295}" type="presParOf" srcId="{E503AE4F-E8CC-49FF-81CD-8F148B5AF4F0}" destId="{C0ED59EC-CBFB-4795-96B3-BE0B067EB494}" srcOrd="1" destOrd="0" presId="urn:microsoft.com/office/officeart/2005/8/layout/vList2"/>
    <dgm:cxn modelId="{CA0EE45C-DFFC-4D74-A506-7A058BD7D5FF}" type="presParOf" srcId="{E503AE4F-E8CC-49FF-81CD-8F148B5AF4F0}" destId="{A757F888-5F9B-43D4-8964-32DFC7F424BE}" srcOrd="2" destOrd="0" presId="urn:microsoft.com/office/officeart/2005/8/layout/vList2"/>
    <dgm:cxn modelId="{DAF65A00-B941-466E-BED5-C8BD9E0DE103}" type="presParOf" srcId="{E503AE4F-E8CC-49FF-81CD-8F148B5AF4F0}" destId="{EA516D21-D1CA-4B1F-9ABC-86048EC8C0BE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2FF874-1E59-47DA-A666-F3692E1CD4A5}">
      <dsp:nvSpPr>
        <dsp:cNvPr id="0" name=""/>
        <dsp:cNvSpPr/>
      </dsp:nvSpPr>
      <dsp:spPr>
        <a:xfrm>
          <a:off x="0" y="262610"/>
          <a:ext cx="10731100" cy="13564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200" kern="1200" dirty="0"/>
            <a:t>FIRST COMING </a:t>
          </a:r>
        </a:p>
      </dsp:txBody>
      <dsp:txXfrm>
        <a:off x="66219" y="328829"/>
        <a:ext cx="10598662" cy="1224061"/>
      </dsp:txXfrm>
    </dsp:sp>
    <dsp:sp modelId="{C0ED59EC-CBFB-4795-96B3-BE0B067EB494}">
      <dsp:nvSpPr>
        <dsp:cNvPr id="0" name=""/>
        <dsp:cNvSpPr/>
      </dsp:nvSpPr>
      <dsp:spPr>
        <a:xfrm>
          <a:off x="0" y="1619110"/>
          <a:ext cx="10731100" cy="1059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0712" tIns="66040" rIns="369824" bIns="66040" numCol="1" spcCol="1270" anchor="t" anchorCtr="0">
          <a:noAutofit/>
        </a:bodyPr>
        <a:lstStyle/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4100" kern="1200" dirty="0"/>
            <a:t>rejection, hostility, and death</a:t>
          </a:r>
        </a:p>
      </dsp:txBody>
      <dsp:txXfrm>
        <a:off x="0" y="1619110"/>
        <a:ext cx="10731100" cy="1059840"/>
      </dsp:txXfrm>
    </dsp:sp>
    <dsp:sp modelId="{A757F888-5F9B-43D4-8964-32DFC7F424BE}">
      <dsp:nvSpPr>
        <dsp:cNvPr id="0" name=""/>
        <dsp:cNvSpPr/>
      </dsp:nvSpPr>
      <dsp:spPr>
        <a:xfrm>
          <a:off x="0" y="2678950"/>
          <a:ext cx="10731100" cy="12455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200" kern="1200" dirty="0"/>
            <a:t>SECOND COMING </a:t>
          </a:r>
        </a:p>
      </dsp:txBody>
      <dsp:txXfrm>
        <a:off x="60804" y="2739754"/>
        <a:ext cx="10609492" cy="1123969"/>
      </dsp:txXfrm>
    </dsp:sp>
    <dsp:sp modelId="{EA516D21-D1CA-4B1F-9ABC-86048EC8C0BE}">
      <dsp:nvSpPr>
        <dsp:cNvPr id="0" name=""/>
        <dsp:cNvSpPr/>
      </dsp:nvSpPr>
      <dsp:spPr>
        <a:xfrm>
          <a:off x="0" y="3924528"/>
          <a:ext cx="10731100" cy="2456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0712" tIns="66040" rIns="369824" bIns="66040" numCol="1" spcCol="1270" anchor="t" anchorCtr="0">
          <a:noAutofit/>
        </a:bodyPr>
        <a:lstStyle/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4100" kern="1200" dirty="0"/>
            <a:t>in glory, majesty, dominion, power and might, and is worshipped as King of Kings and Lord of Lords.</a:t>
          </a:r>
        </a:p>
      </dsp:txBody>
      <dsp:txXfrm>
        <a:off x="0" y="3924528"/>
        <a:ext cx="10731100" cy="24565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8D2CC-8BBB-BCCA-4868-A2AB70BDD6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B188E6-8B30-3B5C-015B-E16FBA46C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E2DB9-098A-A3DB-17EB-3166B1D4F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E77C4-14C9-7491-2A8D-0F0F38C77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977B1-90DF-B0F0-D553-922DB463F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41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4F7CC-4DAB-38A2-DC49-6EDAA1B95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4489AD-9451-E998-ABE8-88734693DC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06C44-8B7F-D225-7D57-A3B39C059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A3EC1-C054-19A8-753C-FFE84F9A5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11C38-C94B-EB01-A4CE-86F1B935A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877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CD7B63-53AC-A671-1F08-60B03AB0DD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CABF46-BB4A-9008-DEEA-9A5AB17BAD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05BB4-9BD5-C736-F21A-68634F8C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17465-2F22-9A23-AAA8-73B42FB80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95B8-1A3A-DED3-6524-EA2AACD3C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933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200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ED270-0851-D6AD-B11C-079BFF7A1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77396-C627-F6B5-8DA0-9B700AF4E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E97F7-2F6F-F917-47B6-977E15EDB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1DC62-F36A-F243-23AD-D2A3F321E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714673-DE42-1A06-B715-B113CC80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558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4D0A7-CFCC-4D25-2AA2-EDCEA592B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F5BFE6-2BB6-E714-0D5A-60F7C9814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963AF-C61B-47BA-7745-7E896BC84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D8D79-CC61-5F7D-8E09-433F86F4F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5032D-8479-B683-21D5-37B0D2E4A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32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8A99A-6907-7169-580C-07B5D9F9B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4D1C6-345D-D857-0CE1-F32C0C61E1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EA96AE-3EC3-B135-0EC7-B26093863D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F10A55-AA2C-43EF-3E4C-97E80A2BA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6F363-B352-872E-AA29-559151FE1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ED9160-6DB3-5DD8-2EA0-93230F89F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533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D1C56-8EC6-740C-CCD2-8F4929A39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E0C57-016F-F595-D0FF-8969A1901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6419F7-5A52-A029-FF03-AE3E039B23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A5DCF-3410-EC63-39AD-75A14798E6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DFB308-9548-9B0E-5412-DEC8375AF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2BF436-F0EB-E168-3C53-E142A8048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AA85E3-507D-61EF-058F-12EB5BE4F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A5DE77-8070-A76E-8960-A9E0A722D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883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1CF0D-B9BA-7A7A-DE47-E7CB85AD2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233303-8498-177E-6A6B-5E6785889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EB84AA-E049-7660-3302-82601B76B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05989F-0F73-8880-DD76-538A3D0AE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14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CACFFB-CE09-8254-E059-E5FD80CA1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2B812D-C9E5-BE31-95EB-BF684504C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8D4F04-2F81-CF61-C7B2-6FB7311AD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05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B2514-70C3-4D0F-0178-F52090B4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5457E-45C2-FF07-BB62-900994FC7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5ECC04-79D4-FEEF-3E41-59A9BE11A3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9CD725-9F11-88EF-E7C5-AD3EF313E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167101-AEE2-449B-2B04-4F3038A71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0EAEE8-E6E0-1E79-AD79-BF4ABBD60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597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01132-238C-A08A-C280-7F664C947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70D692-C0E1-7393-D06F-A752D62FA0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C94237-C476-34BC-1C89-6061C6DE6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0185A8-96C9-DD77-EA10-A0DCBB482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0977E5-6A48-FB68-D40C-5187BC0A3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DB2D85-AD1E-4A53-E118-F0AACA655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55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4E0168-F9A7-67CC-CF27-B6A647FBC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0E804-C99D-019A-A38C-5949C0CE0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01648-0813-58D0-9545-F638793C07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3C7730-C7EE-4E26-9582-F41D4214C7FF}" type="datetimeFigureOut">
              <a:rPr lang="en-GB" smtClean="0"/>
              <a:t>17/02/2024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9A812-F1AE-7897-FDA3-C4520F909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13D36-C071-27F4-C518-A16FF3999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136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ine PNG Images, Download 1100000+ Line PNG Resources with Transparent 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5119" y="1407319"/>
            <a:ext cx="7188199" cy="404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037923" y="837399"/>
            <a:ext cx="5237747" cy="4969376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18</a:t>
            </a:r>
            <a:r>
              <a:rPr lang="en-US" sz="3200" b="1" kern="1200" baseline="30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FEB</a:t>
            </a:r>
          </a:p>
          <a:p>
            <a:pPr>
              <a:spcAft>
                <a:spcPts val="600"/>
              </a:spcAft>
            </a:pPr>
            <a:r>
              <a:rPr 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 u n d a y  </a:t>
            </a:r>
            <a:endParaRPr lang="en-US" sz="32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8660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4A2F6-F08D-94A7-7E62-30F688B62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F9A7DDA-AA68-AACC-D363-009B3300E3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3255"/>
            <a:ext cx="12192000" cy="1740815"/>
          </a:xfrm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 prst="softRound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96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Revelation 6:10</a:t>
            </a:r>
            <a:endParaRPr lang="en-GB" sz="40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0C97D4D-D745-0974-1120-199D1BF2A092}"/>
              </a:ext>
            </a:extLst>
          </p:cNvPr>
          <p:cNvCxnSpPr/>
          <p:nvPr/>
        </p:nvCxnSpPr>
        <p:spPr>
          <a:xfrm>
            <a:off x="231006" y="8899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83D5D5F-B573-2BD4-D902-00F6CCDEBCF8}"/>
              </a:ext>
            </a:extLst>
          </p:cNvPr>
          <p:cNvSpPr txBox="1"/>
          <p:nvPr/>
        </p:nvSpPr>
        <p:spPr>
          <a:xfrm>
            <a:off x="365761" y="1978863"/>
            <a:ext cx="11826240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300" dirty="0"/>
              <a:t>And they cried with a loud voice, saying, “How long, O Lord, holy and true, until You judge and avenge our blood on those who dwell on the earth?”</a:t>
            </a:r>
          </a:p>
        </p:txBody>
      </p:sp>
    </p:spTree>
    <p:extLst>
      <p:ext uri="{BB962C8B-B14F-4D97-AF65-F5344CB8AC3E}">
        <p14:creationId xmlns:p14="http://schemas.microsoft.com/office/powerpoint/2010/main" val="189706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3AE04-7E1C-CEB4-9D59-BDA4A11AD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540501E-007B-6E22-879E-7A0DAF64E2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3255"/>
            <a:ext cx="12192000" cy="1740815"/>
          </a:xfrm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 prst="softRound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96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Psalms 94:3</a:t>
            </a:r>
            <a:endParaRPr lang="en-GB" sz="40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3A5D554-45D3-CF7D-DE05-52B5D58ED815}"/>
              </a:ext>
            </a:extLst>
          </p:cNvPr>
          <p:cNvCxnSpPr/>
          <p:nvPr/>
        </p:nvCxnSpPr>
        <p:spPr>
          <a:xfrm>
            <a:off x="231006" y="8899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B7F95A9-9FF5-34A4-4EA8-0F2E2824878F}"/>
              </a:ext>
            </a:extLst>
          </p:cNvPr>
          <p:cNvSpPr txBox="1"/>
          <p:nvPr/>
        </p:nvSpPr>
        <p:spPr>
          <a:xfrm>
            <a:off x="182880" y="1758733"/>
            <a:ext cx="1182624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300" dirty="0"/>
              <a:t>Lord, how long will the wicked, How long will the wicked triumph?</a:t>
            </a:r>
          </a:p>
        </p:txBody>
      </p:sp>
      <p:pic>
        <p:nvPicPr>
          <p:cNvPr id="6146" name="Picture 2" descr="David in the Cave: Psalm 142 Reflection">
            <a:extLst>
              <a:ext uri="{FF2B5EF4-FFF2-40B4-BE49-F238E27FC236}">
                <a16:creationId xmlns:a16="http://schemas.microsoft.com/office/drawing/2014/main" id="{80BA8568-83A4-6DF1-CB3F-9064FFA65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055" y="3509674"/>
            <a:ext cx="7165206" cy="374382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25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7CFBB-A6BB-F53D-2BC6-EAC2594D8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39F1435-CD8D-40C0-B102-219E0CB2E6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3255"/>
            <a:ext cx="12192000" cy="1740815"/>
          </a:xfrm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 prst="softRound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48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V 24, Jesus said these are the conditions of discipleship.</a:t>
            </a:r>
            <a:endParaRPr lang="en-GB" sz="16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960549F-7A5F-F841-FFD2-03BA0A020370}"/>
              </a:ext>
            </a:extLst>
          </p:cNvPr>
          <p:cNvCxnSpPr/>
          <p:nvPr/>
        </p:nvCxnSpPr>
        <p:spPr>
          <a:xfrm>
            <a:off x="231006" y="8899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👆🏻Jesus said to them 👉🏻all, &quot;Deny Yourself 👈🏻and take up your cross✝  DAILY 🌞⏰🗓📅📆and FOLLOW👣 ME👆🏻&quot; Luke 9:23😇 Bib… | Bible verse art,  Bible art, Bible">
            <a:extLst>
              <a:ext uri="{FF2B5EF4-FFF2-40B4-BE49-F238E27FC236}">
                <a16:creationId xmlns:a16="http://schemas.microsoft.com/office/drawing/2014/main" id="{9977EED2-6931-0094-926C-C5E9D7D38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661" y="2104005"/>
            <a:ext cx="9326880" cy="458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30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59F13-BFBD-71F4-8BCF-54F38C1F2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257" y="365125"/>
            <a:ext cx="11810198" cy="1627304"/>
          </a:xfrm>
        </p:spPr>
        <p:txBody>
          <a:bodyPr>
            <a:normAutofit/>
          </a:bodyPr>
          <a:lstStyle/>
          <a:p>
            <a:r>
              <a:rPr lang="en-GB" sz="5400" b="1" dirty="0"/>
              <a:t>You say no to ease and comfort, and you say yes to a cross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CF344-0E92-4E39-AE0D-6535E6D3F2D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9137" y="2294903"/>
            <a:ext cx="11358437" cy="4765228"/>
          </a:xfrm>
        </p:spPr>
        <p:txBody>
          <a:bodyPr/>
          <a:lstStyle/>
          <a:p>
            <a:r>
              <a:rPr lang="en-GB" sz="4800" dirty="0"/>
              <a:t>	The cross of rejection, </a:t>
            </a:r>
          </a:p>
          <a:p>
            <a:r>
              <a:rPr lang="en-GB" sz="4800" dirty="0"/>
              <a:t>	The cross of persecution, </a:t>
            </a:r>
          </a:p>
          <a:p>
            <a:r>
              <a:rPr lang="en-GB" sz="4800" dirty="0"/>
              <a:t>	The cross of alienation from the people of the world, and maybe </a:t>
            </a:r>
          </a:p>
          <a:p>
            <a:r>
              <a:rPr lang="en-GB" sz="4800" dirty="0"/>
              <a:t>	The cross of martyrdom.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4240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Our Cross, and the Cross of Christ / OrthoChristian.Com">
            <a:extLst>
              <a:ext uri="{FF2B5EF4-FFF2-40B4-BE49-F238E27FC236}">
                <a16:creationId xmlns:a16="http://schemas.microsoft.com/office/drawing/2014/main" id="{5361C332-57EC-E50C-8377-BBC42F92AB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" r="-1" b="-1"/>
          <a:stretch/>
        </p:blipFill>
        <p:spPr bwMode="auto">
          <a:xfrm>
            <a:off x="2" y="587141"/>
            <a:ext cx="8029076" cy="567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6337D-811A-EED7-B8B6-C952E74F0CC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32124" y="451385"/>
            <a:ext cx="3822189" cy="6430668"/>
          </a:xfrm>
        </p:spPr>
        <p:txBody>
          <a:bodyPr>
            <a:normAutofit fontScale="77500" lnSpcReduction="20000"/>
          </a:bodyPr>
          <a:lstStyle/>
          <a:p>
            <a:pPr marL="0" indent="0" algn="r">
              <a:buNone/>
            </a:pPr>
            <a:r>
              <a:rPr lang="en-GB" sz="8600" b="1" dirty="0"/>
              <a:t>Loyal obedience </a:t>
            </a:r>
            <a:r>
              <a:rPr lang="en-GB" sz="7700" dirty="0"/>
              <a:t>at any price. </a:t>
            </a:r>
          </a:p>
          <a:p>
            <a:pPr marL="0" indent="0" algn="r">
              <a:buNone/>
            </a:pPr>
            <a:r>
              <a:rPr lang="en-GB" sz="8600" dirty="0"/>
              <a:t>                  </a:t>
            </a:r>
            <a:r>
              <a:rPr lang="en-GB" sz="7700" dirty="0"/>
              <a:t>Those are the</a:t>
            </a:r>
            <a:r>
              <a:rPr lang="en-GB" sz="8600" dirty="0"/>
              <a:t> </a:t>
            </a:r>
            <a:r>
              <a:rPr lang="en-GB" sz="8600" b="1" dirty="0"/>
              <a:t>conditions</a:t>
            </a:r>
            <a:r>
              <a:rPr lang="en-GB" sz="8600" dirty="0"/>
              <a:t>. 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504641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85ADA-7412-606D-587A-614D3D03A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39" y="307373"/>
            <a:ext cx="10515600" cy="1325563"/>
          </a:xfrm>
        </p:spPr>
        <p:txBody>
          <a:bodyPr>
            <a:normAutofit/>
          </a:bodyPr>
          <a:lstStyle/>
          <a:p>
            <a:r>
              <a:rPr lang="en-GB" sz="6600" b="1" dirty="0"/>
              <a:t>Jesus says to them,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F5106-482C-3398-54C6-AC57B6DFF60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6838" y="1992429"/>
            <a:ext cx="11858324" cy="4629752"/>
          </a:xfrm>
        </p:spPr>
        <p:txBody>
          <a:bodyPr/>
          <a:lstStyle/>
          <a:p>
            <a:pPr marL="0" indent="0">
              <a:buNone/>
            </a:pPr>
            <a:r>
              <a:rPr lang="en-GB" sz="4800" dirty="0"/>
              <a:t>“Not only do I have to be killed, but I want you all to take a cross. I want you all to deny yourself.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4800" dirty="0"/>
              <a:t>   I want you all to follow me no matter what the price. Instead of gaining the whole world, I want you to say no to all of that and follow Me.” </a:t>
            </a:r>
          </a:p>
        </p:txBody>
      </p:sp>
    </p:spTree>
    <p:extLst>
      <p:ext uri="{BB962C8B-B14F-4D97-AF65-F5344CB8AC3E}">
        <p14:creationId xmlns:p14="http://schemas.microsoft.com/office/powerpoint/2010/main" val="2114392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ow To Pick Up Your Cross - YouTube">
            <a:extLst>
              <a:ext uri="{FF2B5EF4-FFF2-40B4-BE49-F238E27FC236}">
                <a16:creationId xmlns:a16="http://schemas.microsoft.com/office/drawing/2014/main" id="{06DBFD9F-B6B2-92B2-7EB0-983B3D2A5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853" y="2297041"/>
            <a:ext cx="8341895" cy="469383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5325FA-5C22-CC9A-EA72-7BF72C1FA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566" y="5280302"/>
            <a:ext cx="10515600" cy="1325563"/>
          </a:xfrm>
        </p:spPr>
        <p:txBody>
          <a:bodyPr>
            <a:normAutofit/>
          </a:bodyPr>
          <a:lstStyle/>
          <a:p>
            <a:r>
              <a:rPr lang="en-GB" sz="6000" dirty="0"/>
              <a:t>Little heavy.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70D5C-FF64-0666-B02E-5FAB8DEC323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08409" y="4893"/>
            <a:ext cx="10386285" cy="3424107"/>
          </a:xfrm>
        </p:spPr>
        <p:txBody>
          <a:bodyPr/>
          <a:lstStyle/>
          <a:p>
            <a:r>
              <a:rPr lang="en-GB" sz="5400" dirty="0"/>
              <a:t>	They see a lot of the pain, </a:t>
            </a:r>
          </a:p>
          <a:p>
            <a:r>
              <a:rPr lang="en-GB" sz="5400" dirty="0"/>
              <a:t>	They see a lot of the suffering, </a:t>
            </a:r>
          </a:p>
          <a:p>
            <a:r>
              <a:rPr lang="en-GB" sz="5400" dirty="0"/>
              <a:t>	They see a lot of cross.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4071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92509-814B-87B3-56E0-F4DEB374C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03AF833-E90D-94DF-72EE-33EB312EA4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3255"/>
            <a:ext cx="12192000" cy="1740815"/>
          </a:xfrm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 prst="softRound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96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Romans 8:18</a:t>
            </a:r>
            <a:endParaRPr lang="en-GB" sz="40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723CE33-2523-6D40-D7D7-4AA798E5A3C2}"/>
              </a:ext>
            </a:extLst>
          </p:cNvPr>
          <p:cNvCxnSpPr/>
          <p:nvPr/>
        </p:nvCxnSpPr>
        <p:spPr>
          <a:xfrm>
            <a:off x="231006" y="8899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B29454C-2934-3E9E-471F-F67D283D768D}"/>
              </a:ext>
            </a:extLst>
          </p:cNvPr>
          <p:cNvSpPr txBox="1"/>
          <p:nvPr/>
        </p:nvSpPr>
        <p:spPr>
          <a:xfrm>
            <a:off x="231006" y="2274911"/>
            <a:ext cx="1182624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300" dirty="0"/>
              <a:t>For I consider that the sufferings of this present time are not worthy to be compared with the glory which shall be revealed in us.</a:t>
            </a:r>
          </a:p>
        </p:txBody>
      </p:sp>
    </p:spTree>
    <p:extLst>
      <p:ext uri="{BB962C8B-B14F-4D97-AF65-F5344CB8AC3E}">
        <p14:creationId xmlns:p14="http://schemas.microsoft.com/office/powerpoint/2010/main" val="243904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3FA34-FEBB-D4E3-9063-A99E88657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7200" dirty="0"/>
              <a:t>A warning character</a:t>
            </a:r>
          </a:p>
        </p:txBody>
      </p:sp>
      <p:pic>
        <p:nvPicPr>
          <p:cNvPr id="14338" name="Picture 2" descr="judgment-day-man-before-throne-with-jesus | Catholic Man Night">
            <a:extLst>
              <a:ext uri="{FF2B5EF4-FFF2-40B4-BE49-F238E27FC236}">
                <a16:creationId xmlns:a16="http://schemas.microsoft.com/office/drawing/2014/main" id="{1A3DA49A-F275-EFF0-2180-2721BA3F1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931" y="1758867"/>
            <a:ext cx="4110137" cy="48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316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791E1-6E9C-06C0-67D0-E9F2B82FB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787E9BF-5AA5-B42E-9F11-300F73F630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3255"/>
            <a:ext cx="12192000" cy="1740815"/>
          </a:xfrm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 prst="softRound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M</a:t>
            </a:r>
            <a:r>
              <a:rPr lang="en-GB" sz="88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atthew 16 : 25-26</a:t>
            </a:r>
            <a:endParaRPr lang="en-GB" sz="44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8CE4FBC-5ADB-4633-35D6-607C89974370}"/>
              </a:ext>
            </a:extLst>
          </p:cNvPr>
          <p:cNvCxnSpPr/>
          <p:nvPr/>
        </p:nvCxnSpPr>
        <p:spPr>
          <a:xfrm>
            <a:off x="231006" y="8899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45755B2-0A85-C9C0-A84B-1D6C83B6D7EB}"/>
              </a:ext>
            </a:extLst>
          </p:cNvPr>
          <p:cNvSpPr txBox="1"/>
          <p:nvPr/>
        </p:nvSpPr>
        <p:spPr>
          <a:xfrm>
            <a:off x="272715" y="2084738"/>
            <a:ext cx="1164656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/>
              <a:t>25  For whoever desires to save his life will lose it, but whoever loses his life for My sake will find it. </a:t>
            </a:r>
          </a:p>
          <a:p>
            <a:r>
              <a:rPr lang="en-GB" sz="4800" dirty="0"/>
              <a:t>26  For what profit is it to a man if he gains the whole world, and loses his own soul? Or what will a man give in exchange for his soul? 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33992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wnload Line Art, Design, Floral. Royalty-Free Vector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863" y="8205138"/>
            <a:ext cx="5914850" cy="341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ivider PNG Images | Free PNG Vector Graphics, Effects &amp; Backgrounds -  rawpixel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704" y="8641553"/>
            <a:ext cx="7620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hen Will the Second Coming of Jesus Happen?">
            <a:extLst>
              <a:ext uri="{FF2B5EF4-FFF2-40B4-BE49-F238E27FC236}">
                <a16:creationId xmlns:a16="http://schemas.microsoft.com/office/drawing/2014/main" id="{7D490CC7-5261-9FE1-B876-D4EB78770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2912"/>
            <a:ext cx="11430000" cy="597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5">
            <a:extLst>
              <a:ext uri="{FF2B5EF4-FFF2-40B4-BE49-F238E27FC236}">
                <a16:creationId xmlns:a16="http://schemas.microsoft.com/office/drawing/2014/main" id="{6A857013-B34C-4D19-4CAF-8C2417A2BE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168" y="2752823"/>
            <a:ext cx="11415562" cy="3349594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8000" b="1" dirty="0">
                <a:solidFill>
                  <a:schemeClr val="bg1"/>
                </a:solidFill>
                <a:latin typeface="Agency FB" panose="020B0503020202020204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 SECOND COMING OF JESUS</a:t>
            </a:r>
          </a:p>
          <a:p>
            <a:r>
              <a:rPr lang="en-GB" sz="6600" dirty="0">
                <a:solidFill>
                  <a:schemeClr val="bg1"/>
                </a:solidFill>
                <a:latin typeface="Agency FB" panose="020B0503020202020204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P R E V I E W</a:t>
            </a:r>
          </a:p>
        </p:txBody>
      </p:sp>
    </p:spTree>
    <p:extLst>
      <p:ext uri="{BB962C8B-B14F-4D97-AF65-F5344CB8AC3E}">
        <p14:creationId xmlns:p14="http://schemas.microsoft.com/office/powerpoint/2010/main" val="421459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2E8C3-C209-DE41-CD42-B74663678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2535D-D1D5-3066-C151-7EC8AE45B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925" y="2396056"/>
            <a:ext cx="554014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7200" dirty="0"/>
              <a:t>“He will render to every man according to His works.” </a:t>
            </a:r>
          </a:p>
        </p:txBody>
      </p:sp>
      <p:pic>
        <p:nvPicPr>
          <p:cNvPr id="14338" name="Picture 2" descr="judgment-day-man-before-throne-with-jesus | Catholic Man Night">
            <a:extLst>
              <a:ext uri="{FF2B5EF4-FFF2-40B4-BE49-F238E27FC236}">
                <a16:creationId xmlns:a16="http://schemas.microsoft.com/office/drawing/2014/main" id="{612FE336-A8BF-A416-0200-EFC1629D7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448925" cy="698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7169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3B224-6EF4-99AA-2291-054F9052C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The Crown of Righteousness Awaits – TWC Daily Devotional – Tuesday 20  October 2015 – Devotions @ Methodist.SG">
            <a:extLst>
              <a:ext uri="{FF2B5EF4-FFF2-40B4-BE49-F238E27FC236}">
                <a16:creationId xmlns:a16="http://schemas.microsoft.com/office/drawing/2014/main" id="{B2B077A6-5057-0A80-858F-8C06788C9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740" y="1183908"/>
            <a:ext cx="12281479" cy="723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77DF8F0-FABC-8794-4A91-649BD5AB4D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3255"/>
            <a:ext cx="12192000" cy="1740815"/>
          </a:xfrm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 prst="softRound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2 Timothy 4:8</a:t>
            </a:r>
            <a:endParaRPr lang="en-GB" sz="44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C830E4F-0F00-8971-6F84-8989BD802F39}"/>
              </a:ext>
            </a:extLst>
          </p:cNvPr>
          <p:cNvCxnSpPr/>
          <p:nvPr/>
        </p:nvCxnSpPr>
        <p:spPr>
          <a:xfrm>
            <a:off x="231006" y="8899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D4BF004-AAD7-9126-2490-5F4D25C2B0C9}"/>
              </a:ext>
            </a:extLst>
          </p:cNvPr>
          <p:cNvSpPr txBox="1">
            <a:spLocks/>
          </p:cNvSpPr>
          <p:nvPr/>
        </p:nvSpPr>
        <p:spPr>
          <a:xfrm>
            <a:off x="6545177" y="4520418"/>
            <a:ext cx="5540141" cy="21883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Agency FB" panose="020B0503020202020204" pitchFamily="34" charset="0"/>
              </a:rPr>
              <a:t>Crown of </a:t>
            </a:r>
            <a:r>
              <a:rPr lang="en-GB" sz="8200" b="1" dirty="0">
                <a:latin typeface="Agency FB" panose="020B0503020202020204" pitchFamily="34" charset="0"/>
              </a:rPr>
              <a:t>Righteousness</a:t>
            </a:r>
            <a:endParaRPr lang="en-GB" b="1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48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CF17C-63BA-4D14-3C3D-E2280803A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148 Sad Scoff Images, Stock Photos, 3D objects, &amp; Vectors | Shutterstock">
            <a:extLst>
              <a:ext uri="{FF2B5EF4-FFF2-40B4-BE49-F238E27FC236}">
                <a16:creationId xmlns:a16="http://schemas.microsoft.com/office/drawing/2014/main" id="{46781489-1ED3-C229-A584-5F6DEE5FA6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09"/>
          <a:stretch/>
        </p:blipFill>
        <p:spPr bwMode="auto">
          <a:xfrm>
            <a:off x="1945732" y="1169813"/>
            <a:ext cx="8300536" cy="48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43C15B1-7919-0AE0-853D-C170D70F55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3255"/>
            <a:ext cx="12192000" cy="1740815"/>
          </a:xfrm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 prst="softRound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2 Peter 3:3-4</a:t>
            </a:r>
            <a:endParaRPr lang="en-GB" sz="44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A3CB97C-B0B2-1206-4F5B-3AAD69E8F703}"/>
              </a:ext>
            </a:extLst>
          </p:cNvPr>
          <p:cNvCxnSpPr/>
          <p:nvPr/>
        </p:nvCxnSpPr>
        <p:spPr>
          <a:xfrm>
            <a:off x="231006" y="8899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19EB382-9563-05FE-63B8-BBA797F34187}"/>
              </a:ext>
            </a:extLst>
          </p:cNvPr>
          <p:cNvSpPr txBox="1"/>
          <p:nvPr/>
        </p:nvSpPr>
        <p:spPr>
          <a:xfrm>
            <a:off x="779644" y="5282264"/>
            <a:ext cx="115118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/>
              <a:t>“</a:t>
            </a:r>
            <a:r>
              <a:rPr lang="en-GB" sz="5400" dirty="0"/>
              <a:t>Where is the promise of </a:t>
            </a:r>
            <a:r>
              <a:rPr lang="en-GB" sz="7200" b="1" dirty="0"/>
              <a:t>His coming</a:t>
            </a:r>
            <a:endParaRPr lang="en-GB" sz="4800" b="1" dirty="0"/>
          </a:p>
        </p:txBody>
      </p:sp>
    </p:spTree>
    <p:extLst>
      <p:ext uri="{BB962C8B-B14F-4D97-AF65-F5344CB8AC3E}">
        <p14:creationId xmlns:p14="http://schemas.microsoft.com/office/powerpoint/2010/main" val="208291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1B8A1-D8DA-32E5-0CA8-C778B6019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358CC1E-E7BA-5BD9-EE13-07A33D2C79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3255"/>
            <a:ext cx="12192000" cy="1740815"/>
          </a:xfrm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 prst="softRound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R</a:t>
            </a:r>
            <a:r>
              <a:rPr lang="en-GB" sz="88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evelation</a:t>
            </a: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 10:10</a:t>
            </a:r>
            <a:endParaRPr lang="en-GB" sz="44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7B3B4E-F38D-EC61-7858-242F9243C37C}"/>
              </a:ext>
            </a:extLst>
          </p:cNvPr>
          <p:cNvCxnSpPr/>
          <p:nvPr/>
        </p:nvCxnSpPr>
        <p:spPr>
          <a:xfrm>
            <a:off x="231006" y="8899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D035CB8-E176-F651-7562-A6E6B7638F76}"/>
              </a:ext>
            </a:extLst>
          </p:cNvPr>
          <p:cNvSpPr txBox="1"/>
          <p:nvPr/>
        </p:nvSpPr>
        <p:spPr>
          <a:xfrm>
            <a:off x="378594" y="2517875"/>
            <a:ext cx="1164656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/>
              <a:t>Then I took the little book out of the angel’s hand and ate it, and it was as sweet as honey in my mouth. But when I had eaten it, my stomach became bitter.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54420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4A142-51DA-F7E5-266B-97466EA747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3635" y="264695"/>
            <a:ext cx="6208921" cy="646817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7200" b="1" dirty="0"/>
              <a:t>The sweetness </a:t>
            </a:r>
            <a:r>
              <a:rPr lang="en-GB" sz="4800" dirty="0"/>
              <a:t>is the </a:t>
            </a:r>
            <a:r>
              <a:rPr lang="en-GB" sz="7200" b="1" dirty="0"/>
              <a:t>promised</a:t>
            </a:r>
            <a:r>
              <a:rPr lang="en-GB" sz="4800" dirty="0"/>
              <a:t> character for the believers.</a:t>
            </a:r>
          </a:p>
          <a:p>
            <a:pPr marL="0" indent="0">
              <a:buNone/>
            </a:pPr>
            <a:endParaRPr lang="en-GB" sz="5400" dirty="0"/>
          </a:p>
          <a:p>
            <a:pPr marL="0" indent="0">
              <a:buNone/>
            </a:pPr>
            <a:r>
              <a:rPr lang="en-GB" sz="6600" b="1" dirty="0"/>
              <a:t>The bitterness </a:t>
            </a:r>
            <a:r>
              <a:rPr lang="en-GB" sz="4800" dirty="0"/>
              <a:t>is the </a:t>
            </a:r>
            <a:r>
              <a:rPr lang="en-GB" sz="7200" b="1" dirty="0"/>
              <a:t>warning</a:t>
            </a:r>
            <a:r>
              <a:rPr lang="en-GB" sz="4800" dirty="0"/>
              <a:t> character for the unbelievers.</a:t>
            </a:r>
          </a:p>
          <a:p>
            <a:endParaRPr lang="en-GB" sz="4800" dirty="0"/>
          </a:p>
        </p:txBody>
      </p:sp>
      <p:pic>
        <p:nvPicPr>
          <p:cNvPr id="20482" name="Picture 2" descr="Why is the book which John is given in the Revelation both sweet and bitter?  | by Tony — Antonakis Maritis | Medium">
            <a:extLst>
              <a:ext uri="{FF2B5EF4-FFF2-40B4-BE49-F238E27FC236}">
                <a16:creationId xmlns:a16="http://schemas.microsoft.com/office/drawing/2014/main" id="{B67269EB-BB98-0508-7655-519E0BD28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36007"/>
            <a:ext cx="6208920" cy="6297366"/>
          </a:xfrm>
          <a:prstGeom prst="rect">
            <a:avLst/>
          </a:prstGeom>
          <a:noFill/>
          <a:effectLst>
            <a:softEdge rad="368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90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7312A-6501-8E26-43AD-DB0B4A907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1DB45E-A2BF-0C70-57FB-68E08E93DF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3255"/>
            <a:ext cx="12192000" cy="1740815"/>
          </a:xfrm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 prst="softRound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96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2 Corinthians 5:11</a:t>
            </a:r>
            <a:endParaRPr lang="en-GB" sz="40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FDF6C11-0F76-2EE4-DF16-8B86C5CF126C}"/>
              </a:ext>
            </a:extLst>
          </p:cNvPr>
          <p:cNvCxnSpPr/>
          <p:nvPr/>
        </p:nvCxnSpPr>
        <p:spPr>
          <a:xfrm>
            <a:off x="231006" y="8899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4E4119F-45A6-59D3-A646-6B3E42002B0F}"/>
              </a:ext>
            </a:extLst>
          </p:cNvPr>
          <p:cNvSpPr txBox="1"/>
          <p:nvPr/>
        </p:nvSpPr>
        <p:spPr>
          <a:xfrm>
            <a:off x="378594" y="2517875"/>
            <a:ext cx="1164656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dirty="0"/>
              <a:t>Knowing, therefore, the terror of the Lord, we persuade men; but we are well known to God, and I also trust are well known in your consciences.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76875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ow Will God Judge Us on Judgement Day?">
            <a:extLst>
              <a:ext uri="{FF2B5EF4-FFF2-40B4-BE49-F238E27FC236}">
                <a16:creationId xmlns:a16="http://schemas.microsoft.com/office/drawing/2014/main" id="{AD5AAB12-A206-B18E-AB99-026FA78E6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4" y="5081"/>
            <a:ext cx="12201044" cy="685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36AB41-2F55-7321-DD93-634073A67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639" y="-145015"/>
            <a:ext cx="10515600" cy="1325563"/>
          </a:xfrm>
        </p:spPr>
        <p:txBody>
          <a:bodyPr>
            <a:normAutofit/>
          </a:bodyPr>
          <a:lstStyle/>
          <a:p>
            <a:r>
              <a:rPr lang="en-GB" sz="6000" b="1" dirty="0">
                <a:latin typeface="Agency FB" panose="020B0503020202020204" pitchFamily="34" charset="0"/>
              </a:rPr>
              <a:t>But He will come…. </a:t>
            </a:r>
          </a:p>
        </p:txBody>
      </p:sp>
    </p:spTree>
    <p:extLst>
      <p:ext uri="{BB962C8B-B14F-4D97-AF65-F5344CB8AC3E}">
        <p14:creationId xmlns:p14="http://schemas.microsoft.com/office/powerpoint/2010/main" val="41533094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tylized hi-res stock photography and images - Alamy">
            <a:extLst>
              <a:ext uri="{FF2B5EF4-FFF2-40B4-BE49-F238E27FC236}">
                <a16:creationId xmlns:a16="http://schemas.microsoft.com/office/drawing/2014/main" id="{B177C869-5904-70B9-5C1F-3489EB4D06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56" r="41256" b="7509"/>
          <a:stretch/>
        </p:blipFill>
        <p:spPr bwMode="auto">
          <a:xfrm>
            <a:off x="0" y="4249554"/>
            <a:ext cx="3599682" cy="260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DAE1FD-D62E-1FBB-3D25-833A695E4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6000" b="1" dirty="0"/>
              <a:t>1.	Identity Reveals Judgment.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6AD52-C264-064C-5573-AE2B9F94A29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54919" y="1943580"/>
            <a:ext cx="10363826" cy="3424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5400" i="1" dirty="0"/>
              <a:t>V 27,</a:t>
            </a:r>
          </a:p>
          <a:p>
            <a:pPr marL="0" indent="0" algn="ctr">
              <a:buNone/>
            </a:pPr>
            <a:r>
              <a:rPr lang="en-GB" sz="8000" dirty="0"/>
              <a:t> “For the </a:t>
            </a:r>
            <a:r>
              <a:rPr lang="en-GB" sz="8000" b="1" dirty="0"/>
              <a:t>Son of Man </a:t>
            </a:r>
            <a:r>
              <a:rPr lang="en-GB" sz="8000" dirty="0"/>
              <a:t>shall come.” </a:t>
            </a:r>
          </a:p>
        </p:txBody>
      </p:sp>
    </p:spTree>
    <p:extLst>
      <p:ext uri="{BB962C8B-B14F-4D97-AF65-F5344CB8AC3E}">
        <p14:creationId xmlns:p14="http://schemas.microsoft.com/office/powerpoint/2010/main" val="8530891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D658C-C646-45D4-DBF2-FBEE193DD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Pin on Laurie's window to her soul">
            <a:extLst>
              <a:ext uri="{FF2B5EF4-FFF2-40B4-BE49-F238E27FC236}">
                <a16:creationId xmlns:a16="http://schemas.microsoft.com/office/drawing/2014/main" id="{6373136E-306E-833A-436C-05CF24248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779646"/>
            <a:ext cx="12192001" cy="772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5F7D7-A028-1BA3-A972-FBDDE8C24E2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31332" y="4821534"/>
            <a:ext cx="10363826" cy="34241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8000" dirty="0"/>
              <a:t> “For the </a:t>
            </a:r>
            <a:r>
              <a:rPr lang="en-GB" sz="8000" b="1" dirty="0"/>
              <a:t>Son of Man </a:t>
            </a:r>
            <a:r>
              <a:rPr lang="en-GB" sz="8000" dirty="0"/>
              <a:t>shall come.” </a:t>
            </a:r>
          </a:p>
        </p:txBody>
      </p:sp>
    </p:spTree>
    <p:extLst>
      <p:ext uri="{BB962C8B-B14F-4D97-AF65-F5344CB8AC3E}">
        <p14:creationId xmlns:p14="http://schemas.microsoft.com/office/powerpoint/2010/main" val="8921233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1A15B-D09A-898F-CF7F-2BACEBE81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844E1D6-ABCC-9D62-43F2-B7C1C64624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3255"/>
            <a:ext cx="12192000" cy="1740815"/>
          </a:xfrm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 prst="softRound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9600" spc="600">
                <a:solidFill>
                  <a:schemeClr val="bg1"/>
                </a:solidFill>
                <a:latin typeface="Century Gothic" panose="020B0502020202020204" pitchFamily="34" charset="0"/>
              </a:rPr>
              <a:t>Daniel 7:9</a:t>
            </a:r>
            <a:endParaRPr lang="en-GB" sz="40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37B4B51-F320-EB83-F8C7-18EB1FA5B857}"/>
              </a:ext>
            </a:extLst>
          </p:cNvPr>
          <p:cNvCxnSpPr/>
          <p:nvPr/>
        </p:nvCxnSpPr>
        <p:spPr>
          <a:xfrm>
            <a:off x="231006" y="8899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2" name="Picture 2" descr="5 Feature: Visions of God &amp; Heaven/Isaiah 6/Daniel 7 Throne of God/Ezekiel  s Vision New Jerusalem - VoiceTube: Learn English through videos!">
            <a:extLst>
              <a:ext uri="{FF2B5EF4-FFF2-40B4-BE49-F238E27FC236}">
                <a16:creationId xmlns:a16="http://schemas.microsoft.com/office/drawing/2014/main" id="{3C9A0A62-BF10-BD74-2CF9-FA76AB8CC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406" y="1914070"/>
            <a:ext cx="9985409" cy="524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89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A746F-73E7-C61B-520A-DBF2EEF4D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D0D7D0E-4245-2035-1A57-76B03121F4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3255"/>
            <a:ext cx="12192000" cy="1740815"/>
          </a:xfrm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 prst="softRound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M</a:t>
            </a:r>
            <a:r>
              <a:rPr lang="en-GB" sz="88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atthew 16:27-28</a:t>
            </a:r>
            <a:endParaRPr lang="en-GB" sz="44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48A1776-1F56-0515-1BDC-D6CF3BD3670E}"/>
              </a:ext>
            </a:extLst>
          </p:cNvPr>
          <p:cNvCxnSpPr/>
          <p:nvPr/>
        </p:nvCxnSpPr>
        <p:spPr>
          <a:xfrm>
            <a:off x="231006" y="8899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Jesus Flying In The Air In The Clouds Background, Picture Of Jesus Second  Coming, Pictures Jesus, Jesus Wallpaper Background Image And Wallpaper for  Free Download">
            <a:extLst>
              <a:ext uri="{FF2B5EF4-FFF2-40B4-BE49-F238E27FC236}">
                <a16:creationId xmlns:a16="http://schemas.microsoft.com/office/drawing/2014/main" id="{AF58491D-B92F-D3CF-0A4C-A512989F0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21118"/>
            <a:ext cx="11430000" cy="6410325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94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79390-24D8-E0FF-6DAE-5E93DF3D0D9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5643" y="599172"/>
            <a:ext cx="11691486" cy="5659655"/>
          </a:xfrm>
        </p:spPr>
        <p:txBody>
          <a:bodyPr/>
          <a:lstStyle/>
          <a:p>
            <a:r>
              <a:rPr lang="en-GB" sz="6000" dirty="0"/>
              <a:t>  His garment white as snow speaks of His purity, </a:t>
            </a:r>
          </a:p>
          <a:p>
            <a:r>
              <a:rPr lang="en-GB" sz="6000" dirty="0"/>
              <a:t>  His utter and absolute holiness, </a:t>
            </a:r>
          </a:p>
          <a:p>
            <a:r>
              <a:rPr lang="en-GB" sz="6000" dirty="0"/>
              <a:t>  His hair like pure wool of His wisdom. </a:t>
            </a:r>
          </a:p>
          <a:p>
            <a:r>
              <a:rPr lang="en-GB" sz="6000" dirty="0"/>
              <a:t>  His throne like fiery flame.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79550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99CC2-769B-81C2-1661-95D8A723C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6593C-E96D-37CA-75E9-D4431079B45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2646" y="753176"/>
            <a:ext cx="11691486" cy="5659655"/>
          </a:xfrm>
        </p:spPr>
        <p:txBody>
          <a:bodyPr>
            <a:normAutofit lnSpcReduction="10000"/>
          </a:bodyPr>
          <a:lstStyle/>
          <a:p>
            <a:r>
              <a:rPr lang="en-GB" sz="6000" dirty="0"/>
              <a:t>  His majesty and His authority are like wheels and burning fire. </a:t>
            </a:r>
          </a:p>
          <a:p>
            <a:endParaRPr lang="en-GB" sz="3600" dirty="0"/>
          </a:p>
          <a:p>
            <a:r>
              <a:rPr lang="en-GB" sz="6000" dirty="0"/>
              <a:t>  It is a throne on fire is what it is, with whirling flames at the foot of that throne in consuming judgment, purging judgment.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06461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3ED62-C277-5983-3725-FC0D5ED2D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aniel's Vision of Heaven – afterdeathsite">
            <a:extLst>
              <a:ext uri="{FF2B5EF4-FFF2-40B4-BE49-F238E27FC236}">
                <a16:creationId xmlns:a16="http://schemas.microsoft.com/office/drawing/2014/main" id="{E1556F05-95FA-C420-25BC-D55A01CF5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15" y="-805142"/>
            <a:ext cx="10257323" cy="766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9FA612D-22C8-450B-C6B3-9AC4747B2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8990"/>
            <a:ext cx="12272211" cy="1145407"/>
          </a:xfrm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 prst="softRound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72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Daniel 7:10</a:t>
            </a:r>
            <a:endParaRPr lang="en-GB" sz="28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CBED613-8B6E-AC5B-5FAC-7CE2D23E623D}"/>
              </a:ext>
            </a:extLst>
          </p:cNvPr>
          <p:cNvCxnSpPr/>
          <p:nvPr/>
        </p:nvCxnSpPr>
        <p:spPr>
          <a:xfrm>
            <a:off x="231006" y="8899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43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D1E3A-0055-17DB-B1CB-FB5FCC510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6A44E05-CB25-6DFE-02B7-59D4C8F1E4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3255"/>
            <a:ext cx="12192000" cy="1740815"/>
          </a:xfrm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 prst="softRound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96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Daniel 7:11-12</a:t>
            </a:r>
            <a:endParaRPr lang="en-GB" sz="40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A22A6A7-1778-D6EC-8355-6B2961855684}"/>
              </a:ext>
            </a:extLst>
          </p:cNvPr>
          <p:cNvCxnSpPr/>
          <p:nvPr/>
        </p:nvCxnSpPr>
        <p:spPr>
          <a:xfrm>
            <a:off x="231006" y="8899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DB16F79-2F82-BF77-21C7-3B8E8EAF2B01}"/>
              </a:ext>
            </a:extLst>
          </p:cNvPr>
          <p:cNvSpPr txBox="1"/>
          <p:nvPr/>
        </p:nvSpPr>
        <p:spPr>
          <a:xfrm>
            <a:off x="1052362" y="2355063"/>
            <a:ext cx="1008727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dirty="0"/>
              <a:t>the destruction of the satanic world leader, the beast, the Antichrist, and the end time is destroyed and devastated.</a:t>
            </a:r>
          </a:p>
        </p:txBody>
      </p:sp>
    </p:spTree>
    <p:extLst>
      <p:ext uri="{BB962C8B-B14F-4D97-AF65-F5344CB8AC3E}">
        <p14:creationId xmlns:p14="http://schemas.microsoft.com/office/powerpoint/2010/main" val="113921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157DF-A420-9257-03A6-C3DE6D3DE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830FFC8-D819-23E2-E048-878A08EC9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3255"/>
            <a:ext cx="12192000" cy="1740815"/>
          </a:xfrm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 prst="softRound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96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Daniel 7:13-14</a:t>
            </a:r>
            <a:endParaRPr lang="en-GB" sz="40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5160D18-7C6E-9BE4-E674-28F9BBC11BF9}"/>
              </a:ext>
            </a:extLst>
          </p:cNvPr>
          <p:cNvCxnSpPr/>
          <p:nvPr/>
        </p:nvCxnSpPr>
        <p:spPr>
          <a:xfrm>
            <a:off x="231006" y="8899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0" name="Picture 2" descr="They're Talking About You In Heaven — ShegznStuff, 52% OFF">
            <a:extLst>
              <a:ext uri="{FF2B5EF4-FFF2-40B4-BE49-F238E27FC236}">
                <a16:creationId xmlns:a16="http://schemas.microsoft.com/office/drawing/2014/main" id="{9924D63A-A4A0-99F8-EDE3-D4D8C6141D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2" r="632" b="30526"/>
          <a:stretch/>
        </p:blipFill>
        <p:spPr bwMode="auto">
          <a:xfrm>
            <a:off x="-77002" y="1998335"/>
            <a:ext cx="12192000" cy="476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53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D8AD0-AF4A-5AA1-F6DE-E0480ACA1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474921F-0BCB-3381-474C-A9B09F68E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3255"/>
            <a:ext cx="12192000" cy="1740815"/>
          </a:xfrm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 prst="softRound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96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Matthew 16:27</a:t>
            </a:r>
            <a:endParaRPr lang="en-GB" sz="40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A2AF56B-A8FA-73DF-D53B-7CE16E861C13}"/>
              </a:ext>
            </a:extLst>
          </p:cNvPr>
          <p:cNvCxnSpPr/>
          <p:nvPr/>
        </p:nvCxnSpPr>
        <p:spPr>
          <a:xfrm>
            <a:off x="231006" y="8899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E9B98CA-098A-2D98-AA31-3B99B688115C}"/>
              </a:ext>
            </a:extLst>
          </p:cNvPr>
          <p:cNvSpPr txBox="1"/>
          <p:nvPr/>
        </p:nvSpPr>
        <p:spPr>
          <a:xfrm>
            <a:off x="1052362" y="3028831"/>
            <a:ext cx="1008727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dirty="0"/>
              <a:t>So, this is </a:t>
            </a:r>
            <a:r>
              <a:rPr lang="en-GB" sz="7200" b="1" dirty="0"/>
              <a:t>Jesus in judgment</a:t>
            </a:r>
            <a:r>
              <a:rPr lang="en-GB" sz="6000" dirty="0"/>
              <a:t>, </a:t>
            </a:r>
          </a:p>
          <a:p>
            <a:pPr algn="ctr"/>
            <a:r>
              <a:rPr lang="en-GB" sz="6000" dirty="0"/>
              <a:t>Jesus in glory, Jesus coming to take His kingdom. </a:t>
            </a:r>
          </a:p>
        </p:txBody>
      </p:sp>
    </p:spTree>
    <p:extLst>
      <p:ext uri="{BB962C8B-B14F-4D97-AF65-F5344CB8AC3E}">
        <p14:creationId xmlns:p14="http://schemas.microsoft.com/office/powerpoint/2010/main" val="256964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8CFBE-373B-55B5-419D-C0D6C38B8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20EA987-9F27-0B53-BD16-45E57E4D32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3255"/>
            <a:ext cx="12192000" cy="1740815"/>
          </a:xfrm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 prst="softRound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96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Exodus 33:18-19</a:t>
            </a:r>
            <a:endParaRPr lang="en-GB" sz="40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464D7D6-8D06-B9EB-F002-B5A7B292618D}"/>
              </a:ext>
            </a:extLst>
          </p:cNvPr>
          <p:cNvCxnSpPr/>
          <p:nvPr/>
        </p:nvCxnSpPr>
        <p:spPr>
          <a:xfrm>
            <a:off x="231006" y="8899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70C5A2B-E6F5-9388-159F-3A2EFFE77D90}"/>
              </a:ext>
            </a:extLst>
          </p:cNvPr>
          <p:cNvSpPr txBox="1"/>
          <p:nvPr/>
        </p:nvSpPr>
        <p:spPr>
          <a:xfrm>
            <a:off x="1052362" y="1344410"/>
            <a:ext cx="1008727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6000" dirty="0"/>
          </a:p>
          <a:p>
            <a:pPr algn="ctr"/>
            <a:r>
              <a:rPr lang="en-GB" sz="7200" b="1" dirty="0"/>
              <a:t>Moses says</a:t>
            </a:r>
            <a:r>
              <a:rPr lang="en-GB" sz="6000" dirty="0"/>
              <a:t>, “Let me see Your glory.” </a:t>
            </a:r>
          </a:p>
          <a:p>
            <a:pPr algn="ctr"/>
            <a:r>
              <a:rPr lang="en-GB" sz="7200" b="1" dirty="0"/>
              <a:t>God says</a:t>
            </a:r>
            <a:r>
              <a:rPr lang="en-GB" sz="6000" dirty="0"/>
              <a:t>, “I will show you My attributes.” </a:t>
            </a:r>
          </a:p>
        </p:txBody>
      </p:sp>
    </p:spTree>
    <p:extLst>
      <p:ext uri="{BB962C8B-B14F-4D97-AF65-F5344CB8AC3E}">
        <p14:creationId xmlns:p14="http://schemas.microsoft.com/office/powerpoint/2010/main" val="310625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9B960-0BDB-4FDE-A319-255F1A748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Will believers witness the “Great Tribulation”? - Biblword.net">
            <a:extLst>
              <a:ext uri="{FF2B5EF4-FFF2-40B4-BE49-F238E27FC236}">
                <a16:creationId xmlns:a16="http://schemas.microsoft.com/office/drawing/2014/main" id="{1CE5D057-2D54-7F31-F237-2442C6F57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8483" y="-125129"/>
            <a:ext cx="13314948" cy="798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FA82837-5CD7-EAEB-B91A-447F2EFC26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3255"/>
            <a:ext cx="12192000" cy="1740815"/>
          </a:xfrm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 prst="softRound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96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Matthew 24:29</a:t>
            </a:r>
            <a:endParaRPr lang="en-GB" sz="40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2BD1197-989E-37E0-262C-15DACE813D74}"/>
              </a:ext>
            </a:extLst>
          </p:cNvPr>
          <p:cNvCxnSpPr/>
          <p:nvPr/>
        </p:nvCxnSpPr>
        <p:spPr>
          <a:xfrm>
            <a:off x="231006" y="8899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28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5" name="Rectangle 3277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2770" name="Picture 2" descr="Understanding Prophetic Language | Smoodock's Blog">
            <a:extLst>
              <a:ext uri="{FF2B5EF4-FFF2-40B4-BE49-F238E27FC236}">
                <a16:creationId xmlns:a16="http://schemas.microsoft.com/office/drawing/2014/main" id="{3281871C-6567-748B-3849-991628F773D9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65" b="284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3706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8C9BA-7862-B8D3-DDE8-90EA1DB35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oes Matthew 21-24 give biblical experts reason to believe that the rapture  will be in the middle of the tribulation? - Quora">
            <a:extLst>
              <a:ext uri="{FF2B5EF4-FFF2-40B4-BE49-F238E27FC236}">
                <a16:creationId xmlns:a16="http://schemas.microsoft.com/office/drawing/2014/main" id="{E28523AD-A355-46A8-2538-07E4E1185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7" y="1371493"/>
            <a:ext cx="12057245" cy="545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2D9DB44-C34B-96C7-64B8-12FA16BC2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881"/>
            <a:ext cx="12192000" cy="1453414"/>
          </a:xfrm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 prst="softRound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96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Matthew 24:30-31</a:t>
            </a:r>
            <a:endParaRPr lang="en-GB" sz="40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AD9C9-CA43-623B-086D-BFD8A946A2AB}"/>
              </a:ext>
            </a:extLst>
          </p:cNvPr>
          <p:cNvCxnSpPr/>
          <p:nvPr/>
        </p:nvCxnSpPr>
        <p:spPr>
          <a:xfrm>
            <a:off x="231006" y="8899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63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E4D06CC-6E90-B568-9B09-9EA4692F0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3255"/>
            <a:ext cx="12192000" cy="1740815"/>
          </a:xfrm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 prst="softRound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M</a:t>
            </a:r>
            <a:r>
              <a:rPr lang="en-GB" sz="88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atthew 16</a:t>
            </a:r>
            <a:endParaRPr lang="en-GB" sz="44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19CAFBB-E2B1-97F8-25F7-BF7F8E2A5175}"/>
              </a:ext>
            </a:extLst>
          </p:cNvPr>
          <p:cNvCxnSpPr/>
          <p:nvPr/>
        </p:nvCxnSpPr>
        <p:spPr>
          <a:xfrm>
            <a:off x="231006" y="8899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3362B3A-E928-C1DC-3250-554FF3B6CC06}"/>
              </a:ext>
            </a:extLst>
          </p:cNvPr>
          <p:cNvSpPr txBox="1"/>
          <p:nvPr/>
        </p:nvSpPr>
        <p:spPr>
          <a:xfrm>
            <a:off x="-1" y="2084738"/>
            <a:ext cx="1232033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/>
              <a:t>	Jesus has them affirm that He is the Messiah.</a:t>
            </a:r>
          </a:p>
          <a:p>
            <a:r>
              <a:rPr lang="en-GB" sz="3600" dirty="0"/>
              <a:t>	You are the Son of the living God.</a:t>
            </a:r>
          </a:p>
          <a:p>
            <a:r>
              <a:rPr lang="en-GB" sz="3600" dirty="0"/>
              <a:t>	I will build My Church.</a:t>
            </a:r>
          </a:p>
          <a:p>
            <a:r>
              <a:rPr lang="en-GB" sz="3600" dirty="0"/>
              <a:t>	The plan is on schedule. </a:t>
            </a:r>
          </a:p>
          <a:p>
            <a:r>
              <a:rPr lang="en-GB" sz="3600" dirty="0"/>
              <a:t>	The gates of Hades will not prevail against it.</a:t>
            </a:r>
          </a:p>
          <a:p>
            <a:r>
              <a:rPr lang="en-GB" sz="3600" dirty="0"/>
              <a:t>	Jesus speaks of the power of His kingdom. </a:t>
            </a:r>
          </a:p>
          <a:p>
            <a:r>
              <a:rPr lang="en-GB" sz="3600" dirty="0"/>
              <a:t>	Jesus will die and rise again the third day. </a:t>
            </a:r>
          </a:p>
          <a:p>
            <a:r>
              <a:rPr lang="en-GB" sz="3600" dirty="0"/>
              <a:t>	He has revealed to them His death and His resurrection</a:t>
            </a:r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1911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DD019-356D-27EC-C371-64F73D49E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931DE-F490-5D6D-6D8F-CAE1B2AC506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4818" name="Picture 2">
            <a:extLst>
              <a:ext uri="{FF2B5EF4-FFF2-40B4-BE49-F238E27FC236}">
                <a16:creationId xmlns:a16="http://schemas.microsoft.com/office/drawing/2014/main" id="{388CA200-EC7E-C925-67B8-0D735634F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3" y="522471"/>
            <a:ext cx="11998748" cy="581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5501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0" name="Picture 6" descr="Judgement Day – The Bible In Your Hand">
            <a:extLst>
              <a:ext uri="{FF2B5EF4-FFF2-40B4-BE49-F238E27FC236}">
                <a16:creationId xmlns:a16="http://schemas.microsoft.com/office/drawing/2014/main" id="{087ADB9F-A6AD-A542-C528-2BE72C74A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" y="0"/>
            <a:ext cx="12183190" cy="703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CCB4CC-13BA-97DD-3299-3224DFBE9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12" y="530993"/>
            <a:ext cx="11993078" cy="1548064"/>
          </a:xfrm>
        </p:spPr>
        <p:txBody>
          <a:bodyPr>
            <a:noAutofit/>
          </a:bodyPr>
          <a:lstStyle/>
          <a:p>
            <a:pPr algn="ctr"/>
            <a:r>
              <a:rPr lang="en-GB" sz="9600" b="1" dirty="0">
                <a:latin typeface="Agency FB" panose="020B0503020202020204" pitchFamily="34" charset="0"/>
              </a:rPr>
              <a:t>2.	Reward to your works.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AA281-6C3E-1EB7-01A4-B1605A3A3EE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6866" name="Picture 2" descr="Judgment Day | Jesus art, Jesus artwork, Jesus painting">
            <a:extLst>
              <a:ext uri="{FF2B5EF4-FFF2-40B4-BE49-F238E27FC236}">
                <a16:creationId xmlns:a16="http://schemas.microsoft.com/office/drawing/2014/main" id="{275D0FA6-AB02-08FC-5033-013CB25B7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816" y="8277727"/>
            <a:ext cx="4768850" cy="526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5546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7" name="Rectangle 35846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49" name="Rectangle 35848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72668" y="1090453"/>
            <a:ext cx="9465232" cy="523827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51" name="Rectangle 35850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72668" y="1090453"/>
            <a:ext cx="9465232" cy="523827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53" name="Archetype Shape">
            <a:extLst>
              <a:ext uri="{FF2B5EF4-FFF2-40B4-BE49-F238E27FC236}">
                <a16:creationId xmlns:a16="http://schemas.microsoft.com/office/drawing/2014/main" id="{7D7FD127-F2CC-6EC0-5F00-9752A5E77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0667" y="677668"/>
            <a:ext cx="9630666" cy="541725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pic>
        <p:nvPicPr>
          <p:cNvPr id="35842" name="Picture 2" descr="Judged By Your Works | Romans 2 | Lesson 9 - YouTube">
            <a:extLst>
              <a:ext uri="{FF2B5EF4-FFF2-40B4-BE49-F238E27FC236}">
                <a16:creationId xmlns:a16="http://schemas.microsoft.com/office/drawing/2014/main" id="{BBF9135F-A1ED-FC0A-5E9D-8CF5AC3A0192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6030"/>
          <a:stretch/>
        </p:blipFill>
        <p:spPr bwMode="auto">
          <a:xfrm>
            <a:off x="1280667" y="1435163"/>
            <a:ext cx="9630666" cy="454885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55" name="Graphic 212">
            <a:extLst>
              <a:ext uri="{FF2B5EF4-FFF2-40B4-BE49-F238E27FC236}">
                <a16:creationId xmlns:a16="http://schemas.microsoft.com/office/drawing/2014/main" id="{7BD8AB83-2763-4392-B4B9-049CDF1F6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73609" y="168141"/>
            <a:ext cx="1009111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5857" name="Graphic 212">
            <a:extLst>
              <a:ext uri="{FF2B5EF4-FFF2-40B4-BE49-F238E27FC236}">
                <a16:creationId xmlns:a16="http://schemas.microsoft.com/office/drawing/2014/main" id="{480F071C-C35C-4CE1-8EE5-8ED96E2F4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73609" y="168141"/>
            <a:ext cx="1009111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5859" name="Oval 35858">
            <a:extLst>
              <a:ext uri="{FF2B5EF4-FFF2-40B4-BE49-F238E27FC236}">
                <a16:creationId xmlns:a16="http://schemas.microsoft.com/office/drawing/2014/main" id="{CD97FAB4-59E0-4E65-B50B-867B14D2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460" y="4428611"/>
            <a:ext cx="565207" cy="56520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861" name="Oval 35860">
            <a:extLst>
              <a:ext uri="{FF2B5EF4-FFF2-40B4-BE49-F238E27FC236}">
                <a16:creationId xmlns:a16="http://schemas.microsoft.com/office/drawing/2014/main" id="{0D578F4B-2751-4FC2-8853-FAC5C5913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460" y="4428611"/>
            <a:ext cx="565207" cy="56520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0590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D6C50-48E6-25F8-C422-8FC876A79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7E6902B-9BBB-5D57-8657-597CE73D12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3255"/>
            <a:ext cx="12192000" cy="1740815"/>
          </a:xfrm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 prst="softRound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96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Ephesians 2:8-9</a:t>
            </a:r>
            <a:endParaRPr lang="en-GB" sz="40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6A19EC4-8165-C68C-EF83-D6A079F317AA}"/>
              </a:ext>
            </a:extLst>
          </p:cNvPr>
          <p:cNvCxnSpPr/>
          <p:nvPr/>
        </p:nvCxnSpPr>
        <p:spPr>
          <a:xfrm>
            <a:off x="231006" y="8899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5CF1262-9F5F-EAC1-61EC-A92810B0EEB6}"/>
              </a:ext>
            </a:extLst>
          </p:cNvPr>
          <p:cNvSpPr txBox="1"/>
          <p:nvPr/>
        </p:nvSpPr>
        <p:spPr>
          <a:xfrm>
            <a:off x="1052362" y="1003390"/>
            <a:ext cx="1008727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6000" dirty="0"/>
          </a:p>
          <a:p>
            <a:pPr algn="ctr"/>
            <a:r>
              <a:rPr lang="en-GB" sz="6000" dirty="0"/>
              <a:t>For by grace you have been saved through faith, and that not of yourselves; it is the gift of God, </a:t>
            </a:r>
            <a:r>
              <a:rPr lang="en-GB" sz="4000" dirty="0"/>
              <a:t>9</a:t>
            </a:r>
            <a:r>
              <a:rPr lang="en-GB" sz="6000" dirty="0"/>
              <a:t> not of works, lest anyone should boast.</a:t>
            </a:r>
          </a:p>
        </p:txBody>
      </p:sp>
    </p:spTree>
    <p:extLst>
      <p:ext uri="{BB962C8B-B14F-4D97-AF65-F5344CB8AC3E}">
        <p14:creationId xmlns:p14="http://schemas.microsoft.com/office/powerpoint/2010/main" val="195713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F06BB-B4F8-AE6A-6DED-D01847F3C02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4260" y="259882"/>
            <a:ext cx="11434813" cy="65163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6500" b="1" dirty="0"/>
              <a:t>1 Corinthians 3 </a:t>
            </a:r>
          </a:p>
          <a:p>
            <a:pPr marL="0" indent="0">
              <a:buNone/>
            </a:pPr>
            <a:r>
              <a:rPr lang="en-GB" sz="5400" dirty="0"/>
              <a:t>says He is going to judge them on their works. </a:t>
            </a:r>
          </a:p>
          <a:p>
            <a:pPr marL="0" indent="0">
              <a:buNone/>
            </a:pPr>
            <a:r>
              <a:rPr lang="en-GB" sz="6500" b="1" dirty="0"/>
              <a:t>2 Corinthians 5 </a:t>
            </a:r>
          </a:p>
          <a:p>
            <a:pPr marL="0" indent="0">
              <a:buNone/>
            </a:pPr>
            <a:r>
              <a:rPr lang="en-GB" sz="5400" dirty="0"/>
              <a:t>is going to judge men on their works. </a:t>
            </a:r>
          </a:p>
          <a:p>
            <a:pPr marL="0" indent="0">
              <a:buNone/>
            </a:pPr>
            <a:endParaRPr lang="en-GB" sz="3500" dirty="0"/>
          </a:p>
          <a:p>
            <a:pPr marL="0" indent="0">
              <a:buNone/>
            </a:pPr>
            <a:r>
              <a:rPr lang="en-GB" sz="5400" dirty="0"/>
              <a:t>It talks about it in Galatians 6, Revelation 2, Revelation 20, Revelation 22.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10413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C45E9-D1DE-BC40-A7D0-8E3117890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Spiritual Inventory ~ | CHRISTian poetry ~ by deborah ann">
            <a:extLst>
              <a:ext uri="{FF2B5EF4-FFF2-40B4-BE49-F238E27FC236}">
                <a16:creationId xmlns:a16="http://schemas.microsoft.com/office/drawing/2014/main" id="{53ECDEE6-C085-9BAA-ADBB-0AABBEF3C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663" y="1844331"/>
            <a:ext cx="9394257" cy="520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C4C3A3C-16E7-7D1C-97D5-2D9400D86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3255"/>
            <a:ext cx="12192000" cy="1740815"/>
          </a:xfrm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 prst="softRound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96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Romans 14:12</a:t>
            </a:r>
            <a:endParaRPr lang="en-GB" sz="40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E62722-59A0-CC51-DEAF-D9031B77327C}"/>
              </a:ext>
            </a:extLst>
          </p:cNvPr>
          <p:cNvCxnSpPr/>
          <p:nvPr/>
        </p:nvCxnSpPr>
        <p:spPr>
          <a:xfrm>
            <a:off x="231006" y="8899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089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3240B-EC7E-760E-A8C4-8E4337C0F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9AEE056-B979-EF1D-208D-40663685A0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3255"/>
            <a:ext cx="12192000" cy="1740815"/>
          </a:xfrm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 prst="softRound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96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Romans 2:5-6</a:t>
            </a:r>
            <a:endParaRPr lang="en-GB" sz="40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1BBC521-5113-67ED-6679-D2D2E31546A5}"/>
              </a:ext>
            </a:extLst>
          </p:cNvPr>
          <p:cNvCxnSpPr/>
          <p:nvPr/>
        </p:nvCxnSpPr>
        <p:spPr>
          <a:xfrm>
            <a:off x="231006" y="8899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B0B56BA-2D75-B0AB-0FEC-B090FF7A7959}"/>
              </a:ext>
            </a:extLst>
          </p:cNvPr>
          <p:cNvSpPr txBox="1"/>
          <p:nvPr/>
        </p:nvSpPr>
        <p:spPr>
          <a:xfrm>
            <a:off x="231006" y="2149019"/>
            <a:ext cx="1184869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dirty="0"/>
              <a:t>5</a:t>
            </a:r>
            <a:r>
              <a:rPr lang="en-GB" sz="4800" dirty="0"/>
              <a:t> But in accordance with your hardness and your impenitent heart you are treasuring up for yourself wrath in the day of wrath and revelation of the righteous judgment of God, </a:t>
            </a:r>
          </a:p>
          <a:p>
            <a:pPr algn="ctr"/>
            <a:r>
              <a:rPr lang="en-GB" sz="4000" dirty="0"/>
              <a:t>6</a:t>
            </a:r>
            <a:r>
              <a:rPr lang="en-GB" sz="4800" dirty="0"/>
              <a:t> who “will render to each one according to his deeds”:</a:t>
            </a:r>
          </a:p>
        </p:txBody>
      </p:sp>
    </p:spTree>
    <p:extLst>
      <p:ext uri="{BB962C8B-B14F-4D97-AF65-F5344CB8AC3E}">
        <p14:creationId xmlns:p14="http://schemas.microsoft.com/office/powerpoint/2010/main" val="426929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FBBBEC-D711-A332-4684-37DA8972C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5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1C04EB9-A0F5-E277-8F50-D451A1E270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422" y="1967265"/>
            <a:ext cx="3033161" cy="2547257"/>
          </a:xfrm>
          <a:noFill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spc="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James 2:17-18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9938" name="Picture 2" descr="But someone will say, “You have faith, and I have works.” Show me your  faith without your works, and I will show you my faith by m… | Faith, Bible  truth, Have">
            <a:extLst>
              <a:ext uri="{FF2B5EF4-FFF2-40B4-BE49-F238E27FC236}">
                <a16:creationId xmlns:a16="http://schemas.microsoft.com/office/drawing/2014/main" id="{0AF070B9-A971-0838-3DCA-DD30575D4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6526" y="-1"/>
            <a:ext cx="7975474" cy="679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CC21299-AD92-603A-9908-DA191FD91E0B}"/>
              </a:ext>
            </a:extLst>
          </p:cNvPr>
          <p:cNvCxnSpPr/>
          <p:nvPr/>
        </p:nvCxnSpPr>
        <p:spPr>
          <a:xfrm>
            <a:off x="231006" y="8899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60128-572B-BAF9-F2E2-77ABB51A7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Why Did Jesus Say that Some Well-Intentioned People Will Be Told to Depart? | Book of Mormon Central">
            <a:extLst>
              <a:ext uri="{FF2B5EF4-FFF2-40B4-BE49-F238E27FC236}">
                <a16:creationId xmlns:a16="http://schemas.microsoft.com/office/drawing/2014/main" id="{A951F239-03A1-3AFA-2382-B686F85B6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28" y="1321024"/>
            <a:ext cx="11636943" cy="576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3C65F53-B71E-E102-CE00-A278E4478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3255"/>
            <a:ext cx="12192000" cy="1740815"/>
          </a:xfrm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 prst="softRound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96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Matthew 7:21</a:t>
            </a:r>
            <a:endParaRPr lang="en-GB" sz="40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55CB934-1532-B9C7-2BB1-04B225C055BC}"/>
              </a:ext>
            </a:extLst>
          </p:cNvPr>
          <p:cNvCxnSpPr/>
          <p:nvPr/>
        </p:nvCxnSpPr>
        <p:spPr>
          <a:xfrm>
            <a:off x="231006" y="8899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478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88C692-F52B-0C39-2B2C-4DEF6F046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kneeling in front of a cave&#10;&#10;Description automatically generated">
            <a:extLst>
              <a:ext uri="{FF2B5EF4-FFF2-40B4-BE49-F238E27FC236}">
                <a16:creationId xmlns:a16="http://schemas.microsoft.com/office/drawing/2014/main" id="{45C64463-AAD3-4843-4582-7B95EB37FC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36" b="40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2D437BA-C1F8-857E-B1D5-B1E981C1B3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100" y="190501"/>
            <a:ext cx="3333749" cy="2486024"/>
          </a:xfrm>
          <a:noFill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spc="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Romans 2:7</a:t>
            </a:r>
            <a:endParaRPr lang="en-US" sz="48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1241631-B2E8-BA6E-C78C-5FF9C30D1806}"/>
              </a:ext>
            </a:extLst>
          </p:cNvPr>
          <p:cNvCxnSpPr/>
          <p:nvPr/>
        </p:nvCxnSpPr>
        <p:spPr>
          <a:xfrm>
            <a:off x="231006" y="8899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147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CB8CE-109B-203C-BA9D-CD75AC308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8C4E182-565C-731F-7269-ED073699314E}"/>
              </a:ext>
            </a:extLst>
          </p:cNvPr>
          <p:cNvCxnSpPr/>
          <p:nvPr/>
        </p:nvCxnSpPr>
        <p:spPr>
          <a:xfrm>
            <a:off x="231006" y="8899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CEF0E77-06F1-B9DC-D20D-681C54A87065}"/>
              </a:ext>
            </a:extLst>
          </p:cNvPr>
          <p:cNvSpPr txBox="1"/>
          <p:nvPr/>
        </p:nvSpPr>
        <p:spPr>
          <a:xfrm>
            <a:off x="231006" y="1366787"/>
            <a:ext cx="11960993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/>
              <a:t></a:t>
            </a:r>
            <a:r>
              <a:rPr lang="en-GB" sz="4000" dirty="0"/>
              <a:t>	He is Messiah.</a:t>
            </a:r>
          </a:p>
          <a:p>
            <a:r>
              <a:rPr lang="en-GB" sz="4000" dirty="0"/>
              <a:t>	He is God in human flesh.</a:t>
            </a:r>
          </a:p>
          <a:p>
            <a:r>
              <a:rPr lang="en-GB" sz="4000" dirty="0"/>
              <a:t>	He will build His kingdom.</a:t>
            </a:r>
          </a:p>
          <a:p>
            <a:r>
              <a:rPr lang="en-GB" sz="4000" dirty="0"/>
              <a:t>	Nothing can stop it. </a:t>
            </a:r>
          </a:p>
          <a:p>
            <a:r>
              <a:rPr lang="en-GB" sz="4000" dirty="0"/>
              <a:t>	He will die.</a:t>
            </a:r>
          </a:p>
          <a:p>
            <a:r>
              <a:rPr lang="en-GB" sz="4000" dirty="0"/>
              <a:t>	He will rise again to prove even death can’t stop it.</a:t>
            </a:r>
          </a:p>
          <a:p>
            <a:r>
              <a:rPr lang="en-GB" sz="4000" dirty="0"/>
              <a:t>	He will return in full blazing glory.</a:t>
            </a:r>
          </a:p>
          <a:p>
            <a:r>
              <a:rPr lang="en-GB" sz="1600" dirty="0"/>
              <a:t>.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A7D739F-FC19-8AF4-451F-9334BAAAEC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16" y="1"/>
            <a:ext cx="12115784" cy="1366786"/>
          </a:xfrm>
        </p:spPr>
        <p:txBody>
          <a:bodyPr>
            <a:noAutofit/>
          </a:bodyPr>
          <a:lstStyle/>
          <a:p>
            <a:r>
              <a:rPr lang="en-GB" sz="4800" cap="none" dirty="0"/>
              <a:t>Clear Revelation Of His Second Coming</a:t>
            </a:r>
          </a:p>
        </p:txBody>
      </p:sp>
    </p:spTree>
    <p:extLst>
      <p:ext uri="{BB962C8B-B14F-4D97-AF65-F5344CB8AC3E}">
        <p14:creationId xmlns:p14="http://schemas.microsoft.com/office/powerpoint/2010/main" val="403167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C9D56-452B-7EE6-2AEB-7E619E702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EAE50C-3F2A-AA10-8F3F-5E79081058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3255"/>
            <a:ext cx="12192000" cy="1740815"/>
          </a:xfrm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 prst="softRound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96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Romans 3:10-11</a:t>
            </a:r>
            <a:endParaRPr lang="en-GB" sz="40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A77DF08-6814-AEB1-B923-EE7445E67BE3}"/>
              </a:ext>
            </a:extLst>
          </p:cNvPr>
          <p:cNvCxnSpPr/>
          <p:nvPr/>
        </p:nvCxnSpPr>
        <p:spPr>
          <a:xfrm>
            <a:off x="231006" y="8899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39DECD5-289A-4A47-66C5-CAD3887C1835}"/>
              </a:ext>
            </a:extLst>
          </p:cNvPr>
          <p:cNvSpPr txBox="1"/>
          <p:nvPr/>
        </p:nvSpPr>
        <p:spPr>
          <a:xfrm>
            <a:off x="231006" y="2447403"/>
            <a:ext cx="1184869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/>
              <a:t>As it is written: “There is none righteous, no, not one; 11 There is none who understands; There is none who seeks after God.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43540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19FD12-A3F0-A780-E2D2-C9756C756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Romans ‭2:11‬ ‭NKJV‬ “For there is no partiality with God.” ‭‭ | School  improvement, Be yourself quotes, Leadership‬‬">
            <a:extLst>
              <a:ext uri="{FF2B5EF4-FFF2-40B4-BE49-F238E27FC236}">
                <a16:creationId xmlns:a16="http://schemas.microsoft.com/office/drawing/2014/main" id="{DEE97FFC-42B8-4FE7-C710-E08766905A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 bwMode="auto">
          <a:xfrm>
            <a:off x="2728671" y="1043662"/>
            <a:ext cx="6734658" cy="631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A796AC0-F7BE-7CFE-6500-56DECBBA5A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3255"/>
            <a:ext cx="12192000" cy="1740815"/>
          </a:xfrm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 prst="softRound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96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Romans 2:8-11</a:t>
            </a:r>
            <a:endParaRPr lang="en-GB" sz="40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2DAF8EB-10E1-92CE-598C-FF29217A5130}"/>
              </a:ext>
            </a:extLst>
          </p:cNvPr>
          <p:cNvCxnSpPr/>
          <p:nvPr/>
        </p:nvCxnSpPr>
        <p:spPr>
          <a:xfrm>
            <a:off x="231006" y="8899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570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5ECD9-BBE7-1198-3F14-55D959D65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ylized hi-res stock photography and images - Alamy">
            <a:extLst>
              <a:ext uri="{FF2B5EF4-FFF2-40B4-BE49-F238E27FC236}">
                <a16:creationId xmlns:a16="http://schemas.microsoft.com/office/drawing/2014/main" id="{56A49318-A6D3-528C-1866-A6763BBDE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56" r="41256" b="7509"/>
          <a:stretch/>
        </p:blipFill>
        <p:spPr bwMode="auto">
          <a:xfrm>
            <a:off x="0" y="4249554"/>
            <a:ext cx="3599682" cy="260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9FB6B31-03AC-C43D-553F-1EB3041726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3255"/>
            <a:ext cx="12192000" cy="1740815"/>
          </a:xfrm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 prst="softRound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96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Matthew 16</a:t>
            </a:r>
            <a:endParaRPr lang="en-GB" sz="40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5CFFE1-8F2C-A586-E1DC-1D9C328372B4}"/>
              </a:ext>
            </a:extLst>
          </p:cNvPr>
          <p:cNvCxnSpPr/>
          <p:nvPr/>
        </p:nvCxnSpPr>
        <p:spPr>
          <a:xfrm>
            <a:off x="231006" y="8899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B78AF87-AFAE-0AEB-A43C-9BE33C90A304}"/>
              </a:ext>
            </a:extLst>
          </p:cNvPr>
          <p:cNvSpPr txBox="1"/>
          <p:nvPr/>
        </p:nvSpPr>
        <p:spPr>
          <a:xfrm>
            <a:off x="343301" y="2143164"/>
            <a:ext cx="1184869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800" dirty="0"/>
              <a:t>A promise for those who love Christ. </a:t>
            </a:r>
            <a:endParaRPr lang="en-GB" sz="11500" dirty="0"/>
          </a:p>
        </p:txBody>
      </p:sp>
    </p:spTree>
    <p:extLst>
      <p:ext uri="{BB962C8B-B14F-4D97-AF65-F5344CB8AC3E}">
        <p14:creationId xmlns:p14="http://schemas.microsoft.com/office/powerpoint/2010/main" val="27685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The Most Feared Verse in The Bible – Judgement Day – Inspirational Verses |  Darrell Creswell - A Study of Christian Grace">
            <a:extLst>
              <a:ext uri="{FF2B5EF4-FFF2-40B4-BE49-F238E27FC236}">
                <a16:creationId xmlns:a16="http://schemas.microsoft.com/office/drawing/2014/main" id="{6687E94C-6F1E-B476-D9AE-8130AF9C5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781" y="1382062"/>
            <a:ext cx="7472914" cy="5895163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27FED8-0768-A243-BEEB-50AD8317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819" y="374750"/>
            <a:ext cx="10515600" cy="1325563"/>
          </a:xfrm>
        </p:spPr>
        <p:txBody>
          <a:bodyPr>
            <a:normAutofit/>
          </a:bodyPr>
          <a:lstStyle/>
          <a:p>
            <a:r>
              <a:rPr lang="en-GB" sz="7200" b="1" dirty="0"/>
              <a:t>For the unbeliever: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DF3CB-2B21-3134-93F9-4FA453F4A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5400" dirty="0"/>
              <a:t>It will be a day of such fear it’s hard to describe.</a:t>
            </a:r>
          </a:p>
        </p:txBody>
      </p:sp>
    </p:spTree>
    <p:extLst>
      <p:ext uri="{BB962C8B-B14F-4D97-AF65-F5344CB8AC3E}">
        <p14:creationId xmlns:p14="http://schemas.microsoft.com/office/powerpoint/2010/main" val="10468077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6DB1F-DFEB-3F5F-382C-0FFFB7D92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C942A1D-0566-F0DD-D368-7552C6B7F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3255"/>
            <a:ext cx="12192000" cy="1318661"/>
          </a:xfrm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 prst="softRound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72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2 Thessalonians 1:5-10</a:t>
            </a:r>
            <a:endParaRPr lang="en-GB" sz="28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C05DBA4-18A7-0C63-CB52-65979D6E80FE}"/>
              </a:ext>
            </a:extLst>
          </p:cNvPr>
          <p:cNvCxnSpPr/>
          <p:nvPr/>
        </p:nvCxnSpPr>
        <p:spPr>
          <a:xfrm>
            <a:off x="231006" y="8899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3D8639A-390F-9206-E020-93682CB5C0E2}"/>
              </a:ext>
            </a:extLst>
          </p:cNvPr>
          <p:cNvSpPr txBox="1"/>
          <p:nvPr/>
        </p:nvSpPr>
        <p:spPr>
          <a:xfrm>
            <a:off x="171650" y="1576181"/>
            <a:ext cx="1184869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0" b="1" dirty="0"/>
              <a:t>Rest you saints, </a:t>
            </a:r>
          </a:p>
          <a:p>
            <a:pPr algn="ctr"/>
            <a:r>
              <a:rPr lang="en-GB" sz="6600" dirty="0"/>
              <a:t>your glory is coming. </a:t>
            </a:r>
          </a:p>
          <a:p>
            <a:pPr algn="ctr"/>
            <a:endParaRPr lang="en-GB" sz="3200" dirty="0"/>
          </a:p>
          <a:p>
            <a:pPr algn="ctr"/>
            <a:r>
              <a:rPr lang="en-GB" sz="8000" b="1" dirty="0"/>
              <a:t>Beware you unbelievers, </a:t>
            </a:r>
            <a:r>
              <a:rPr lang="en-GB" sz="6600" dirty="0"/>
              <a:t>vengeance is coming.</a:t>
            </a:r>
            <a:endParaRPr lang="en-GB" sz="8000" dirty="0"/>
          </a:p>
        </p:txBody>
      </p:sp>
    </p:spTree>
    <p:extLst>
      <p:ext uri="{BB962C8B-B14F-4D97-AF65-F5344CB8AC3E}">
        <p14:creationId xmlns:p14="http://schemas.microsoft.com/office/powerpoint/2010/main" val="4018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A83A4-444A-D5B7-3F52-EF036EFA1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259" y="365126"/>
            <a:ext cx="11864741" cy="1559928"/>
          </a:xfrm>
        </p:spPr>
        <p:txBody>
          <a:bodyPr>
            <a:normAutofit/>
          </a:bodyPr>
          <a:lstStyle/>
          <a:p>
            <a:r>
              <a:rPr lang="en-GB" b="1" dirty="0"/>
              <a:t>They are in a very real situation where they don’t have any resources: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D2E6B-DBF0-6677-B1F6-B81EB9DB0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713" y="2268386"/>
            <a:ext cx="11800573" cy="5032375"/>
          </a:xfrm>
        </p:spPr>
        <p:txBody>
          <a:bodyPr>
            <a:normAutofit/>
          </a:bodyPr>
          <a:lstStyle/>
          <a:p>
            <a:r>
              <a:rPr lang="en-GB" sz="5200" dirty="0"/>
              <a:t>	The kingdom doesn’t seem to be coming. </a:t>
            </a:r>
          </a:p>
          <a:p>
            <a:r>
              <a:rPr lang="en-GB" sz="5200" dirty="0"/>
              <a:t>	The people don’t accept Him as Messiah.</a:t>
            </a:r>
          </a:p>
          <a:p>
            <a:r>
              <a:rPr lang="en-GB" sz="5200" dirty="0"/>
              <a:t>	The Jews hate Him and want Him dead.</a:t>
            </a:r>
          </a:p>
          <a:p>
            <a:r>
              <a:rPr lang="en-GB" sz="5200" dirty="0"/>
              <a:t>	Now He is talking about dying and them dying.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52417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03758-F794-AFC3-8EA7-4DA2D6899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000" b="1" dirty="0"/>
              <a:t>3.	Preview of His Glory.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06CB1-52E5-F89D-3360-82C0552A3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4800" dirty="0"/>
              <a:t>V 28, </a:t>
            </a:r>
          </a:p>
          <a:p>
            <a:pPr marL="0" indent="0" algn="ctr">
              <a:buNone/>
            </a:pPr>
            <a:r>
              <a:rPr lang="en-GB" sz="5400" dirty="0"/>
              <a:t>Assuredly, I say to you, there are some standing here who shall not taste death till they see the Son of Man coming in His kingdom.”</a:t>
            </a:r>
          </a:p>
        </p:txBody>
      </p:sp>
    </p:spTree>
    <p:extLst>
      <p:ext uri="{BB962C8B-B14F-4D97-AF65-F5344CB8AC3E}">
        <p14:creationId xmlns:p14="http://schemas.microsoft.com/office/powerpoint/2010/main" val="35713208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5" name="Rectangle 48134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E5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7" name="Rectangle 48136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130" name="Picture 2" descr="Some Standing Here Will Not Taste Death">
            <a:extLst>
              <a:ext uri="{FF2B5EF4-FFF2-40B4-BE49-F238E27FC236}">
                <a16:creationId xmlns:a16="http://schemas.microsoft.com/office/drawing/2014/main" id="{62395BC9-2EEC-EF61-857F-B03A52EA2E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070779"/>
            <a:ext cx="10905066" cy="471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2471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40B4B-C050-7352-B610-D7468638A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8800" b="1" dirty="0"/>
              <a:t>B A S I L E I A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02E30-24AC-55A0-5958-E14954F2B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58438"/>
            <a:ext cx="10515600" cy="28658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5400" i="1" dirty="0"/>
              <a:t>to render it not only as the kingdom itself, but the kingliness of the King in regal splendour, royal majesty. </a:t>
            </a:r>
          </a:p>
        </p:txBody>
      </p:sp>
      <p:pic>
        <p:nvPicPr>
          <p:cNvPr id="4" name="Picture 4" descr="Line PNG Images, Download 1100000+ Line PNG Resources with Transparent  Background">
            <a:extLst>
              <a:ext uri="{FF2B5EF4-FFF2-40B4-BE49-F238E27FC236}">
                <a16:creationId xmlns:a16="http://schemas.microsoft.com/office/drawing/2014/main" id="{1FB6535B-B1D4-003A-7160-23E027EEE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1900" y="733690"/>
            <a:ext cx="7188199" cy="404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1965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E1A3EA-5452-2769-0330-515E1834F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248" name="Rectangle 52247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249" name="Rectangle 52248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2226" name="Picture 2" descr="The Logic of the Resurrection - canonjjohn.com">
            <a:extLst>
              <a:ext uri="{FF2B5EF4-FFF2-40B4-BE49-F238E27FC236}">
                <a16:creationId xmlns:a16="http://schemas.microsoft.com/office/drawing/2014/main" id="{CA975E56-B658-406E-1B55-9EB475A17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049" y="-2"/>
            <a:ext cx="121920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562119-61D2-27BE-C029-894B9120D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476" y="853423"/>
            <a:ext cx="5447097" cy="4072044"/>
          </a:xfrm>
        </p:spPr>
        <p:txBody>
          <a:bodyPr anchor="t">
            <a:normAutofit fontScale="90000"/>
          </a:bodyPr>
          <a:lstStyle/>
          <a:p>
            <a:r>
              <a:rPr lang="en-GB" sz="5400" b="1" dirty="0">
                <a:solidFill>
                  <a:srgbClr val="FFFFFF"/>
                </a:solidFill>
                <a:latin typeface="Agency FB" panose="020B0503020202020204" pitchFamily="34" charset="0"/>
              </a:rPr>
              <a:t>Suggested it means the resurrection, that He came out of the grave in </a:t>
            </a:r>
            <a:br>
              <a:rPr lang="en-GB" sz="5400" b="1" dirty="0">
                <a:solidFill>
                  <a:srgbClr val="FFFFFF"/>
                </a:solidFill>
                <a:latin typeface="Agency FB" panose="020B0503020202020204" pitchFamily="34" charset="0"/>
              </a:rPr>
            </a:br>
            <a:r>
              <a:rPr lang="en-GB" sz="8000" dirty="0">
                <a:solidFill>
                  <a:srgbClr val="FFFFFF"/>
                </a:solidFill>
                <a:latin typeface="Agency FB" panose="020B0503020202020204" pitchFamily="34" charset="0"/>
              </a:rPr>
              <a:t>Royal Splendour. </a:t>
            </a:r>
            <a:endParaRPr lang="en-GB" sz="54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194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Second Coming of Jesus: What You Need to Know - emeryhorvath.com">
            <a:extLst>
              <a:ext uri="{FF2B5EF4-FFF2-40B4-BE49-F238E27FC236}">
                <a16:creationId xmlns:a16="http://schemas.microsoft.com/office/drawing/2014/main" id="{82B14D4F-D3B3-9D73-8DD2-50688B0AD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590" y="507431"/>
            <a:ext cx="8467425" cy="6350569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C6102-2092-1D18-3970-6B6CD9E59B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5763" y="158816"/>
            <a:ext cx="11242935" cy="65403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800" dirty="0"/>
              <a:t>The last view the world has of </a:t>
            </a:r>
            <a:r>
              <a:rPr lang="en-GB" sz="6000" b="1" dirty="0"/>
              <a:t>Jesus Christ </a:t>
            </a:r>
            <a:r>
              <a:rPr lang="en-GB" sz="4800" dirty="0"/>
              <a:t>will not be as a crucified criminal. </a:t>
            </a:r>
          </a:p>
          <a:p>
            <a:pPr marL="0" indent="0">
              <a:buNone/>
            </a:pPr>
            <a:endParaRPr lang="en-GB" sz="4800" dirty="0"/>
          </a:p>
          <a:p>
            <a:pPr marL="0" indent="0">
              <a:buNone/>
            </a:pPr>
            <a:endParaRPr lang="en-GB" sz="8800" dirty="0"/>
          </a:p>
          <a:p>
            <a:pPr marL="0" indent="0">
              <a:buNone/>
            </a:pPr>
            <a:endParaRPr lang="en-GB" sz="4800" dirty="0"/>
          </a:p>
          <a:p>
            <a:pPr marL="0" indent="0">
              <a:buNone/>
            </a:pPr>
            <a:endParaRPr lang="en-GB" sz="4800" dirty="0"/>
          </a:p>
          <a:p>
            <a:pPr marL="0" indent="0" algn="ctr">
              <a:buNone/>
            </a:pPr>
            <a:r>
              <a:rPr lang="en-GB" sz="6000" b="1" dirty="0"/>
              <a:t>He will come again in full </a:t>
            </a:r>
            <a:r>
              <a:rPr lang="en-GB" sz="7800" b="1" dirty="0"/>
              <a:t>Glory</a:t>
            </a:r>
            <a:endParaRPr lang="en-GB" sz="6000" b="1" dirty="0"/>
          </a:p>
        </p:txBody>
      </p:sp>
    </p:spTree>
    <p:extLst>
      <p:ext uri="{BB962C8B-B14F-4D97-AF65-F5344CB8AC3E}">
        <p14:creationId xmlns:p14="http://schemas.microsoft.com/office/powerpoint/2010/main" val="38743533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265" name="Rectangle 53264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256" name="Picture 8" descr="The Day of Pentecost part 1 - Christian Family Fellowship">
            <a:extLst>
              <a:ext uri="{FF2B5EF4-FFF2-40B4-BE49-F238E27FC236}">
                <a16:creationId xmlns:a16="http://schemas.microsoft.com/office/drawing/2014/main" id="{0BB1208F-5673-47B6-242D-EEB440283D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8" b="17132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67" name="Rectangle 53266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1E1356-4E17-9520-4C86-559153C8A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1923344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The coming of the Holy Spirit on the day of Pentecost,</a:t>
            </a:r>
          </a:p>
        </p:txBody>
      </p:sp>
    </p:spTree>
    <p:extLst>
      <p:ext uri="{BB962C8B-B14F-4D97-AF65-F5344CB8AC3E}">
        <p14:creationId xmlns:p14="http://schemas.microsoft.com/office/powerpoint/2010/main" val="402325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279" name="Rectangle 5427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274" name="Picture 2" descr="Siege of Jerusalem (70 CE) - Wikipedia">
            <a:extLst>
              <a:ext uri="{FF2B5EF4-FFF2-40B4-BE49-F238E27FC236}">
                <a16:creationId xmlns:a16="http://schemas.microsoft.com/office/drawing/2014/main" id="{74E56F4D-E421-8EB8-7D68-C8EED11E40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81" name="Rectangle 5428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E0FC5-2C48-841C-A6DE-645061DE4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3722" y="365124"/>
            <a:ext cx="3715352" cy="6343684"/>
          </a:xfrm>
        </p:spPr>
        <p:txBody>
          <a:bodyPr>
            <a:normAutofit/>
          </a:bodyPr>
          <a:lstStyle/>
          <a:p>
            <a:r>
              <a:rPr lang="en-GB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Destruction of Jerusalem in </a:t>
            </a:r>
            <a:r>
              <a:rPr lang="en-GB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70 A.D</a:t>
            </a:r>
            <a:endParaRPr lang="en-GB" sz="9600" dirty="0"/>
          </a:p>
        </p:txBody>
      </p:sp>
    </p:spTree>
    <p:extLst>
      <p:ext uri="{BB962C8B-B14F-4D97-AF65-F5344CB8AC3E}">
        <p14:creationId xmlns:p14="http://schemas.microsoft.com/office/powerpoint/2010/main" val="8352382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2" name="Picture 6" descr="What happens when the Holy Spirit touches you: Unveiling the Power › Jesus  Salvation">
            <a:extLst>
              <a:ext uri="{FF2B5EF4-FFF2-40B4-BE49-F238E27FC236}">
                <a16:creationId xmlns:a16="http://schemas.microsoft.com/office/drawing/2014/main" id="{55ED65E2-507E-D28F-2811-0B48A06F8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7" y="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C568C9-56F3-3787-8829-DC4CAC3A4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080" y="52932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</a:rPr>
              <a:t>The Holy Spirit</a:t>
            </a:r>
          </a:p>
        </p:txBody>
      </p:sp>
    </p:spTree>
    <p:extLst>
      <p:ext uri="{BB962C8B-B14F-4D97-AF65-F5344CB8AC3E}">
        <p14:creationId xmlns:p14="http://schemas.microsoft.com/office/powerpoint/2010/main" val="9447864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tylized hi-res stock photography and images - Alamy">
            <a:extLst>
              <a:ext uri="{FF2B5EF4-FFF2-40B4-BE49-F238E27FC236}">
                <a16:creationId xmlns:a16="http://schemas.microsoft.com/office/drawing/2014/main" id="{7C0670E2-887B-9DEC-96EF-67E44BDAFB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9082" b="45801"/>
          <a:stretch/>
        </p:blipFill>
        <p:spPr bwMode="auto">
          <a:xfrm>
            <a:off x="8459085" y="2937142"/>
            <a:ext cx="3732915" cy="371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41A8D2-54ED-02F2-51EC-8D58FAC50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059"/>
            <a:ext cx="10515600" cy="3995119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/>
              <a:t>“Some of you standing will not see death,”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9242D-26D7-FE7B-FDC7-71AB558CC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83003"/>
            <a:ext cx="10515600" cy="2747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000" dirty="0"/>
              <a:t>appears in Matthew, Mark, and Luke. </a:t>
            </a:r>
          </a:p>
        </p:txBody>
      </p:sp>
      <p:pic>
        <p:nvPicPr>
          <p:cNvPr id="5" name="Picture 4" descr="Line PNG Images, Download 1100000+ Line PNG Resources with Transparent  Background">
            <a:extLst>
              <a:ext uri="{FF2B5EF4-FFF2-40B4-BE49-F238E27FC236}">
                <a16:creationId xmlns:a16="http://schemas.microsoft.com/office/drawing/2014/main" id="{02CE9586-44A7-BEDC-6F58-461325ACC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6062" y="1213211"/>
            <a:ext cx="7188199" cy="404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3652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DB1DD-9164-27ED-4635-9DC49BC38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English: Open Bible Stories - 36.html">
            <a:extLst>
              <a:ext uri="{FF2B5EF4-FFF2-40B4-BE49-F238E27FC236}">
                <a16:creationId xmlns:a16="http://schemas.microsoft.com/office/drawing/2014/main" id="{9D24D8E8-DE88-CB8E-2074-39F3542CF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" y="1220000"/>
            <a:ext cx="11948161" cy="672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5E75F3F-40C2-5CAB-8C3B-522C34061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3254"/>
            <a:ext cx="12192000" cy="1684421"/>
          </a:xfrm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 prst="softRound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Matthew 17:1</a:t>
            </a:r>
            <a:endParaRPr lang="en-GB" sz="44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81D7E0C-E782-DFA4-C069-5495F275D29F}"/>
              </a:ext>
            </a:extLst>
          </p:cNvPr>
          <p:cNvCxnSpPr/>
          <p:nvPr/>
        </p:nvCxnSpPr>
        <p:spPr>
          <a:xfrm>
            <a:off x="231006" y="8899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032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56E85-FD67-BC79-1120-EF529E3DD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From Glory to Grace: Understanding the Spiritual Lessons of Jesus'  Transfiguration | by Paul Walker | Inspire, Believe, Grow | Medium">
            <a:extLst>
              <a:ext uri="{FF2B5EF4-FFF2-40B4-BE49-F238E27FC236}">
                <a16:creationId xmlns:a16="http://schemas.microsoft.com/office/drawing/2014/main" id="{105CCD27-DD9A-2F59-3BBF-69CF0F133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571326"/>
            <a:ext cx="12001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2F67BA7-44AC-7523-B15B-BA7E5E0B00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3254"/>
            <a:ext cx="12192000" cy="1684421"/>
          </a:xfrm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 prst="softRound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Matthew 17:2</a:t>
            </a:r>
            <a:endParaRPr lang="en-GB" sz="44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D3D7AE2-97EE-687B-355E-C01CFFF59528}"/>
              </a:ext>
            </a:extLst>
          </p:cNvPr>
          <p:cNvCxnSpPr/>
          <p:nvPr/>
        </p:nvCxnSpPr>
        <p:spPr>
          <a:xfrm>
            <a:off x="231006" y="8899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12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2FDE8-712A-4688-864E-DB6911A18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Jesus transfigured before Peter James and John – GOD'S HOTSPOT">
            <a:extLst>
              <a:ext uri="{FF2B5EF4-FFF2-40B4-BE49-F238E27FC236}">
                <a16:creationId xmlns:a16="http://schemas.microsoft.com/office/drawing/2014/main" id="{796C6272-849E-3E93-4D76-C982EF91D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31" y="1463038"/>
            <a:ext cx="11960994" cy="676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C7B36EE-4E59-E768-57C3-6FFE7D0C3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3254"/>
            <a:ext cx="12192000" cy="1684421"/>
          </a:xfrm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 prst="softRound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Matthew 17:3-6</a:t>
            </a:r>
            <a:endParaRPr lang="en-GB" sz="44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289AB7F-515A-2552-362D-4AC963B1C53F}"/>
              </a:ext>
            </a:extLst>
          </p:cNvPr>
          <p:cNvCxnSpPr/>
          <p:nvPr/>
        </p:nvCxnSpPr>
        <p:spPr>
          <a:xfrm>
            <a:off x="231006" y="8899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00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D8363-2256-9626-AA90-378F934A3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FreeBibleimages :: Transfiguration of Jesus :: Jesus is transfigured and  Peter, James and John see Him talking with Mose… | Transfiguration of  jesus, Luke 9, Elijah">
            <a:extLst>
              <a:ext uri="{FF2B5EF4-FFF2-40B4-BE49-F238E27FC236}">
                <a16:creationId xmlns:a16="http://schemas.microsoft.com/office/drawing/2014/main" id="{E0EDD171-E374-BD2D-770D-CF46AE575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85" y="914399"/>
            <a:ext cx="11652509" cy="680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7A14A3E-6BD0-DE50-132F-0CB82BCB49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3254"/>
            <a:ext cx="12192000" cy="1684421"/>
          </a:xfrm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 prst="softRound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Matthew 17:7-8</a:t>
            </a:r>
            <a:endParaRPr lang="en-GB" sz="44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38DCBF7-97B2-D9A8-B4CF-653F16156E13}"/>
              </a:ext>
            </a:extLst>
          </p:cNvPr>
          <p:cNvCxnSpPr/>
          <p:nvPr/>
        </p:nvCxnSpPr>
        <p:spPr>
          <a:xfrm>
            <a:off x="231006" y="8899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16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C9185-A3DB-F8E8-E4FA-6AEF26374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Jesus appears to his disciples “throughout 40 days” after his resurrection  | Saint matthew, Jesus second coming, Peter bible">
            <a:extLst>
              <a:ext uri="{FF2B5EF4-FFF2-40B4-BE49-F238E27FC236}">
                <a16:creationId xmlns:a16="http://schemas.microsoft.com/office/drawing/2014/main" id="{0461BA43-E7F6-AD4E-8D61-2D03CBDB6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ownload Line Art, Design, Floral. Royalty-Free Vector ...">
            <a:extLst>
              <a:ext uri="{FF2B5EF4-FFF2-40B4-BE49-F238E27FC236}">
                <a16:creationId xmlns:a16="http://schemas.microsoft.com/office/drawing/2014/main" id="{92FEDB76-9900-3AE6-7418-9201A0762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852" y="5076927"/>
            <a:ext cx="5914850" cy="341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ivider PNG Images | Free PNG Vector Graphics, Effects &amp; Backgrounds -  rawpixel">
            <a:extLst>
              <a:ext uri="{FF2B5EF4-FFF2-40B4-BE49-F238E27FC236}">
                <a16:creationId xmlns:a16="http://schemas.microsoft.com/office/drawing/2014/main" id="{49093EC0-480F-DE5D-3E52-CB819AEE3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781" y="9769061"/>
            <a:ext cx="7620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C1C96D-93EA-FFF8-3A69-14CA03B92E15}"/>
              </a:ext>
            </a:extLst>
          </p:cNvPr>
          <p:cNvSpPr txBox="1"/>
          <p:nvPr/>
        </p:nvSpPr>
        <p:spPr>
          <a:xfrm>
            <a:off x="2286000" y="0"/>
            <a:ext cx="855926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600" b="1" dirty="0">
                <a:latin typeface="Century Gothic" panose="020B0502020202020204" pitchFamily="34" charset="0"/>
              </a:rPr>
              <a:t>C o n c l u s </a:t>
            </a:r>
            <a:r>
              <a:rPr lang="en-GB" sz="6600" b="1" dirty="0" err="1">
                <a:latin typeface="Century Gothic" panose="020B0502020202020204" pitchFamily="34" charset="0"/>
              </a:rPr>
              <a:t>i</a:t>
            </a:r>
            <a:r>
              <a:rPr lang="en-GB" sz="6600" b="1" dirty="0">
                <a:latin typeface="Century Gothic" panose="020B0502020202020204" pitchFamily="34" charset="0"/>
              </a:rPr>
              <a:t> o n  </a:t>
            </a:r>
          </a:p>
        </p:txBody>
      </p:sp>
    </p:spTree>
    <p:extLst>
      <p:ext uri="{BB962C8B-B14F-4D97-AF65-F5344CB8AC3E}">
        <p14:creationId xmlns:p14="http://schemas.microsoft.com/office/powerpoint/2010/main" val="319424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0B74D-5226-56A6-E2D2-B0B6CF9E3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tylized hi-res stock photography and images - Alamy">
            <a:extLst>
              <a:ext uri="{FF2B5EF4-FFF2-40B4-BE49-F238E27FC236}">
                <a16:creationId xmlns:a16="http://schemas.microsoft.com/office/drawing/2014/main" id="{29C819C7-270B-D445-AC9C-6A130B423F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9082" b="45801"/>
          <a:stretch/>
        </p:blipFill>
        <p:spPr bwMode="auto">
          <a:xfrm>
            <a:off x="8459085" y="3141045"/>
            <a:ext cx="3732915" cy="371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80C1F4-80EC-CD42-77F0-E7F8B3526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444" y="-308644"/>
            <a:ext cx="10515600" cy="3995119"/>
          </a:xfrm>
        </p:spPr>
        <p:txBody>
          <a:bodyPr>
            <a:normAutofit/>
          </a:bodyPr>
          <a:lstStyle/>
          <a:p>
            <a:pPr algn="ctr"/>
            <a:r>
              <a:rPr lang="en-GB" sz="8000" b="1" dirty="0"/>
              <a:t>1 Peter or 2 Peter,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91E2D-EB52-6347-4E78-0112FB454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78228"/>
            <a:ext cx="10515600" cy="2747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6000" dirty="0"/>
              <a:t>“Don’t worry about your pain and suffering. He is coming.” </a:t>
            </a:r>
          </a:p>
        </p:txBody>
      </p:sp>
    </p:spTree>
    <p:extLst>
      <p:ext uri="{BB962C8B-B14F-4D97-AF65-F5344CB8AC3E}">
        <p14:creationId xmlns:p14="http://schemas.microsoft.com/office/powerpoint/2010/main" val="2954033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1727740-517E-FEDB-9B70-CCFE2300BF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9641306"/>
              </p:ext>
            </p:extLst>
          </p:nvPr>
        </p:nvGraphicFramePr>
        <p:xfrm>
          <a:off x="730450" y="214340"/>
          <a:ext cx="10731100" cy="6643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80084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27EB8-8B70-4E52-10EC-84E8EACBC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C9E072F-F97C-D8A5-BDD0-2A35223C98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3255"/>
            <a:ext cx="12192000" cy="1318661"/>
          </a:xfrm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 prst="softRound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72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2 Peter 1:16, </a:t>
            </a:r>
            <a:endParaRPr lang="en-GB" sz="28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041E36F-926C-9C23-585F-FB98040573A7}"/>
              </a:ext>
            </a:extLst>
          </p:cNvPr>
          <p:cNvCxnSpPr/>
          <p:nvPr/>
        </p:nvCxnSpPr>
        <p:spPr>
          <a:xfrm>
            <a:off x="231006" y="8899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03162AE-A1D3-C64F-DD66-FF1689B82228}"/>
              </a:ext>
            </a:extLst>
          </p:cNvPr>
          <p:cNvSpPr txBox="1"/>
          <p:nvPr/>
        </p:nvSpPr>
        <p:spPr>
          <a:xfrm>
            <a:off x="171650" y="1787936"/>
            <a:ext cx="11848699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/>
              <a:t>For we did not follow cunningly devised fables when we made known to you the power and coming of our Lord Jesus Christ, but were eyewitnesses of His majesty.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202095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3EF9A-F446-F08A-1911-1B9026AF2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2 Peter 1:17 This Is My Beloved Son In Whom I Am Well Pleased (brown)">
            <a:extLst>
              <a:ext uri="{FF2B5EF4-FFF2-40B4-BE49-F238E27FC236}">
                <a16:creationId xmlns:a16="http://schemas.microsoft.com/office/drawing/2014/main" id="{F6F4E9CB-FD3B-54EB-0C39-06A758DBC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22" y="1270535"/>
            <a:ext cx="11184355" cy="686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6E0361C-2001-6AE7-6D78-9CE27A309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3255"/>
            <a:ext cx="12192000" cy="1318661"/>
          </a:xfrm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 prst="softRound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72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2 Peter 1:17-18, </a:t>
            </a:r>
            <a:endParaRPr lang="en-GB" sz="28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7370065-2B54-C8A5-7220-C0321390DF25}"/>
              </a:ext>
            </a:extLst>
          </p:cNvPr>
          <p:cNvCxnSpPr/>
          <p:nvPr/>
        </p:nvCxnSpPr>
        <p:spPr>
          <a:xfrm>
            <a:off x="231006" y="8899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796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670E8-79F0-A7EB-F9CB-858C60099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E36758-5CDE-4097-92A2-24426FE69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565457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C8B5259-2864-BD23-9666-D8E4A971200E}"/>
              </a:ext>
            </a:extLst>
          </p:cNvPr>
          <p:cNvCxnSpPr/>
          <p:nvPr/>
        </p:nvCxnSpPr>
        <p:spPr>
          <a:xfrm>
            <a:off x="231006" y="8899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839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C1876-606B-CD53-F6AF-61C7EBBA1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554A8AF-7588-1A22-C760-D1E7BF455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3255"/>
            <a:ext cx="12192000" cy="1318661"/>
          </a:xfrm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 prst="softRound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9600" spc="600">
                <a:solidFill>
                  <a:schemeClr val="bg1"/>
                </a:solidFill>
                <a:latin typeface="Century Gothic" panose="020B0502020202020204" pitchFamily="34" charset="0"/>
              </a:rPr>
              <a:t>Exodus 33</a:t>
            </a:r>
            <a:endParaRPr lang="en-GB" sz="40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1FE714-596C-EB27-73C9-647657F02425}"/>
              </a:ext>
            </a:extLst>
          </p:cNvPr>
          <p:cNvCxnSpPr/>
          <p:nvPr/>
        </p:nvCxnSpPr>
        <p:spPr>
          <a:xfrm>
            <a:off x="231006" y="8899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466" name="Picture 2" descr="If God made himself visible to Moses, why was Moses unable to see God? -  Quora">
            <a:extLst>
              <a:ext uri="{FF2B5EF4-FFF2-40B4-BE49-F238E27FC236}">
                <a16:creationId xmlns:a16="http://schemas.microsoft.com/office/drawing/2014/main" id="{51F75F1D-41FC-3027-30BE-9BBEAA126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69" y="1576181"/>
            <a:ext cx="11377061" cy="668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68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ED1C7-75D5-4732-42B0-8FE8CE6A4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The Rumbling VS The Great Flood (Analysing the morality of the Rumbling  using religious beliefs) : r/ShingekiNoKyojin">
            <a:extLst>
              <a:ext uri="{FF2B5EF4-FFF2-40B4-BE49-F238E27FC236}">
                <a16:creationId xmlns:a16="http://schemas.microsoft.com/office/drawing/2014/main" id="{2C6DA2DF-668C-F879-FD21-96069FFA2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1" y="-1240"/>
            <a:ext cx="12192000" cy="685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7CF889A-9308-6E08-D7A5-6C649B963E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3255"/>
            <a:ext cx="12192000" cy="1318661"/>
          </a:xfrm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 prst="softRound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88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2 Peter 3:3-7</a:t>
            </a:r>
            <a:endParaRPr lang="en-GB" sz="36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9F0F23-7294-EDC2-82F7-EB128FD904C5}"/>
              </a:ext>
            </a:extLst>
          </p:cNvPr>
          <p:cNvCxnSpPr/>
          <p:nvPr/>
        </p:nvCxnSpPr>
        <p:spPr>
          <a:xfrm>
            <a:off x="231006" y="8899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5BB9FBF-C84E-1538-59B0-9132B09BB488}"/>
              </a:ext>
            </a:extLst>
          </p:cNvPr>
          <p:cNvSpPr txBox="1"/>
          <p:nvPr/>
        </p:nvSpPr>
        <p:spPr>
          <a:xfrm>
            <a:off x="394636" y="3240140"/>
            <a:ext cx="7074568" cy="3343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6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Peter says,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6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Have you forgotten the flood? </a:t>
            </a:r>
            <a:endParaRPr lang="en-GB" sz="5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84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DD7DB-8273-CE2C-9C30-418D14925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50466D2-2DA0-B503-1363-519F522A2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3255"/>
            <a:ext cx="12192000" cy="1318661"/>
          </a:xfrm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 prst="softRound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88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2 Peter 3:11, </a:t>
            </a:r>
            <a:endParaRPr lang="en-GB" sz="36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DAB1EF5-A6C5-00A9-E7CF-6BB3B44DD582}"/>
              </a:ext>
            </a:extLst>
          </p:cNvPr>
          <p:cNvCxnSpPr/>
          <p:nvPr/>
        </p:nvCxnSpPr>
        <p:spPr>
          <a:xfrm>
            <a:off x="231006" y="8899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514" name="Picture 2" descr="BEWARE OF SUFFERING LOSS—What Will Your Day Standing Before Jesus Look Like  - YouTube">
            <a:extLst>
              <a:ext uri="{FF2B5EF4-FFF2-40B4-BE49-F238E27FC236}">
                <a16:creationId xmlns:a16="http://schemas.microsoft.com/office/drawing/2014/main" id="{5FA826FB-1234-6DED-7F81-958AAC549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" t="15859" r="47973" b="1297"/>
          <a:stretch/>
        </p:blipFill>
        <p:spPr bwMode="auto">
          <a:xfrm>
            <a:off x="0" y="1087655"/>
            <a:ext cx="5842534" cy="5681355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A4DFFD-A9A3-7537-6AA5-8BE1574FB3D7}"/>
              </a:ext>
            </a:extLst>
          </p:cNvPr>
          <p:cNvSpPr txBox="1"/>
          <p:nvPr/>
        </p:nvSpPr>
        <p:spPr>
          <a:xfrm>
            <a:off x="5358865" y="1629783"/>
            <a:ext cx="6174606" cy="5139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4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Therefore, since all these things will be dissolved, what manner of persons ought you to be in holy conduct and godliness, </a:t>
            </a:r>
            <a:endParaRPr lang="en-GB" sz="4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94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 descr="Categories Of People That Will Not Be Judged At The Great White Throne |">
            <a:extLst>
              <a:ext uri="{FF2B5EF4-FFF2-40B4-BE49-F238E27FC236}">
                <a16:creationId xmlns:a16="http://schemas.microsoft.com/office/drawing/2014/main" id="{DB2B8F9D-C5A3-585C-6B66-D751B8919F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58838" cy="735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712ED3-95BB-94E5-6313-7A6A5ED9E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1143" y="1934043"/>
            <a:ext cx="10515600" cy="1325563"/>
          </a:xfrm>
        </p:spPr>
        <p:txBody>
          <a:bodyPr>
            <a:normAutofit/>
          </a:bodyPr>
          <a:lstStyle/>
          <a:p>
            <a:r>
              <a:rPr lang="en-GB" sz="6000" b="1" dirty="0"/>
              <a:t>You cannot hide !!! </a:t>
            </a:r>
          </a:p>
        </p:txBody>
      </p:sp>
    </p:spTree>
    <p:extLst>
      <p:ext uri="{BB962C8B-B14F-4D97-AF65-F5344CB8AC3E}">
        <p14:creationId xmlns:p14="http://schemas.microsoft.com/office/powerpoint/2010/main" val="141993469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6F01D-1B0C-FC9D-96A6-7C873D8D5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FF168-2949-DF88-B8D2-2274E3CB6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93155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26DD0-C7C1-FE6E-CD86-27B74D46B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465EC-4E1A-D3A0-C999-2D8FCF5C21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69437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tylized hi-res stock photography and images - Alamy">
            <a:extLst>
              <a:ext uri="{FF2B5EF4-FFF2-40B4-BE49-F238E27FC236}">
                <a16:creationId xmlns:a16="http://schemas.microsoft.com/office/drawing/2014/main" id="{E92CD120-C125-5A70-296F-5A8F49FA71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8"/>
          <a:stretch/>
        </p:blipFill>
        <p:spPr bwMode="auto">
          <a:xfrm>
            <a:off x="1530676" y="-1761423"/>
            <a:ext cx="6127750" cy="634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10FC66-AFF9-8574-95AC-9C2BF3EC0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579" y="1595204"/>
            <a:ext cx="5322269" cy="4206605"/>
          </a:xfrm>
          <a:prstGeom prst="rect">
            <a:avLst/>
          </a:prstGeom>
        </p:spPr>
      </p:pic>
      <p:pic>
        <p:nvPicPr>
          <p:cNvPr id="5" name="Picture 2" descr="Stylized hi-res stock photography and images - Alamy">
            <a:extLst>
              <a:ext uri="{FF2B5EF4-FFF2-40B4-BE49-F238E27FC236}">
                <a16:creationId xmlns:a16="http://schemas.microsoft.com/office/drawing/2014/main" id="{41D978A8-9762-703A-3B54-BFA768AE3B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9082" b="45801"/>
          <a:stretch/>
        </p:blipFill>
        <p:spPr bwMode="auto">
          <a:xfrm>
            <a:off x="5873098" y="3906253"/>
            <a:ext cx="3732915" cy="371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tylized hi-res stock photography and images - Alamy">
            <a:extLst>
              <a:ext uri="{FF2B5EF4-FFF2-40B4-BE49-F238E27FC236}">
                <a16:creationId xmlns:a16="http://schemas.microsoft.com/office/drawing/2014/main" id="{D62F7D4B-A527-B879-1DE6-D624D931D7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2" b="7508"/>
          <a:stretch/>
        </p:blipFill>
        <p:spPr bwMode="auto">
          <a:xfrm>
            <a:off x="6935056" y="-4258194"/>
            <a:ext cx="2441789" cy="634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tylized hi-res stock photography and images - Alamy">
            <a:extLst>
              <a:ext uri="{FF2B5EF4-FFF2-40B4-BE49-F238E27FC236}">
                <a16:creationId xmlns:a16="http://schemas.microsoft.com/office/drawing/2014/main" id="{D2D8C8BF-0D51-E3C3-0248-2ABD29A5CD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56" r="41256" b="7509"/>
          <a:stretch/>
        </p:blipFill>
        <p:spPr bwMode="auto">
          <a:xfrm>
            <a:off x="325829" y="4249554"/>
            <a:ext cx="3599682" cy="260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07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D0FD4-46D1-2A31-CDC3-AE7A8EC7C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B3D9B01-4EFB-3E71-BB49-E99878837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3255"/>
            <a:ext cx="12192000" cy="1740815"/>
          </a:xfrm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 prst="softRound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M</a:t>
            </a:r>
            <a:r>
              <a:rPr lang="en-GB" sz="88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atthew 16 : 27</a:t>
            </a:r>
            <a:endParaRPr lang="en-GB" sz="44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55AED59-5FC2-79BB-DD65-9783265ABA3B}"/>
              </a:ext>
            </a:extLst>
          </p:cNvPr>
          <p:cNvCxnSpPr/>
          <p:nvPr/>
        </p:nvCxnSpPr>
        <p:spPr>
          <a:xfrm>
            <a:off x="231006" y="8899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0BC47B3-06E0-D598-71A2-FCDD98446646}"/>
              </a:ext>
            </a:extLst>
          </p:cNvPr>
          <p:cNvSpPr txBox="1"/>
          <p:nvPr/>
        </p:nvSpPr>
        <p:spPr>
          <a:xfrm>
            <a:off x="-577518" y="2238742"/>
            <a:ext cx="12560971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dirty="0"/>
              <a:t>	</a:t>
            </a:r>
            <a:r>
              <a:rPr lang="en-GB" sz="8000" b="1" dirty="0"/>
              <a:t>A promise character.</a:t>
            </a:r>
          </a:p>
          <a:p>
            <a:pPr algn="r"/>
            <a:r>
              <a:rPr lang="en-GB" sz="5400" dirty="0"/>
              <a:t>a promise to those who believe. </a:t>
            </a:r>
          </a:p>
          <a:p>
            <a:r>
              <a:rPr lang="en-GB" sz="7200" dirty="0"/>
              <a:t>	</a:t>
            </a:r>
            <a:r>
              <a:rPr lang="en-GB" sz="8000" b="1" dirty="0"/>
              <a:t>A warning character.</a:t>
            </a:r>
          </a:p>
          <a:p>
            <a:pPr algn="r"/>
            <a:r>
              <a:rPr lang="en-GB" sz="5400" dirty="0"/>
              <a:t>a warning to those who don’t believe.</a:t>
            </a:r>
          </a:p>
          <a:p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862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22D6B-AB09-6D80-FD6A-93904B4D7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4A8261A-522F-C88D-9234-5F9523C725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3255"/>
            <a:ext cx="12192000" cy="1740815"/>
          </a:xfrm>
          <a:ln/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 prst="softRound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96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Revelation 22:20</a:t>
            </a:r>
            <a:endParaRPr lang="en-GB" sz="40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F662E2-8E8F-2C87-5D9B-16498D293460}"/>
              </a:ext>
            </a:extLst>
          </p:cNvPr>
          <p:cNvCxnSpPr/>
          <p:nvPr/>
        </p:nvCxnSpPr>
        <p:spPr>
          <a:xfrm>
            <a:off x="231006" y="8899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E1DD437-DBC2-2BB0-01C3-34D030440494}"/>
              </a:ext>
            </a:extLst>
          </p:cNvPr>
          <p:cNvSpPr txBox="1"/>
          <p:nvPr/>
        </p:nvSpPr>
        <p:spPr>
          <a:xfrm>
            <a:off x="940067" y="2084738"/>
            <a:ext cx="1125193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dirty="0"/>
              <a:t>He who testifies to these things says, “Surely I am coming quickly.” Amen. Even so, come, Lord Jesus!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967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2">
      <a:majorFont>
        <a:latin typeface="Century Gothic"/>
        <a:ea typeface=""/>
        <a:cs typeface=""/>
      </a:majorFont>
      <a:minorFont>
        <a:latin typeface="Bahnschrift SemiLight SemiCon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DEFCAAD4F72547B776048F143C6F83" ma:contentTypeVersion="13" ma:contentTypeDescription="Create a new document." ma:contentTypeScope="" ma:versionID="0806948b1ec27a36d16aac85a5ac1999">
  <xsd:schema xmlns:xsd="http://www.w3.org/2001/XMLSchema" xmlns:xs="http://www.w3.org/2001/XMLSchema" xmlns:p="http://schemas.microsoft.com/office/2006/metadata/properties" xmlns:ns2="5620283e-d191-45ef-900c-2941300163fc" xmlns:ns3="06066cf0-36ab-4043-aa1b-027dde327c9d" targetNamespace="http://schemas.microsoft.com/office/2006/metadata/properties" ma:root="true" ma:fieldsID="c79b7d1f786b9c67f84e9c608e25a0ee" ns2:_="" ns3:_="">
    <xsd:import namespace="5620283e-d191-45ef-900c-2941300163fc"/>
    <xsd:import namespace="06066cf0-36ab-4043-aa1b-027dde327c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  <xsd:element ref="ns2:Link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20283e-d191-45ef-900c-2941300163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c736e042-a69a-4ad9-84ce-35ffcdbbd1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Link" ma:index="20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066cf0-36ab-4043-aa1b-027dde327c9d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cbf7fe25-7622-4bdc-ba98-4eba45ec3afb}" ma:internalName="TaxCatchAll" ma:showField="CatchAllData" ma:web="06066cf0-36ab-4043-aa1b-027dde327c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620283e-d191-45ef-900c-2941300163fc">
      <Terms xmlns="http://schemas.microsoft.com/office/infopath/2007/PartnerControls"/>
    </lcf76f155ced4ddcb4097134ff3c332f>
    <TaxCatchAll xmlns="06066cf0-36ab-4043-aa1b-027dde327c9d" xsi:nil="true"/>
    <Link xmlns="5620283e-d191-45ef-900c-2941300163fc">
      <Url xsi:nil="true"/>
      <Description xsi:nil="true"/>
    </Link>
  </documentManagement>
</p:properties>
</file>

<file path=customXml/itemProps1.xml><?xml version="1.0" encoding="utf-8"?>
<ds:datastoreItem xmlns:ds="http://schemas.openxmlformats.org/officeDocument/2006/customXml" ds:itemID="{03DF27B6-87F0-4267-99A4-A5513299BB19}"/>
</file>

<file path=customXml/itemProps2.xml><?xml version="1.0" encoding="utf-8"?>
<ds:datastoreItem xmlns:ds="http://schemas.openxmlformats.org/officeDocument/2006/customXml" ds:itemID="{51645897-A5CD-4C53-B10B-BB96401A6164}"/>
</file>

<file path=customXml/itemProps3.xml><?xml version="1.0" encoding="utf-8"?>
<ds:datastoreItem xmlns:ds="http://schemas.openxmlformats.org/officeDocument/2006/customXml" ds:itemID="{19852352-7136-4E7B-833B-57AE0C834DA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1522</TotalTime>
  <Words>1452</Words>
  <Application>Microsoft Office PowerPoint</Application>
  <PresentationFormat>Widescreen</PresentationFormat>
  <Paragraphs>167</Paragraphs>
  <Slides>79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6" baseType="lpstr">
      <vt:lpstr>Agency FB</vt:lpstr>
      <vt:lpstr>Arial</vt:lpstr>
      <vt:lpstr>Bahnschrift SemiLight SemiConde</vt:lpstr>
      <vt:lpstr>Calibri</vt:lpstr>
      <vt:lpstr>Century Gothic</vt:lpstr>
      <vt:lpstr>Source Sans Pro</vt:lpstr>
      <vt:lpstr>Office Theme</vt:lpstr>
      <vt:lpstr>PowerPoint Presentation</vt:lpstr>
      <vt:lpstr>PowerPoint Presentation</vt:lpstr>
      <vt:lpstr>Matthew 16:27-28</vt:lpstr>
      <vt:lpstr>Matthew 16</vt:lpstr>
      <vt:lpstr>Clear Revelation Of His Second Coming</vt:lpstr>
      <vt:lpstr>PowerPoint Presentation</vt:lpstr>
      <vt:lpstr>PowerPoint Presentation</vt:lpstr>
      <vt:lpstr>Matthew 16 : 27</vt:lpstr>
      <vt:lpstr>Revelation 22:20</vt:lpstr>
      <vt:lpstr>Revelation 6:10</vt:lpstr>
      <vt:lpstr>Psalms 94:3</vt:lpstr>
      <vt:lpstr>V 24, Jesus said these are the conditions of discipleship.</vt:lpstr>
      <vt:lpstr>You say no to ease and comfort, and you say yes to a cross</vt:lpstr>
      <vt:lpstr>PowerPoint Presentation</vt:lpstr>
      <vt:lpstr>Jesus says to them, </vt:lpstr>
      <vt:lpstr>Little heavy.</vt:lpstr>
      <vt:lpstr>Romans 8:18</vt:lpstr>
      <vt:lpstr>A warning character</vt:lpstr>
      <vt:lpstr>Matthew 16 : 25-26</vt:lpstr>
      <vt:lpstr>“He will render to every man according to His works.” </vt:lpstr>
      <vt:lpstr>2 Timothy 4:8</vt:lpstr>
      <vt:lpstr>2 Peter 3:3-4</vt:lpstr>
      <vt:lpstr>Revelation 10:10</vt:lpstr>
      <vt:lpstr>PowerPoint Presentation</vt:lpstr>
      <vt:lpstr>2 Corinthians 5:11</vt:lpstr>
      <vt:lpstr>But He will come…. </vt:lpstr>
      <vt:lpstr>1. Identity Reveals Judgment.</vt:lpstr>
      <vt:lpstr>PowerPoint Presentation</vt:lpstr>
      <vt:lpstr>Daniel 7:9</vt:lpstr>
      <vt:lpstr>PowerPoint Presentation</vt:lpstr>
      <vt:lpstr>PowerPoint Presentation</vt:lpstr>
      <vt:lpstr>Daniel 7:10</vt:lpstr>
      <vt:lpstr>Daniel 7:11-12</vt:lpstr>
      <vt:lpstr>Daniel 7:13-14</vt:lpstr>
      <vt:lpstr>Matthew 16:27</vt:lpstr>
      <vt:lpstr>Exodus 33:18-19</vt:lpstr>
      <vt:lpstr>Matthew 24:29</vt:lpstr>
      <vt:lpstr>PowerPoint Presentation</vt:lpstr>
      <vt:lpstr>Matthew 24:30-31</vt:lpstr>
      <vt:lpstr>PowerPoint Presentation</vt:lpstr>
      <vt:lpstr>2. Reward to your works.</vt:lpstr>
      <vt:lpstr>PowerPoint Presentation</vt:lpstr>
      <vt:lpstr>Ephesians 2:8-9</vt:lpstr>
      <vt:lpstr>PowerPoint Presentation</vt:lpstr>
      <vt:lpstr>Romans 14:12</vt:lpstr>
      <vt:lpstr>Romans 2:5-6</vt:lpstr>
      <vt:lpstr>James 2:17-18</vt:lpstr>
      <vt:lpstr>Matthew 7:21</vt:lpstr>
      <vt:lpstr>Romans 2:7</vt:lpstr>
      <vt:lpstr>Romans 3:10-11</vt:lpstr>
      <vt:lpstr>Romans 2:8-11</vt:lpstr>
      <vt:lpstr>Matthew 16</vt:lpstr>
      <vt:lpstr>For the unbeliever:</vt:lpstr>
      <vt:lpstr>2 Thessalonians 1:5-10</vt:lpstr>
      <vt:lpstr>They are in a very real situation where they don’t have any resources: </vt:lpstr>
      <vt:lpstr>3. Preview of His Glory.</vt:lpstr>
      <vt:lpstr>PowerPoint Presentation</vt:lpstr>
      <vt:lpstr>B A S I L E I A  </vt:lpstr>
      <vt:lpstr>Suggested it means the resurrection, that He came out of the grave in  Royal Splendour. </vt:lpstr>
      <vt:lpstr>The coming of the Holy Spirit on the day of Pentecost,</vt:lpstr>
      <vt:lpstr>Destruction of Jerusalem in 70 A.D</vt:lpstr>
      <vt:lpstr>The Holy Spirit</vt:lpstr>
      <vt:lpstr>“Some of you standing will not see death,” </vt:lpstr>
      <vt:lpstr>Matthew 17:1</vt:lpstr>
      <vt:lpstr>Matthew 17:2</vt:lpstr>
      <vt:lpstr>Matthew 17:3-6</vt:lpstr>
      <vt:lpstr>Matthew 17:7-8</vt:lpstr>
      <vt:lpstr>PowerPoint Presentation</vt:lpstr>
      <vt:lpstr>1 Peter or 2 Peter, </vt:lpstr>
      <vt:lpstr>2 Peter 1:16, </vt:lpstr>
      <vt:lpstr>2 Peter 1:17-18, </vt:lpstr>
      <vt:lpstr>PowerPoint Presentation</vt:lpstr>
      <vt:lpstr>Exodus 33</vt:lpstr>
      <vt:lpstr>2 Peter 3:3-7</vt:lpstr>
      <vt:lpstr>2 Peter 3:11, </vt:lpstr>
      <vt:lpstr>You cannot hide !!! 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7th Response to Jesus-  Wayside Soil- Faith for Physical! Matthew 15:29-39 </dc:title>
  <dc:creator>finny moses</dc:creator>
  <cp:lastModifiedBy>Msft198</cp:lastModifiedBy>
  <cp:revision>74</cp:revision>
  <cp:lastPrinted>2023-11-04T22:32:19Z</cp:lastPrinted>
  <dcterms:created xsi:type="dcterms:W3CDTF">2023-11-03T10:52:57Z</dcterms:created>
  <dcterms:modified xsi:type="dcterms:W3CDTF">2024-02-17T23:32:19Z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0x0101004BDEFCAAD4F72547B776048F143C6F83</vt:lpwstr>
  </property>
</Properties>
</file>