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9"/>
  </p:notesMasterIdLst>
  <p:sldIdLst>
    <p:sldId id="476" r:id="rId2"/>
    <p:sldId id="484" r:id="rId3"/>
    <p:sldId id="473" r:id="rId4"/>
    <p:sldId id="485" r:id="rId5"/>
    <p:sldId id="489" r:id="rId6"/>
    <p:sldId id="486" r:id="rId7"/>
    <p:sldId id="478" r:id="rId8"/>
    <p:sldId id="487" r:id="rId9"/>
    <p:sldId id="488" r:id="rId10"/>
    <p:sldId id="482" r:id="rId11"/>
    <p:sldId id="480" r:id="rId12"/>
    <p:sldId id="490" r:id="rId13"/>
    <p:sldId id="491" r:id="rId14"/>
    <p:sldId id="492" r:id="rId15"/>
    <p:sldId id="493" r:id="rId16"/>
    <p:sldId id="494" r:id="rId17"/>
    <p:sldId id="495" r:id="rId18"/>
    <p:sldId id="496" r:id="rId19"/>
    <p:sldId id="497" r:id="rId20"/>
    <p:sldId id="498" r:id="rId21"/>
    <p:sldId id="500" r:id="rId22"/>
    <p:sldId id="499" r:id="rId23"/>
    <p:sldId id="501" r:id="rId24"/>
    <p:sldId id="502" r:id="rId25"/>
    <p:sldId id="503" r:id="rId26"/>
    <p:sldId id="504" r:id="rId27"/>
    <p:sldId id="505" r:id="rId28"/>
    <p:sldId id="506" r:id="rId29"/>
    <p:sldId id="507" r:id="rId30"/>
    <p:sldId id="508" r:id="rId31"/>
    <p:sldId id="509" r:id="rId32"/>
    <p:sldId id="510" r:id="rId33"/>
    <p:sldId id="511" r:id="rId34"/>
    <p:sldId id="512" r:id="rId35"/>
    <p:sldId id="513" r:id="rId36"/>
    <p:sldId id="514" r:id="rId37"/>
    <p:sldId id="515" r:id="rId38"/>
    <p:sldId id="516" r:id="rId39"/>
    <p:sldId id="517" r:id="rId40"/>
    <p:sldId id="518" r:id="rId41"/>
    <p:sldId id="519" r:id="rId42"/>
    <p:sldId id="520" r:id="rId43"/>
    <p:sldId id="521" r:id="rId44"/>
    <p:sldId id="522" r:id="rId45"/>
    <p:sldId id="523" r:id="rId46"/>
    <p:sldId id="524" r:id="rId47"/>
    <p:sldId id="525" r:id="rId48"/>
    <p:sldId id="526" r:id="rId49"/>
    <p:sldId id="527" r:id="rId50"/>
    <p:sldId id="528" r:id="rId51"/>
    <p:sldId id="529" r:id="rId52"/>
    <p:sldId id="530" r:id="rId53"/>
    <p:sldId id="531" r:id="rId54"/>
    <p:sldId id="536" r:id="rId55"/>
    <p:sldId id="533" r:id="rId56"/>
    <p:sldId id="534" r:id="rId57"/>
    <p:sldId id="535"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9"/>
  </p:normalViewPr>
  <p:slideViewPr>
    <p:cSldViewPr snapToGrid="0">
      <p:cViewPr>
        <p:scale>
          <a:sx n="50" d="100"/>
          <a:sy n="50" d="100"/>
        </p:scale>
        <p:origin x="1260"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ECBAC6-21E7-BD46-BEA9-6ABDB81BCC5A}" type="datetimeFigureOut">
              <a:rPr lang="en-US" smtClean="0"/>
              <a:t>11/18/2023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87FFEB-07E1-844B-BFD9-404AFDB97E2A}" type="slidenum">
              <a:rPr lang="en-US" smtClean="0"/>
              <a:t>‹#›</a:t>
            </a:fld>
            <a:endParaRPr lang="en-US"/>
          </a:p>
        </p:txBody>
      </p:sp>
    </p:spTree>
    <p:extLst>
      <p:ext uri="{BB962C8B-B14F-4D97-AF65-F5344CB8AC3E}">
        <p14:creationId xmlns:p14="http://schemas.microsoft.com/office/powerpoint/2010/main" val="322152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1</a:t>
            </a:fld>
            <a:endParaRPr lang="en-US" dirty="0"/>
          </a:p>
        </p:txBody>
      </p:sp>
    </p:spTree>
    <p:extLst>
      <p:ext uri="{BB962C8B-B14F-4D97-AF65-F5344CB8AC3E}">
        <p14:creationId xmlns:p14="http://schemas.microsoft.com/office/powerpoint/2010/main" val="3848077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a:t>
            </a:fld>
            <a:endParaRPr lang="en-US" dirty="0"/>
          </a:p>
        </p:txBody>
      </p:sp>
    </p:spTree>
    <p:extLst>
      <p:ext uri="{BB962C8B-B14F-4D97-AF65-F5344CB8AC3E}">
        <p14:creationId xmlns:p14="http://schemas.microsoft.com/office/powerpoint/2010/main" val="3683903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a:t>
            </a:fld>
            <a:endParaRPr lang="en-US" dirty="0"/>
          </a:p>
        </p:txBody>
      </p:sp>
    </p:spTree>
    <p:extLst>
      <p:ext uri="{BB962C8B-B14F-4D97-AF65-F5344CB8AC3E}">
        <p14:creationId xmlns:p14="http://schemas.microsoft.com/office/powerpoint/2010/main" val="2020351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a:t>
            </a:fld>
            <a:endParaRPr lang="en-US" dirty="0"/>
          </a:p>
        </p:txBody>
      </p:sp>
    </p:spTree>
    <p:extLst>
      <p:ext uri="{BB962C8B-B14F-4D97-AF65-F5344CB8AC3E}">
        <p14:creationId xmlns:p14="http://schemas.microsoft.com/office/powerpoint/2010/main" val="526286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6</a:t>
            </a:fld>
            <a:endParaRPr lang="en-US" dirty="0"/>
          </a:p>
        </p:txBody>
      </p:sp>
    </p:spTree>
    <p:extLst>
      <p:ext uri="{BB962C8B-B14F-4D97-AF65-F5344CB8AC3E}">
        <p14:creationId xmlns:p14="http://schemas.microsoft.com/office/powerpoint/2010/main" val="22234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7</a:t>
            </a:fld>
            <a:endParaRPr lang="en-US" dirty="0"/>
          </a:p>
        </p:txBody>
      </p:sp>
    </p:spTree>
    <p:extLst>
      <p:ext uri="{BB962C8B-B14F-4D97-AF65-F5344CB8AC3E}">
        <p14:creationId xmlns:p14="http://schemas.microsoft.com/office/powerpoint/2010/main" val="383841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8</a:t>
            </a:fld>
            <a:endParaRPr lang="en-US" dirty="0"/>
          </a:p>
        </p:txBody>
      </p:sp>
    </p:spTree>
    <p:extLst>
      <p:ext uri="{BB962C8B-B14F-4D97-AF65-F5344CB8AC3E}">
        <p14:creationId xmlns:p14="http://schemas.microsoft.com/office/powerpoint/2010/main" val="1995284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9</a:t>
            </a:fld>
            <a:endParaRPr lang="en-US" dirty="0"/>
          </a:p>
        </p:txBody>
      </p:sp>
    </p:spTree>
    <p:extLst>
      <p:ext uri="{BB962C8B-B14F-4D97-AF65-F5344CB8AC3E}">
        <p14:creationId xmlns:p14="http://schemas.microsoft.com/office/powerpoint/2010/main" val="3803870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10</a:t>
            </a:fld>
            <a:endParaRPr lang="en-US" dirty="0"/>
          </a:p>
        </p:txBody>
      </p:sp>
    </p:spTree>
    <p:extLst>
      <p:ext uri="{BB962C8B-B14F-4D97-AF65-F5344CB8AC3E}">
        <p14:creationId xmlns:p14="http://schemas.microsoft.com/office/powerpoint/2010/main" val="3654833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19</a:t>
            </a:fld>
            <a:endParaRPr lang="en-US" dirty="0"/>
          </a:p>
        </p:txBody>
      </p:sp>
    </p:spTree>
    <p:extLst>
      <p:ext uri="{BB962C8B-B14F-4D97-AF65-F5344CB8AC3E}">
        <p14:creationId xmlns:p14="http://schemas.microsoft.com/office/powerpoint/2010/main" val="98220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20</a:t>
            </a:fld>
            <a:endParaRPr lang="en-US" dirty="0"/>
          </a:p>
        </p:txBody>
      </p:sp>
    </p:spTree>
    <p:extLst>
      <p:ext uri="{BB962C8B-B14F-4D97-AF65-F5344CB8AC3E}">
        <p14:creationId xmlns:p14="http://schemas.microsoft.com/office/powerpoint/2010/main" val="193318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23</a:t>
            </a:fld>
            <a:endParaRPr lang="en-US" dirty="0"/>
          </a:p>
        </p:txBody>
      </p:sp>
    </p:spTree>
    <p:extLst>
      <p:ext uri="{BB962C8B-B14F-4D97-AF65-F5344CB8AC3E}">
        <p14:creationId xmlns:p14="http://schemas.microsoft.com/office/powerpoint/2010/main" val="3914030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24</a:t>
            </a:fld>
            <a:endParaRPr lang="en-US" dirty="0"/>
          </a:p>
        </p:txBody>
      </p:sp>
    </p:spTree>
    <p:extLst>
      <p:ext uri="{BB962C8B-B14F-4D97-AF65-F5344CB8AC3E}">
        <p14:creationId xmlns:p14="http://schemas.microsoft.com/office/powerpoint/2010/main" val="3054230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26</a:t>
            </a:fld>
            <a:endParaRPr lang="en-US" dirty="0"/>
          </a:p>
        </p:txBody>
      </p:sp>
    </p:spTree>
    <p:extLst>
      <p:ext uri="{BB962C8B-B14F-4D97-AF65-F5344CB8AC3E}">
        <p14:creationId xmlns:p14="http://schemas.microsoft.com/office/powerpoint/2010/main" val="3764923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33</a:t>
            </a:fld>
            <a:endParaRPr lang="en-US" dirty="0"/>
          </a:p>
        </p:txBody>
      </p:sp>
    </p:spTree>
    <p:extLst>
      <p:ext uri="{BB962C8B-B14F-4D97-AF65-F5344CB8AC3E}">
        <p14:creationId xmlns:p14="http://schemas.microsoft.com/office/powerpoint/2010/main" val="4278580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36</a:t>
            </a:fld>
            <a:endParaRPr lang="en-US" dirty="0"/>
          </a:p>
        </p:txBody>
      </p:sp>
    </p:spTree>
    <p:extLst>
      <p:ext uri="{BB962C8B-B14F-4D97-AF65-F5344CB8AC3E}">
        <p14:creationId xmlns:p14="http://schemas.microsoft.com/office/powerpoint/2010/main" val="4190812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37</a:t>
            </a:fld>
            <a:endParaRPr lang="en-US" dirty="0"/>
          </a:p>
        </p:txBody>
      </p:sp>
    </p:spTree>
    <p:extLst>
      <p:ext uri="{BB962C8B-B14F-4D97-AF65-F5344CB8AC3E}">
        <p14:creationId xmlns:p14="http://schemas.microsoft.com/office/powerpoint/2010/main" val="3860809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42</a:t>
            </a:fld>
            <a:endParaRPr lang="en-US" dirty="0"/>
          </a:p>
        </p:txBody>
      </p:sp>
    </p:spTree>
    <p:extLst>
      <p:ext uri="{BB962C8B-B14F-4D97-AF65-F5344CB8AC3E}">
        <p14:creationId xmlns:p14="http://schemas.microsoft.com/office/powerpoint/2010/main" val="4211554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43</a:t>
            </a:fld>
            <a:endParaRPr lang="en-US" dirty="0"/>
          </a:p>
        </p:txBody>
      </p:sp>
    </p:spTree>
    <p:extLst>
      <p:ext uri="{BB962C8B-B14F-4D97-AF65-F5344CB8AC3E}">
        <p14:creationId xmlns:p14="http://schemas.microsoft.com/office/powerpoint/2010/main" val="2137507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46</a:t>
            </a:fld>
            <a:endParaRPr lang="en-US" dirty="0"/>
          </a:p>
        </p:txBody>
      </p:sp>
    </p:spTree>
    <p:extLst>
      <p:ext uri="{BB962C8B-B14F-4D97-AF65-F5344CB8AC3E}">
        <p14:creationId xmlns:p14="http://schemas.microsoft.com/office/powerpoint/2010/main" val="2626417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50</a:t>
            </a:fld>
            <a:endParaRPr lang="en-US" dirty="0"/>
          </a:p>
        </p:txBody>
      </p:sp>
    </p:spTree>
    <p:extLst>
      <p:ext uri="{BB962C8B-B14F-4D97-AF65-F5344CB8AC3E}">
        <p14:creationId xmlns:p14="http://schemas.microsoft.com/office/powerpoint/2010/main" val="2916245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53</a:t>
            </a:fld>
            <a:endParaRPr lang="en-US" dirty="0"/>
          </a:p>
        </p:txBody>
      </p:sp>
    </p:spTree>
    <p:extLst>
      <p:ext uri="{BB962C8B-B14F-4D97-AF65-F5344CB8AC3E}">
        <p14:creationId xmlns:p14="http://schemas.microsoft.com/office/powerpoint/2010/main" val="36308561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54</a:t>
            </a:fld>
            <a:endParaRPr lang="en-US" dirty="0"/>
          </a:p>
        </p:txBody>
      </p:sp>
    </p:spTree>
    <p:extLst>
      <p:ext uri="{BB962C8B-B14F-4D97-AF65-F5344CB8AC3E}">
        <p14:creationId xmlns:p14="http://schemas.microsoft.com/office/powerpoint/2010/main" val="928931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55</a:t>
            </a:fld>
            <a:endParaRPr lang="en-US" dirty="0"/>
          </a:p>
        </p:txBody>
      </p:sp>
    </p:spTree>
    <p:extLst>
      <p:ext uri="{BB962C8B-B14F-4D97-AF65-F5344CB8AC3E}">
        <p14:creationId xmlns:p14="http://schemas.microsoft.com/office/powerpoint/2010/main" val="3469433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56</a:t>
            </a:fld>
            <a:endParaRPr lang="en-US" dirty="0"/>
          </a:p>
        </p:txBody>
      </p:sp>
    </p:spTree>
    <p:extLst>
      <p:ext uri="{BB962C8B-B14F-4D97-AF65-F5344CB8AC3E}">
        <p14:creationId xmlns:p14="http://schemas.microsoft.com/office/powerpoint/2010/main" val="768548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3360898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5403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B3B0D9B-088C-E44A-AD0A-D06FE6DA0646}"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85004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B3B0D9B-088C-E44A-AD0A-D06FE6DA0646}" type="datetimeFigureOut">
              <a:rPr lang="en-US" smtClean="0"/>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777965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B3B0D9B-088C-E44A-AD0A-D06FE6DA0646}" type="datetimeFigureOut">
              <a:rPr lang="en-US" smtClean="0"/>
              <a:t>11/18/2023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237001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B3B0D9B-088C-E44A-AD0A-D06FE6DA0646}" type="datetimeFigureOut">
              <a:rPr lang="en-US" smtClean="0"/>
              <a:t>11/18/2023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331389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3B0D9B-088C-E44A-AD0A-D06FE6DA0646}" type="datetimeFigureOut">
              <a:rPr lang="en-US" smtClean="0"/>
              <a:t>11/18/2023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496180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B3B0D9B-088C-E44A-AD0A-D06FE6DA0646}" type="datetimeFigureOut">
              <a:rPr lang="en-US" smtClean="0"/>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29804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B3B0D9B-088C-E44A-AD0A-D06FE6DA0646}" type="datetimeFigureOut">
              <a:rPr lang="en-US" smtClean="0"/>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61086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1720403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328838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2770078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B0D9B-088C-E44A-AD0A-D06FE6DA0646}" type="datetimeFigureOut">
              <a:rPr lang="en-US" smtClean="0"/>
              <a:t>11/18/2023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63114-9C48-CD47-B05F-0E901A3371CA}" type="slidenum">
              <a:rPr lang="en-US" smtClean="0"/>
              <a:t>‹#›</a:t>
            </a:fld>
            <a:endParaRPr lang="en-US"/>
          </a:p>
        </p:txBody>
      </p:sp>
    </p:spTree>
    <p:extLst>
      <p:ext uri="{BB962C8B-B14F-4D97-AF65-F5344CB8AC3E}">
        <p14:creationId xmlns:p14="http://schemas.microsoft.com/office/powerpoint/2010/main" val="9220799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s://www.biblegateway.com/passage/?search=Matthew+16%3A5-12&amp;version=NKJV#fen-NKJV-23681b" TargetMode="External"/><Relationship Id="rId2" Type="http://schemas.openxmlformats.org/officeDocument/2006/relationships/hyperlink" Target="https://www.biblegateway.com/passage/?search=Matthew+16%3A5-12&amp;version=NKJV#fen-NKJV-23679a" TargetMode="External"/><Relationship Id="rId1" Type="http://schemas.openxmlformats.org/officeDocument/2006/relationships/slideLayout" Target="../slideLayouts/slideLayout7.xml"/><Relationship Id="rId5" Type="http://schemas.openxmlformats.org/officeDocument/2006/relationships/hyperlink" Target="https://www.biblegateway.com/passage/?search=Matthew+16%3A5-12&amp;version=NKJV#fen-NKJV-23685d" TargetMode="External"/><Relationship Id="rId4" Type="http://schemas.openxmlformats.org/officeDocument/2006/relationships/hyperlink" Target="https://www.biblegateway.com/passage/?search=Matthew+16%3A5-12&amp;version=NKJV#fen-NKJV-23684c"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 name="Rectangle 207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6A3BDFA-C549-453B-8271-B05030BBD6B7}"/>
              </a:ext>
            </a:extLst>
          </p:cNvPr>
          <p:cNvPicPr>
            <a:picLocks noChangeAspect="1"/>
          </p:cNvPicPr>
          <p:nvPr/>
        </p:nvPicPr>
        <p:blipFill rotWithShape="1">
          <a:blip r:embed="rId3"/>
          <a:srcRect b="35969"/>
          <a:stretch/>
        </p:blipFill>
        <p:spPr>
          <a:xfrm>
            <a:off x="20" y="0"/>
            <a:ext cx="12191980" cy="4391237"/>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2080" name="Group 207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849976"/>
            <a:chOff x="476" y="-3923157"/>
            <a:chExt cx="10667524" cy="2493729"/>
          </a:xfrm>
        </p:grpSpPr>
        <p:sp>
          <p:nvSpPr>
            <p:cNvPr id="2081" name="Freeform: Shape 208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82" name="Freeform: Shape 208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1</a:t>
            </a:fld>
            <a:endParaRPr lang="en-US"/>
          </a:p>
        </p:txBody>
      </p:sp>
      <p:cxnSp>
        <p:nvCxnSpPr>
          <p:cNvPr id="25" name="Straight Connector 24">
            <a:extLst>
              <a:ext uri="{FF2B5EF4-FFF2-40B4-BE49-F238E27FC236}">
                <a16:creationId xmlns:a16="http://schemas.microsoft.com/office/drawing/2014/main" id="{42DE8676-36F2-409D-A4D8-9AA7C9F0117C}"/>
              </a:ext>
            </a:extLst>
          </p:cNvPr>
          <p:cNvCxnSpPr>
            <a:cxnSpLocks/>
          </p:cNvCxnSpPr>
          <p:nvPr/>
        </p:nvCxnSpPr>
        <p:spPr>
          <a:xfrm flipV="1">
            <a:off x="883578" y="5691883"/>
            <a:ext cx="1057210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7E512EB7-581E-4389-AD39-AAAE1C87A2B3}"/>
              </a:ext>
            </a:extLst>
          </p:cNvPr>
          <p:cNvSpPr/>
          <p:nvPr/>
        </p:nvSpPr>
        <p:spPr>
          <a:xfrm>
            <a:off x="1" y="4811497"/>
            <a:ext cx="12191455" cy="3498394"/>
          </a:xfrm>
          <a:prstGeom prst="rect">
            <a:avLst/>
          </a:prstGeom>
        </p:spPr>
        <p:txBody>
          <a:bodyPr wrap="square">
            <a:spAutoFit/>
          </a:bodyPr>
          <a:lstStyle/>
          <a:p>
            <a:pPr algn="ctr"/>
            <a:r>
              <a:rPr lang="en-GB" sz="16600" b="1" baseline="30000" dirty="0">
                <a:solidFill>
                  <a:schemeClr val="bg1"/>
                </a:solidFill>
                <a:effectLst>
                  <a:outerShdw blurRad="38100" dist="38100" dir="2700000" algn="tl">
                    <a:srgbClr val="000000">
                      <a:alpha val="43137"/>
                    </a:srgbClr>
                  </a:outerShdw>
                </a:effectLst>
              </a:rPr>
              <a:t>Blind can see</a:t>
            </a:r>
          </a:p>
          <a:p>
            <a:pPr algn="ctr"/>
            <a:r>
              <a:rPr lang="en-GB" sz="16600" b="1" baseline="30000" dirty="0">
                <a:solidFill>
                  <a:schemeClr val="bg1"/>
                </a:solidFill>
                <a:effectLst>
                  <a:outerShdw blurRad="38100" dist="38100" dir="2700000" algn="tl">
                    <a:srgbClr val="000000">
                      <a:alpha val="43137"/>
                    </a:srgbClr>
                  </a:outerShdw>
                </a:effectLst>
              </a:rPr>
              <a:t> </a:t>
            </a:r>
          </a:p>
        </p:txBody>
      </p:sp>
      <p:sp>
        <p:nvSpPr>
          <p:cNvPr id="27" name="Rectangle 26">
            <a:extLst>
              <a:ext uri="{FF2B5EF4-FFF2-40B4-BE49-F238E27FC236}">
                <a16:creationId xmlns:a16="http://schemas.microsoft.com/office/drawing/2014/main" id="{9C9F1835-24C6-4240-AC4A-4FDA45CAE2B3}"/>
              </a:ext>
            </a:extLst>
          </p:cNvPr>
          <p:cNvSpPr/>
          <p:nvPr/>
        </p:nvSpPr>
        <p:spPr>
          <a:xfrm>
            <a:off x="0" y="5376577"/>
            <a:ext cx="12192000" cy="1691553"/>
          </a:xfrm>
          <a:prstGeom prst="rect">
            <a:avLst/>
          </a:prstGeom>
        </p:spPr>
        <p:txBody>
          <a:bodyPr wrap="square">
            <a:spAutoFit/>
          </a:bodyPr>
          <a:lstStyle/>
          <a:p>
            <a:pPr algn="ctr">
              <a:lnSpc>
                <a:spcPct val="115000"/>
              </a:lnSpc>
              <a:spcAft>
                <a:spcPts val="0"/>
              </a:spcAft>
            </a:pPr>
            <a:r>
              <a:rPr lang="en-GB" sz="9600" b="1" dirty="0">
                <a:solidFill>
                  <a:schemeClr val="bg1"/>
                </a:solidFill>
                <a:latin typeface="Calibri" panose="020F0502020204030204" pitchFamily="34" charset="0"/>
                <a:cs typeface="Latha" panose="020B0604020202020204" pitchFamily="34" charset="0"/>
              </a:rPr>
              <a:t>Matthew 16:5-12</a:t>
            </a:r>
          </a:p>
        </p:txBody>
      </p:sp>
    </p:spTree>
    <p:extLst>
      <p:ext uri="{BB962C8B-B14F-4D97-AF65-F5344CB8AC3E}">
        <p14:creationId xmlns:p14="http://schemas.microsoft.com/office/powerpoint/2010/main" val="34578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906552" y="5763531"/>
            <a:ext cx="5695085" cy="1091837"/>
          </a:xfrm>
          <a:prstGeom prst="rect">
            <a:avLst/>
          </a:prstGeom>
        </p:spPr>
        <p:txBody>
          <a:bodyPr wrap="none">
            <a:spAutoFit/>
          </a:bodyPr>
          <a:lstStyle/>
          <a:p>
            <a:pPr algn="ctr">
              <a:lnSpc>
                <a:spcPct val="115000"/>
              </a:lnSpc>
              <a:spcAft>
                <a:spcPts val="0"/>
              </a:spcAft>
            </a:pPr>
            <a:r>
              <a:rPr lang="en-GB" sz="6000" b="1" dirty="0">
                <a:latin typeface="Calibri" panose="020F0502020204030204" pitchFamily="34" charset="0"/>
                <a:cs typeface="Latha" panose="020B0604020202020204" pitchFamily="34" charset="0"/>
              </a:rPr>
              <a:t>Matthew 16:5-12</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728050" y="5766163"/>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68355" y="254331"/>
            <a:ext cx="11601037" cy="5293757"/>
          </a:xfrm>
          <a:prstGeom prst="rect">
            <a:avLst/>
          </a:prstGeom>
        </p:spPr>
        <p:txBody>
          <a:bodyPr wrap="square">
            <a:spAutoFit/>
          </a:bodyPr>
          <a:lstStyle/>
          <a:p>
            <a:pPr algn="l"/>
            <a:r>
              <a:rPr lang="en-CA" sz="2600" b="1" i="0" u="none" strike="noStrike" baseline="30000" dirty="0">
                <a:effectLst/>
                <a:latin typeface="system-ui"/>
              </a:rPr>
              <a:t>5 </a:t>
            </a:r>
            <a:r>
              <a:rPr lang="en-CA" sz="2600" b="0" i="0" u="none" strike="noStrike" dirty="0">
                <a:effectLst/>
                <a:latin typeface="system-ui"/>
              </a:rPr>
              <a:t>Now when His disciples had come to the other side, they had forgotten to take bread. </a:t>
            </a:r>
            <a:r>
              <a:rPr lang="en-CA" sz="2600" b="1" i="0" u="none" strike="noStrike" baseline="30000" dirty="0">
                <a:effectLst/>
                <a:latin typeface="system-ui"/>
              </a:rPr>
              <a:t>6 </a:t>
            </a:r>
            <a:r>
              <a:rPr lang="en-CA" sz="2600" b="0" i="0" u="none" strike="noStrike" dirty="0">
                <a:effectLst/>
                <a:latin typeface="system-ui"/>
              </a:rPr>
              <a:t>Then Jesus said to them, “Take heed and beware of the </a:t>
            </a:r>
            <a:r>
              <a:rPr lang="en-CA" sz="2600" b="0" i="0" u="none" strike="noStrike" baseline="30000" dirty="0">
                <a:effectLst/>
                <a:latin typeface="system-ui"/>
              </a:rPr>
              <a:t>[</a:t>
            </a:r>
            <a:r>
              <a:rPr lang="en-CA" sz="2600" b="0" i="0" u="none" strike="noStrike" baseline="30000" dirty="0">
                <a:effectLst/>
                <a:latin typeface="system-ui"/>
                <a:hlinkClick r:id="rId2" tooltip="See footnote a">
                  <a:extLst>
                    <a:ext uri="{A12FA001-AC4F-418D-AE19-62706E023703}">
                      <ahyp:hlinkClr xmlns:ahyp="http://schemas.microsoft.com/office/drawing/2018/hyperlinkcolor" val="tx"/>
                    </a:ext>
                  </a:extLst>
                </a:hlinkClick>
              </a:rPr>
              <a:t>a</a:t>
            </a:r>
            <a:r>
              <a:rPr lang="en-CA" sz="2600" b="0" i="0" u="none" strike="noStrike" baseline="30000" dirty="0">
                <a:effectLst/>
                <a:latin typeface="system-ui"/>
              </a:rPr>
              <a:t>]</a:t>
            </a:r>
            <a:r>
              <a:rPr lang="en-CA" sz="2600" b="0" i="0" u="none" strike="noStrike" dirty="0">
                <a:effectLst/>
                <a:latin typeface="system-ui"/>
              </a:rPr>
              <a:t>leaven of the Pharisees and the Sadducees.”</a:t>
            </a:r>
          </a:p>
          <a:p>
            <a:pPr algn="l"/>
            <a:r>
              <a:rPr lang="en-CA" sz="2600" b="1" i="0" u="none" strike="noStrike" baseline="30000" dirty="0">
                <a:effectLst/>
                <a:latin typeface="system-ui"/>
              </a:rPr>
              <a:t>7 </a:t>
            </a:r>
            <a:r>
              <a:rPr lang="en-CA" sz="2600" b="0" i="0" u="none" strike="noStrike" dirty="0">
                <a:effectLst/>
                <a:latin typeface="system-ui"/>
              </a:rPr>
              <a:t>And they reasoned among themselves, saying, “</a:t>
            </a:r>
            <a:r>
              <a:rPr lang="en-CA" sz="2600" b="0" i="1" u="none" strike="noStrike" dirty="0">
                <a:effectLst/>
                <a:latin typeface="system-ui"/>
              </a:rPr>
              <a:t>It is</a:t>
            </a:r>
            <a:r>
              <a:rPr lang="en-CA" sz="2600" b="0" i="0" u="none" strike="noStrike" dirty="0">
                <a:effectLst/>
                <a:latin typeface="system-ui"/>
              </a:rPr>
              <a:t> because we have taken no bread.”</a:t>
            </a:r>
          </a:p>
          <a:p>
            <a:pPr algn="l"/>
            <a:r>
              <a:rPr lang="en-CA" sz="2600" b="1" i="0" u="none" strike="noStrike" baseline="30000" dirty="0">
                <a:effectLst/>
                <a:latin typeface="system-ui"/>
              </a:rPr>
              <a:t>8 </a:t>
            </a:r>
            <a:r>
              <a:rPr lang="en-CA" sz="2600" b="0" i="0" u="none" strike="noStrike" dirty="0">
                <a:effectLst/>
                <a:latin typeface="system-ui"/>
              </a:rPr>
              <a:t>But Jesus, being aware of </a:t>
            </a:r>
            <a:r>
              <a:rPr lang="en-CA" sz="2600" b="0" i="1" u="none" strike="noStrike" dirty="0">
                <a:effectLst/>
                <a:latin typeface="system-ui"/>
              </a:rPr>
              <a:t>it,</a:t>
            </a:r>
            <a:r>
              <a:rPr lang="en-CA" sz="2600" b="0" i="0" u="none" strike="noStrike" dirty="0">
                <a:effectLst/>
                <a:latin typeface="system-ui"/>
              </a:rPr>
              <a:t> said to them, “O you of little faith, why do you reason among yourselves because you</a:t>
            </a:r>
            <a:r>
              <a:rPr lang="en-CA" sz="2600" b="0" i="0" u="none" strike="noStrike" baseline="30000" dirty="0">
                <a:effectLst/>
                <a:latin typeface="system-ui"/>
              </a:rPr>
              <a:t>[</a:t>
            </a:r>
            <a:r>
              <a:rPr lang="en-CA" sz="2600" b="0" i="0" u="none" strike="noStrike" baseline="30000" dirty="0">
                <a:effectLst/>
                <a:latin typeface="system-ui"/>
                <a:hlinkClick r:id="rId3" tooltip="See footnote b">
                  <a:extLst>
                    <a:ext uri="{A12FA001-AC4F-418D-AE19-62706E023703}">
                      <ahyp:hlinkClr xmlns:ahyp="http://schemas.microsoft.com/office/drawing/2018/hyperlinkcolor" val="tx"/>
                    </a:ext>
                  </a:extLst>
                </a:hlinkClick>
              </a:rPr>
              <a:t>b</a:t>
            </a:r>
            <a:r>
              <a:rPr lang="en-CA" sz="2600" b="0" i="0" u="none" strike="noStrike" baseline="30000" dirty="0">
                <a:effectLst/>
                <a:latin typeface="system-ui"/>
              </a:rPr>
              <a:t>]</a:t>
            </a:r>
            <a:r>
              <a:rPr lang="en-CA" sz="2600" b="0" i="0" u="none" strike="noStrike" dirty="0">
                <a:effectLst/>
                <a:latin typeface="system-ui"/>
              </a:rPr>
              <a:t>have brought no bread? </a:t>
            </a:r>
            <a:r>
              <a:rPr lang="en-CA" sz="2600" b="1" i="0" u="none" strike="noStrike" baseline="30000" dirty="0">
                <a:effectLst/>
                <a:latin typeface="system-ui"/>
              </a:rPr>
              <a:t>9 </a:t>
            </a:r>
            <a:r>
              <a:rPr lang="en-CA" sz="2600" b="0" i="0" u="none" strike="noStrike" dirty="0">
                <a:effectLst/>
                <a:latin typeface="system-ui"/>
              </a:rPr>
              <a:t>Do you not yet understand, or remember the five loaves of the five thousand and how many baskets you took up? </a:t>
            </a:r>
            <a:r>
              <a:rPr lang="en-CA" sz="2600" b="1" i="0" u="none" strike="noStrike" baseline="30000" dirty="0">
                <a:effectLst/>
                <a:latin typeface="system-ui"/>
              </a:rPr>
              <a:t>10 </a:t>
            </a:r>
            <a:r>
              <a:rPr lang="en-CA" sz="2600" b="0" i="0" u="none" strike="noStrike" dirty="0">
                <a:effectLst/>
                <a:latin typeface="system-ui"/>
              </a:rPr>
              <a:t>Nor the seven loaves of the four thousand and how many large baskets you took up? </a:t>
            </a:r>
            <a:r>
              <a:rPr lang="en-CA" sz="2600" b="1" i="0" u="none" strike="noStrike" baseline="30000" dirty="0">
                <a:effectLst/>
                <a:latin typeface="system-ui"/>
              </a:rPr>
              <a:t>11 </a:t>
            </a:r>
            <a:r>
              <a:rPr lang="en-CA" sz="2600" b="0" i="0" u="none" strike="noStrike" dirty="0">
                <a:effectLst/>
                <a:latin typeface="system-ui"/>
              </a:rPr>
              <a:t>How is it you do not understand that I did not speak to you concerning bread?—</a:t>
            </a:r>
            <a:r>
              <a:rPr lang="en-CA" sz="2600" b="0" i="1" u="none" strike="noStrike" dirty="0">
                <a:effectLst/>
                <a:latin typeface="system-ui"/>
              </a:rPr>
              <a:t>but</a:t>
            </a:r>
            <a:r>
              <a:rPr lang="en-CA" sz="2600" b="0" i="0" u="none" strike="noStrike" dirty="0">
                <a:effectLst/>
                <a:latin typeface="system-ui"/>
              </a:rPr>
              <a:t> to beware of the </a:t>
            </a:r>
            <a:r>
              <a:rPr lang="en-CA" sz="2600" b="0" i="0" u="none" strike="noStrike" baseline="30000" dirty="0">
                <a:effectLst/>
                <a:latin typeface="system-ui"/>
              </a:rPr>
              <a:t>[</a:t>
            </a:r>
            <a:r>
              <a:rPr lang="en-CA" sz="2600" b="0" i="0" u="none" strike="noStrike" baseline="30000" dirty="0">
                <a:effectLst/>
                <a:latin typeface="system-ui"/>
                <a:hlinkClick r:id="rId4" tooltip="See footnote c">
                  <a:extLst>
                    <a:ext uri="{A12FA001-AC4F-418D-AE19-62706E023703}">
                      <ahyp:hlinkClr xmlns:ahyp="http://schemas.microsoft.com/office/drawing/2018/hyperlinkcolor" val="tx"/>
                    </a:ext>
                  </a:extLst>
                </a:hlinkClick>
              </a:rPr>
              <a:t>c</a:t>
            </a:r>
            <a:r>
              <a:rPr lang="en-CA" sz="2600" b="0" i="0" u="none" strike="noStrike" baseline="30000" dirty="0">
                <a:effectLst/>
                <a:latin typeface="system-ui"/>
              </a:rPr>
              <a:t>]</a:t>
            </a:r>
            <a:r>
              <a:rPr lang="en-CA" sz="2600" b="0" i="0" u="none" strike="noStrike" dirty="0">
                <a:effectLst/>
                <a:latin typeface="system-ui"/>
              </a:rPr>
              <a:t>leaven of the Pharisees and Sadducees.” </a:t>
            </a:r>
            <a:r>
              <a:rPr lang="en-CA" sz="2600" b="1" i="0" u="none" strike="noStrike" baseline="30000" dirty="0">
                <a:effectLst/>
                <a:latin typeface="system-ui"/>
              </a:rPr>
              <a:t>12 </a:t>
            </a:r>
            <a:r>
              <a:rPr lang="en-CA" sz="2600" b="0" i="0" u="none" strike="noStrike" dirty="0">
                <a:effectLst/>
                <a:latin typeface="system-ui"/>
              </a:rPr>
              <a:t>Then they understood that He did not tell </a:t>
            </a:r>
            <a:r>
              <a:rPr lang="en-CA" sz="2600" b="0" i="1" u="none" strike="noStrike" dirty="0">
                <a:effectLst/>
                <a:latin typeface="system-ui"/>
              </a:rPr>
              <a:t>them</a:t>
            </a:r>
            <a:r>
              <a:rPr lang="en-CA" sz="2600" b="0" i="0" u="none" strike="noStrike" dirty="0">
                <a:effectLst/>
                <a:latin typeface="system-ui"/>
              </a:rPr>
              <a:t> to beware of the leaven of bread, but of the </a:t>
            </a:r>
            <a:r>
              <a:rPr lang="en-CA" sz="2600" b="0" i="0" u="none" strike="noStrike" baseline="30000" dirty="0">
                <a:effectLst/>
                <a:latin typeface="system-ui"/>
              </a:rPr>
              <a:t>[</a:t>
            </a:r>
            <a:r>
              <a:rPr lang="en-CA" sz="2600" b="0" i="0" u="none" strike="noStrike" baseline="30000" dirty="0">
                <a:effectLst/>
                <a:latin typeface="system-ui"/>
                <a:hlinkClick r:id="rId5" tooltip="See footnote d">
                  <a:extLst>
                    <a:ext uri="{A12FA001-AC4F-418D-AE19-62706E023703}">
                      <ahyp:hlinkClr xmlns:ahyp="http://schemas.microsoft.com/office/drawing/2018/hyperlinkcolor" val="tx"/>
                    </a:ext>
                  </a:extLst>
                </a:hlinkClick>
              </a:rPr>
              <a:t>d</a:t>
            </a:r>
            <a:r>
              <a:rPr lang="en-CA" sz="2600" b="0" i="0" u="none" strike="noStrike" baseline="30000" dirty="0">
                <a:effectLst/>
                <a:latin typeface="system-ui"/>
              </a:rPr>
              <a:t>]</a:t>
            </a:r>
            <a:r>
              <a:rPr lang="en-CA" sz="2600" b="0" i="0" u="none" strike="noStrike" dirty="0">
                <a:effectLst/>
                <a:latin typeface="system-ui"/>
              </a:rPr>
              <a:t>doctrine of the Pharisees and Sadducees.</a:t>
            </a:r>
          </a:p>
        </p:txBody>
      </p:sp>
    </p:spTree>
    <p:extLst>
      <p:ext uri="{BB962C8B-B14F-4D97-AF65-F5344CB8AC3E}">
        <p14:creationId xmlns:p14="http://schemas.microsoft.com/office/powerpoint/2010/main" val="4012160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a:t>
            </a:fld>
            <a:endParaRPr lang="en-US"/>
          </a:p>
        </p:txBody>
      </p:sp>
      <p:sp>
        <p:nvSpPr>
          <p:cNvPr id="28" name="Rectangle 27">
            <a:extLst>
              <a:ext uri="{FF2B5EF4-FFF2-40B4-BE49-F238E27FC236}">
                <a16:creationId xmlns:a16="http://schemas.microsoft.com/office/drawing/2014/main" id="{B1726459-4366-471F-8A15-C7339191670D}"/>
              </a:ext>
            </a:extLst>
          </p:cNvPr>
          <p:cNvSpPr/>
          <p:nvPr/>
        </p:nvSpPr>
        <p:spPr>
          <a:xfrm>
            <a:off x="0" y="-81798"/>
            <a:ext cx="12192000" cy="1091837"/>
          </a:xfrm>
          <a:prstGeom prst="rect">
            <a:avLst/>
          </a:prstGeom>
        </p:spPr>
        <p:txBody>
          <a:bodyPr wrap="square">
            <a:spAutoFit/>
          </a:bodyPr>
          <a:lstStyle/>
          <a:p>
            <a:pPr algn="ctr">
              <a:lnSpc>
                <a:spcPct val="115000"/>
              </a:lnSpc>
              <a:spcAft>
                <a:spcPts val="0"/>
              </a:spcAft>
            </a:pPr>
            <a:r>
              <a:rPr lang="en-GB" sz="6000" b="1" dirty="0">
                <a:latin typeface="Calibri" panose="020F0502020204030204" pitchFamily="34" charset="0"/>
                <a:cs typeface="Latha" panose="020B0604020202020204" pitchFamily="34" charset="0"/>
              </a:rPr>
              <a:t>Blind to spiritual reality</a:t>
            </a:r>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026264"/>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Picture Placeholder 10">
            <a:extLst>
              <a:ext uri="{FF2B5EF4-FFF2-40B4-BE49-F238E27FC236}">
                <a16:creationId xmlns:a16="http://schemas.microsoft.com/office/drawing/2014/main" id="{F81AFC9B-EDC0-83CA-39FF-6D5A8AAC2CAB}"/>
              </a:ext>
            </a:extLst>
          </p:cNvPr>
          <p:cNvPicPr>
            <a:picLocks noChangeAspect="1"/>
          </p:cNvPicPr>
          <p:nvPr/>
        </p:nvPicPr>
        <p:blipFill>
          <a:blip r:embed="rId3"/>
          <a:srcRect/>
          <a:stretch/>
        </p:blipFill>
        <p:spPr>
          <a:xfrm>
            <a:off x="5609690" y="3429000"/>
            <a:ext cx="6582310" cy="3416417"/>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11402C42-5466-87EB-E03F-9E313E147305}"/>
              </a:ext>
            </a:extLst>
          </p:cNvPr>
          <p:cNvSpPr/>
          <p:nvPr/>
        </p:nvSpPr>
        <p:spPr>
          <a:xfrm>
            <a:off x="566918" y="1531552"/>
            <a:ext cx="9512029" cy="2308324"/>
          </a:xfrm>
          <a:prstGeom prst="rect">
            <a:avLst/>
          </a:prstGeom>
        </p:spPr>
        <p:txBody>
          <a:bodyPr wrap="square">
            <a:spAutoFit/>
          </a:bodyPr>
          <a:lstStyle/>
          <a:p>
            <a:pPr marL="685800" indent="-685800">
              <a:buFont typeface="Arial" panose="020B0604020202020204" pitchFamily="34" charset="0"/>
              <a:buChar char="•"/>
            </a:pPr>
            <a:r>
              <a:rPr lang="en-GB" sz="7200" b="1" i="1" baseline="30000" dirty="0"/>
              <a:t>Non-Christian or Christian</a:t>
            </a:r>
          </a:p>
          <a:p>
            <a:pPr marL="685800" indent="-685800">
              <a:buFont typeface="Arial" panose="020B0604020202020204" pitchFamily="34" charset="0"/>
              <a:buChar char="•"/>
            </a:pPr>
            <a:r>
              <a:rPr lang="en-GB" sz="7200" b="1" i="1" baseline="30000" dirty="0"/>
              <a:t>Christ-rejecter or Christ-receiver</a:t>
            </a:r>
          </a:p>
          <a:p>
            <a:pPr marL="685800" indent="-685800">
              <a:buFont typeface="Arial" panose="020B0604020202020204" pitchFamily="34" charset="0"/>
              <a:buChar char="•"/>
            </a:pPr>
            <a:r>
              <a:rPr lang="en-GB" sz="7200" b="1" i="1" baseline="30000" dirty="0"/>
              <a:t>Know God or don’t know God</a:t>
            </a:r>
          </a:p>
        </p:txBody>
      </p:sp>
    </p:spTree>
    <p:extLst>
      <p:ext uri="{BB962C8B-B14F-4D97-AF65-F5344CB8AC3E}">
        <p14:creationId xmlns:p14="http://schemas.microsoft.com/office/powerpoint/2010/main" val="1651049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5B28798-A7BB-3913-0CB7-0EFDC2EC3449}"/>
              </a:ext>
            </a:extLst>
          </p:cNvPr>
          <p:cNvCxnSpPr>
            <a:cxnSpLocks/>
          </p:cNvCxnSpPr>
          <p:nvPr/>
        </p:nvCxnSpPr>
        <p:spPr>
          <a:xfrm>
            <a:off x="0" y="112832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a:t>
            </a:fld>
            <a:endParaRPr lang="en-US"/>
          </a:p>
        </p:txBody>
      </p:sp>
      <p:pic>
        <p:nvPicPr>
          <p:cNvPr id="6" name="Picture Placeholder 10">
            <a:extLst>
              <a:ext uri="{FF2B5EF4-FFF2-40B4-BE49-F238E27FC236}">
                <a16:creationId xmlns:a16="http://schemas.microsoft.com/office/drawing/2014/main" id="{F81AFC9B-EDC0-83CA-39FF-6D5A8AAC2CAB}"/>
              </a:ext>
            </a:extLst>
          </p:cNvPr>
          <p:cNvPicPr>
            <a:picLocks noChangeAspect="1"/>
          </p:cNvPicPr>
          <p:nvPr/>
        </p:nvPicPr>
        <p:blipFill>
          <a:blip r:embed="rId3"/>
          <a:srcRect l="13936" r="13936"/>
          <a:stretch/>
        </p:blipFill>
        <p:spPr>
          <a:xfrm>
            <a:off x="6226139" y="1191803"/>
            <a:ext cx="5965861" cy="5666197"/>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11402C42-5466-87EB-E03F-9E313E147305}"/>
              </a:ext>
            </a:extLst>
          </p:cNvPr>
          <p:cNvSpPr/>
          <p:nvPr/>
        </p:nvSpPr>
        <p:spPr>
          <a:xfrm>
            <a:off x="0" y="2289099"/>
            <a:ext cx="7419809" cy="3785652"/>
          </a:xfrm>
          <a:prstGeom prst="rect">
            <a:avLst/>
          </a:prstGeom>
        </p:spPr>
        <p:txBody>
          <a:bodyPr wrap="square">
            <a:spAutoFit/>
          </a:bodyPr>
          <a:lstStyle/>
          <a:p>
            <a:pPr marL="685800" indent="-685800">
              <a:buFont typeface="Arial" panose="020B0604020202020204" pitchFamily="34" charset="0"/>
              <a:buChar char="•"/>
            </a:pPr>
            <a:r>
              <a:rPr lang="en-GB" sz="8000" b="1" i="1" baseline="30000" dirty="0"/>
              <a:t>The blind who will </a:t>
            </a:r>
            <a:r>
              <a:rPr lang="en-GB" sz="8000" b="1" i="1" baseline="30000" dirty="0">
                <a:solidFill>
                  <a:srgbClr val="FFFF00"/>
                </a:solidFill>
              </a:rPr>
              <a:t>never</a:t>
            </a:r>
            <a:r>
              <a:rPr lang="en-GB" sz="8000" b="1" i="1" baseline="30000" dirty="0"/>
              <a:t> see</a:t>
            </a:r>
          </a:p>
          <a:p>
            <a:pPr marL="685800" indent="-685800">
              <a:buFont typeface="Arial" panose="020B0604020202020204" pitchFamily="34" charset="0"/>
              <a:buChar char="•"/>
            </a:pPr>
            <a:r>
              <a:rPr lang="en-GB" sz="8000" b="1" i="1" baseline="30000" dirty="0">
                <a:cs typeface="Latha" panose="020B0604020202020204" pitchFamily="34" charset="0"/>
              </a:rPr>
              <a:t>The blind who will be </a:t>
            </a:r>
            <a:r>
              <a:rPr lang="en-GB" sz="8000" b="1" i="1" baseline="30000" dirty="0">
                <a:solidFill>
                  <a:srgbClr val="92D050"/>
                </a:solidFill>
                <a:cs typeface="Latha" panose="020B0604020202020204" pitchFamily="34" charset="0"/>
              </a:rPr>
              <a:t>made</a:t>
            </a:r>
            <a:r>
              <a:rPr lang="en-GB" sz="8000" b="1" i="1" baseline="30000" dirty="0">
                <a:cs typeface="Latha" panose="020B0604020202020204" pitchFamily="34" charset="0"/>
              </a:rPr>
              <a:t> to see</a:t>
            </a:r>
            <a:endParaRPr lang="en-GB" sz="8000" b="1" i="1" dirty="0">
              <a:cs typeface="Latha" panose="020B0604020202020204" pitchFamily="34" charset="0"/>
            </a:endParaRPr>
          </a:p>
        </p:txBody>
      </p:sp>
      <p:sp>
        <p:nvSpPr>
          <p:cNvPr id="4" name="Rectangle 3">
            <a:extLst>
              <a:ext uri="{FF2B5EF4-FFF2-40B4-BE49-F238E27FC236}">
                <a16:creationId xmlns:a16="http://schemas.microsoft.com/office/drawing/2014/main" id="{DFE0CBF1-DA25-5029-98A3-1D5298F54BF0}"/>
              </a:ext>
            </a:extLst>
          </p:cNvPr>
          <p:cNvSpPr/>
          <p:nvPr/>
        </p:nvSpPr>
        <p:spPr>
          <a:xfrm>
            <a:off x="0" y="0"/>
            <a:ext cx="12191999" cy="1191801"/>
          </a:xfrm>
          <a:prstGeom prst="rect">
            <a:avLst/>
          </a:prstGeom>
        </p:spPr>
        <p:txBody>
          <a:bodyPr wrap="square">
            <a:spAutoFit/>
          </a:bodyPr>
          <a:lstStyle/>
          <a:p>
            <a:pPr algn="ctr">
              <a:lnSpc>
                <a:spcPct val="115000"/>
              </a:lnSpc>
              <a:spcAft>
                <a:spcPts val="0"/>
              </a:spcAft>
            </a:pPr>
            <a:r>
              <a:rPr lang="en-GB" sz="6600" b="1" dirty="0">
                <a:latin typeface="Calibri" panose="020F0502020204030204" pitchFamily="34" charset="0"/>
                <a:cs typeface="Latha" panose="020B0604020202020204" pitchFamily="34" charset="0"/>
              </a:rPr>
              <a:t>2 Kinds of people</a:t>
            </a:r>
          </a:p>
        </p:txBody>
      </p:sp>
    </p:spTree>
    <p:extLst>
      <p:ext uri="{BB962C8B-B14F-4D97-AF65-F5344CB8AC3E}">
        <p14:creationId xmlns:p14="http://schemas.microsoft.com/office/powerpoint/2010/main" val="4097469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054671"/>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057D466-7183-7083-60AD-8582A349C117}"/>
              </a:ext>
            </a:extLst>
          </p:cNvPr>
          <p:cNvSpPr/>
          <p:nvPr/>
        </p:nvSpPr>
        <p:spPr>
          <a:xfrm>
            <a:off x="-72740" y="0"/>
            <a:ext cx="12337481" cy="1224000"/>
          </a:xfrm>
          <a:prstGeom prst="rect">
            <a:avLst/>
          </a:prstGeom>
        </p:spPr>
        <p:txBody>
          <a:bodyPr wrap="none">
            <a:spAutoFit/>
          </a:bodyPr>
          <a:lstStyle/>
          <a:p>
            <a:pPr algn="ctr">
              <a:lnSpc>
                <a:spcPct val="115000"/>
              </a:lnSpc>
              <a:spcAft>
                <a:spcPts val="0"/>
              </a:spcAft>
            </a:pPr>
            <a:r>
              <a:rPr lang="en-GB" sz="5400" b="1" dirty="0">
                <a:latin typeface="Calibri" panose="020F0502020204030204" pitchFamily="34" charset="0"/>
                <a:cs typeface="Latha" panose="020B0604020202020204" pitchFamily="34" charset="0"/>
              </a:rPr>
              <a:t>4 characteristic of the blind who never see</a:t>
            </a:r>
          </a:p>
        </p:txBody>
      </p:sp>
      <p:pic>
        <p:nvPicPr>
          <p:cNvPr id="9" name="Picture Placeholder 10">
            <a:extLst>
              <a:ext uri="{FF2B5EF4-FFF2-40B4-BE49-F238E27FC236}">
                <a16:creationId xmlns:a16="http://schemas.microsoft.com/office/drawing/2014/main" id="{997C1141-FEFE-4748-8025-7A8D23E21E02}"/>
              </a:ext>
            </a:extLst>
          </p:cNvPr>
          <p:cNvPicPr>
            <a:picLocks noChangeAspect="1"/>
          </p:cNvPicPr>
          <p:nvPr/>
        </p:nvPicPr>
        <p:blipFill>
          <a:blip r:embed="rId3"/>
          <a:srcRect/>
          <a:stretch/>
        </p:blipFill>
        <p:spPr>
          <a:xfrm>
            <a:off x="5293198" y="2136286"/>
            <a:ext cx="6898803" cy="4606389"/>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18" name="Rectangle 17">
            <a:extLst>
              <a:ext uri="{FF2B5EF4-FFF2-40B4-BE49-F238E27FC236}">
                <a16:creationId xmlns:a16="http://schemas.microsoft.com/office/drawing/2014/main" id="{BACEBF23-4A5D-48EC-B07D-ABCE32CA6733}"/>
              </a:ext>
            </a:extLst>
          </p:cNvPr>
          <p:cNvSpPr/>
          <p:nvPr/>
        </p:nvSpPr>
        <p:spPr>
          <a:xfrm>
            <a:off x="133904" y="1879842"/>
            <a:ext cx="9480111" cy="4606389"/>
          </a:xfrm>
          <a:prstGeom prst="rect">
            <a:avLst/>
          </a:prstGeom>
        </p:spPr>
        <p:txBody>
          <a:bodyPr wrap="square">
            <a:spAutoFit/>
          </a:bodyPr>
          <a:lstStyle/>
          <a:p>
            <a:pPr marL="571500" indent="-571500">
              <a:buFont typeface="Arial" panose="020B0604020202020204" pitchFamily="34" charset="0"/>
              <a:buChar char="•"/>
            </a:pPr>
            <a:r>
              <a:rPr lang="en-GB" sz="8000" b="1" i="1" baseline="30000" dirty="0"/>
              <a:t>Seek fellowship with darkness</a:t>
            </a:r>
          </a:p>
          <a:p>
            <a:pPr marL="571500" indent="-571500">
              <a:buFont typeface="Arial" panose="020B0604020202020204" pitchFamily="34" charset="0"/>
              <a:buChar char="•"/>
            </a:pPr>
            <a:r>
              <a:rPr lang="en-GB" sz="8000" b="1" i="1" baseline="30000" dirty="0">
                <a:cs typeface="Latha" panose="020B0604020202020204" pitchFamily="34" charset="0"/>
              </a:rPr>
              <a:t>They trouble the light</a:t>
            </a:r>
          </a:p>
          <a:p>
            <a:pPr marL="571500" indent="-571500">
              <a:buFont typeface="Arial" panose="020B0604020202020204" pitchFamily="34" charset="0"/>
              <a:buChar char="•"/>
            </a:pPr>
            <a:r>
              <a:rPr lang="en-GB" sz="8000" b="1" i="1" baseline="30000" dirty="0">
                <a:cs typeface="Latha" panose="020B0604020202020204" pitchFamily="34" charset="0"/>
              </a:rPr>
              <a:t>They plunge into deeper darkness</a:t>
            </a:r>
          </a:p>
          <a:p>
            <a:pPr marL="571500" indent="-571500">
              <a:buFont typeface="Arial" panose="020B0604020202020204" pitchFamily="34" charset="0"/>
              <a:buChar char="•"/>
            </a:pPr>
            <a:r>
              <a:rPr lang="en-GB" sz="8000" b="1" i="1" baseline="30000" dirty="0">
                <a:cs typeface="Latha" panose="020B0604020202020204" pitchFamily="34" charset="0"/>
              </a:rPr>
              <a:t>Abandoned by the Lord</a:t>
            </a:r>
            <a:endParaRPr lang="en-GB" sz="8000" b="1" i="1" dirty="0">
              <a:cs typeface="Latha" panose="020B0604020202020204" pitchFamily="34" charset="0"/>
            </a:endParaRPr>
          </a:p>
        </p:txBody>
      </p:sp>
    </p:spTree>
    <p:extLst>
      <p:ext uri="{BB962C8B-B14F-4D97-AF65-F5344CB8AC3E}">
        <p14:creationId xmlns:p14="http://schemas.microsoft.com/office/powerpoint/2010/main" val="3275562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6</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992472"/>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057D466-7183-7083-60AD-8582A349C117}"/>
              </a:ext>
            </a:extLst>
          </p:cNvPr>
          <p:cNvSpPr/>
          <p:nvPr/>
        </p:nvSpPr>
        <p:spPr>
          <a:xfrm>
            <a:off x="305282" y="0"/>
            <a:ext cx="11581439" cy="825291"/>
          </a:xfrm>
          <a:prstGeom prst="rect">
            <a:avLst/>
          </a:prstGeom>
        </p:spPr>
        <p:txBody>
          <a:bodyPr wrap="none">
            <a:spAutoFit/>
          </a:bodyPr>
          <a:lstStyle/>
          <a:p>
            <a:pPr algn="ctr">
              <a:lnSpc>
                <a:spcPct val="115000"/>
              </a:lnSpc>
              <a:spcAft>
                <a:spcPts val="0"/>
              </a:spcAft>
            </a:pPr>
            <a:r>
              <a:rPr lang="en-GB" sz="4400" b="1" dirty="0">
                <a:latin typeface="Calibri" panose="020F0502020204030204" pitchFamily="34" charset="0"/>
                <a:cs typeface="Latha" panose="020B0604020202020204" pitchFamily="34" charset="0"/>
              </a:rPr>
              <a:t>4 characteristic of the blind who are made to see</a:t>
            </a:r>
          </a:p>
        </p:txBody>
      </p:sp>
      <p:pic>
        <p:nvPicPr>
          <p:cNvPr id="9" name="Picture Placeholder 10">
            <a:extLst>
              <a:ext uri="{FF2B5EF4-FFF2-40B4-BE49-F238E27FC236}">
                <a16:creationId xmlns:a16="http://schemas.microsoft.com/office/drawing/2014/main" id="{26B57560-C20F-4361-A0A9-265B24FEE6B0}"/>
              </a:ext>
            </a:extLst>
          </p:cNvPr>
          <p:cNvPicPr>
            <a:picLocks noChangeAspect="1"/>
          </p:cNvPicPr>
          <p:nvPr/>
        </p:nvPicPr>
        <p:blipFill rotWithShape="1">
          <a:blip r:embed="rId3"/>
          <a:srcRect l="-28445" t="-674" r="28445" b="674"/>
          <a:stretch/>
        </p:blipFill>
        <p:spPr>
          <a:xfrm>
            <a:off x="3794748" y="1159654"/>
            <a:ext cx="8397253" cy="5566361"/>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18" name="Rectangle 17">
            <a:extLst>
              <a:ext uri="{FF2B5EF4-FFF2-40B4-BE49-F238E27FC236}">
                <a16:creationId xmlns:a16="http://schemas.microsoft.com/office/drawing/2014/main" id="{BACEBF23-4A5D-48EC-B07D-ABCE32CA6733}"/>
              </a:ext>
            </a:extLst>
          </p:cNvPr>
          <p:cNvSpPr/>
          <p:nvPr/>
        </p:nvSpPr>
        <p:spPr>
          <a:xfrm>
            <a:off x="305282" y="1807923"/>
            <a:ext cx="9480111" cy="4031873"/>
          </a:xfrm>
          <a:prstGeom prst="rect">
            <a:avLst/>
          </a:prstGeom>
        </p:spPr>
        <p:txBody>
          <a:bodyPr wrap="square">
            <a:spAutoFit/>
          </a:bodyPr>
          <a:lstStyle/>
          <a:p>
            <a:pPr marL="571500" indent="-571500">
              <a:buFont typeface="Arial" panose="020B0604020202020204" pitchFamily="34" charset="0"/>
              <a:buChar char="•"/>
            </a:pPr>
            <a:r>
              <a:rPr lang="en-GB" sz="9600" b="1" i="1" baseline="30000" dirty="0"/>
              <a:t>Seek the light</a:t>
            </a:r>
          </a:p>
          <a:p>
            <a:pPr marL="571500" indent="-571500">
              <a:buFont typeface="Arial" panose="020B0604020202020204" pitchFamily="34" charset="0"/>
              <a:buChar char="•"/>
            </a:pPr>
            <a:r>
              <a:rPr lang="en-GB" sz="9600" b="1" i="1" baseline="30000" dirty="0">
                <a:cs typeface="Latha" panose="020B0604020202020204" pitchFamily="34" charset="0"/>
              </a:rPr>
              <a:t>Trouble the darkness</a:t>
            </a:r>
          </a:p>
          <a:p>
            <a:pPr marL="571500" indent="-571500">
              <a:buFont typeface="Arial" panose="020B0604020202020204" pitchFamily="34" charset="0"/>
              <a:buChar char="•"/>
            </a:pPr>
            <a:r>
              <a:rPr lang="en-GB" sz="9600" b="1" i="1" baseline="30000" dirty="0">
                <a:cs typeface="Latha" panose="020B0604020202020204" pitchFamily="34" charset="0"/>
              </a:rPr>
              <a:t>Receive greater light</a:t>
            </a:r>
          </a:p>
          <a:p>
            <a:pPr marL="571500" indent="-571500">
              <a:buFont typeface="Arial" panose="020B0604020202020204" pitchFamily="34" charset="0"/>
              <a:buChar char="•"/>
            </a:pPr>
            <a:r>
              <a:rPr lang="en-GB" sz="9600" b="1" i="1" baseline="30000" dirty="0">
                <a:cs typeface="Latha" panose="020B0604020202020204" pitchFamily="34" charset="0"/>
              </a:rPr>
              <a:t>Taught by the Lord</a:t>
            </a:r>
          </a:p>
        </p:txBody>
      </p:sp>
    </p:spTree>
    <p:extLst>
      <p:ext uri="{BB962C8B-B14F-4D97-AF65-F5344CB8AC3E}">
        <p14:creationId xmlns:p14="http://schemas.microsoft.com/office/powerpoint/2010/main" val="1567154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7</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991875"/>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0" y="1346618"/>
            <a:ext cx="8404261" cy="4154984"/>
          </a:xfrm>
          <a:prstGeom prst="rect">
            <a:avLst/>
          </a:prstGeom>
        </p:spPr>
        <p:txBody>
          <a:bodyPr wrap="square">
            <a:spAutoFit/>
          </a:bodyPr>
          <a:lstStyle/>
          <a:p>
            <a:r>
              <a:rPr lang="en-CA" sz="6600" b="0" i="0" u="none" strike="noStrike" dirty="0">
                <a:effectLst/>
                <a:latin typeface="system-ui"/>
              </a:rPr>
              <a:t>Now when His disciples had come to the other side, they had forgotten to take bread. </a:t>
            </a:r>
            <a:endParaRPr lang="en-GB" sz="6600" b="1" i="1" baseline="30000" dirty="0">
              <a:cs typeface="Latha" panose="020B0604020202020204" pitchFamily="34" charset="0"/>
            </a:endParaRPr>
          </a:p>
        </p:txBody>
      </p: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26402" r="10492"/>
          <a:stretch/>
        </p:blipFill>
        <p:spPr>
          <a:xfrm>
            <a:off x="7076572" y="1025537"/>
            <a:ext cx="5115428" cy="5832464"/>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98146" y="-269778"/>
            <a:ext cx="12326112"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1. Seek the light</a:t>
            </a:r>
          </a:p>
        </p:txBody>
      </p:sp>
      <p:sp>
        <p:nvSpPr>
          <p:cNvPr id="5" name="Rectangle 4">
            <a:extLst>
              <a:ext uri="{FF2B5EF4-FFF2-40B4-BE49-F238E27FC236}">
                <a16:creationId xmlns:a16="http://schemas.microsoft.com/office/drawing/2014/main" id="{F26E5371-9887-4E97-92FF-0004DFCF0902}"/>
              </a:ext>
            </a:extLst>
          </p:cNvPr>
          <p:cNvSpPr/>
          <p:nvPr/>
        </p:nvSpPr>
        <p:spPr>
          <a:xfrm>
            <a:off x="363479" y="5200109"/>
            <a:ext cx="7375929"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Matthew 16:5</a:t>
            </a:r>
          </a:p>
        </p:txBody>
      </p:sp>
    </p:spTree>
    <p:extLst>
      <p:ext uri="{BB962C8B-B14F-4D97-AF65-F5344CB8AC3E}">
        <p14:creationId xmlns:p14="http://schemas.microsoft.com/office/powerpoint/2010/main" val="1538393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8</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104891"/>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85481" y="2359047"/>
            <a:ext cx="8479468" cy="4524315"/>
          </a:xfrm>
          <a:prstGeom prst="rect">
            <a:avLst/>
          </a:prstGeom>
        </p:spPr>
        <p:txBody>
          <a:bodyPr wrap="square">
            <a:spAutoFit/>
          </a:bodyPr>
          <a:lstStyle/>
          <a:p>
            <a:pPr marL="685800" indent="-685800">
              <a:buFont typeface="Arial" panose="020B0604020202020204" pitchFamily="34" charset="0"/>
              <a:buChar char="•"/>
            </a:pPr>
            <a:r>
              <a:rPr lang="en-CA" sz="7200" b="1" i="0" u="none" strike="noStrike" baseline="30000" dirty="0">
                <a:effectLst/>
                <a:latin typeface="system-ui"/>
              </a:rPr>
              <a:t>They were the aristocracy.</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They were the brain trust.</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They were the leadership.</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They were the rulership.</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They were to be respected and revered.</a:t>
            </a:r>
            <a:endParaRPr lang="en-GB" sz="7200" b="1" i="1" baseline="30000" dirty="0">
              <a:cs typeface="Latha" panose="020B0604020202020204" pitchFamily="34" charset="0"/>
            </a:endParaRPr>
          </a:p>
        </p:txBody>
      </p: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13416" r="34940"/>
          <a:stretch/>
        </p:blipFill>
        <p:spPr>
          <a:xfrm>
            <a:off x="6536637" y="1177090"/>
            <a:ext cx="5655363" cy="5718651"/>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600014" y="-247915"/>
            <a:ext cx="6096000"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Sadducees</a:t>
            </a:r>
          </a:p>
        </p:txBody>
      </p:sp>
    </p:spTree>
    <p:extLst>
      <p:ext uri="{BB962C8B-B14F-4D97-AF65-F5344CB8AC3E}">
        <p14:creationId xmlns:p14="http://schemas.microsoft.com/office/powerpoint/2010/main" val="750054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9</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991875"/>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73152" y="1934982"/>
            <a:ext cx="8446590" cy="3785652"/>
          </a:xfrm>
          <a:prstGeom prst="rect">
            <a:avLst/>
          </a:prstGeom>
        </p:spPr>
        <p:txBody>
          <a:bodyPr wrap="square">
            <a:spAutoFit/>
          </a:bodyPr>
          <a:lstStyle/>
          <a:p>
            <a:pPr marL="685800" indent="-685800">
              <a:buFont typeface="Arial" panose="020B0604020202020204" pitchFamily="34" charset="0"/>
              <a:buChar char="•"/>
            </a:pPr>
            <a:r>
              <a:rPr lang="en-CA" sz="7200" b="1" i="0" u="none" strike="noStrike" baseline="30000" dirty="0">
                <a:effectLst/>
                <a:latin typeface="system-ui"/>
              </a:rPr>
              <a:t>Interpreters of the law.</a:t>
            </a:r>
          </a:p>
          <a:p>
            <a:pPr marL="685800" indent="-685800">
              <a:buFont typeface="Arial" panose="020B0604020202020204" pitchFamily="34" charset="0"/>
              <a:buChar char="•"/>
            </a:pPr>
            <a:r>
              <a:rPr lang="en-CA" sz="7200" b="1" baseline="30000" dirty="0">
                <a:latin typeface="system-ui"/>
                <a:cs typeface="Latha" panose="020B0604020202020204" pitchFamily="34" charset="0"/>
              </a:rPr>
              <a:t>Religious traditionalists.</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Legalists</a:t>
            </a:r>
            <a:r>
              <a:rPr lang="en-GB" sz="7200" b="1" i="1" baseline="30000" dirty="0">
                <a:latin typeface="system-ui"/>
                <a:cs typeface="Latha" panose="020B0604020202020204" pitchFamily="34" charset="0"/>
              </a:rPr>
              <a:t>.</a:t>
            </a:r>
          </a:p>
          <a:p>
            <a:pPr marL="685800" indent="-685800">
              <a:buFont typeface="Arial" panose="020B0604020202020204" pitchFamily="34" charset="0"/>
              <a:buChar char="•"/>
            </a:pPr>
            <a:r>
              <a:rPr lang="en-GB" sz="7200" b="1" i="1" baseline="30000" dirty="0">
                <a:latin typeface="system-ui"/>
                <a:cs typeface="Latha" panose="020B0604020202020204" pitchFamily="34" charset="0"/>
              </a:rPr>
              <a:t>Mingling among the people.</a:t>
            </a:r>
          </a:p>
          <a:p>
            <a:pPr marL="685800" indent="-685800">
              <a:buFont typeface="Arial" panose="020B0604020202020204" pitchFamily="34" charset="0"/>
              <a:buChar char="•"/>
            </a:pPr>
            <a:r>
              <a:rPr lang="en-GB" sz="7200" b="1" i="1" baseline="30000" dirty="0">
                <a:latin typeface="system-ui"/>
                <a:cs typeface="Latha" panose="020B0604020202020204" pitchFamily="34" charset="0"/>
              </a:rPr>
              <a:t>Demanded respect of people.</a:t>
            </a:r>
            <a:endParaRPr lang="en-CA" sz="7200" b="1" i="1" baseline="30000" dirty="0">
              <a:latin typeface="system-ui"/>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0" y="-246580"/>
            <a:ext cx="6096000"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Pharisee</a:t>
            </a:r>
          </a:p>
        </p:txBody>
      </p:sp>
      <p:pic>
        <p:nvPicPr>
          <p:cNvPr id="8" name="Picture Placeholder 14">
            <a:extLst>
              <a:ext uri="{FF2B5EF4-FFF2-40B4-BE49-F238E27FC236}">
                <a16:creationId xmlns:a16="http://schemas.microsoft.com/office/drawing/2014/main" id="{D829B8BC-5DF9-40B9-9419-3A9C67876403}"/>
              </a:ext>
            </a:extLst>
          </p:cNvPr>
          <p:cNvPicPr>
            <a:picLocks noChangeAspect="1"/>
          </p:cNvPicPr>
          <p:nvPr/>
        </p:nvPicPr>
        <p:blipFill rotWithShape="1">
          <a:blip r:embed="rId3"/>
          <a:srcRect l="-14005" r="14005"/>
          <a:stretch/>
        </p:blipFill>
        <p:spPr>
          <a:xfrm>
            <a:off x="7695345" y="1068514"/>
            <a:ext cx="4496656" cy="5789486"/>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Tree>
    <p:extLst>
      <p:ext uri="{BB962C8B-B14F-4D97-AF65-F5344CB8AC3E}">
        <p14:creationId xmlns:p14="http://schemas.microsoft.com/office/powerpoint/2010/main" val="3668424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10</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154112" y="5393797"/>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0" y="1476992"/>
            <a:ext cx="7076573" cy="3703578"/>
          </a:xfrm>
          <a:prstGeom prst="rect">
            <a:avLst/>
          </a:prstGeom>
        </p:spPr>
        <p:txBody>
          <a:bodyPr wrap="square">
            <a:spAutoFit/>
          </a:bodyPr>
          <a:lstStyle/>
          <a:p>
            <a:pPr algn="ctr"/>
            <a:r>
              <a:rPr lang="en-GB" sz="8800" b="1" i="1" baseline="30000" dirty="0">
                <a:cs typeface="Latha" panose="020B0604020202020204" pitchFamily="34" charset="0"/>
              </a:rPr>
              <a:t>Identify with the </a:t>
            </a:r>
            <a:r>
              <a:rPr lang="en-GB" sz="8800" b="1" i="1" u="sng" baseline="30000" dirty="0">
                <a:cs typeface="Latha" panose="020B0604020202020204" pitchFamily="34" charset="0"/>
              </a:rPr>
              <a:t>darkness</a:t>
            </a:r>
            <a:r>
              <a:rPr lang="en-GB" sz="8800" b="1" i="1" baseline="30000" dirty="0">
                <a:cs typeface="Latha" panose="020B0604020202020204" pitchFamily="34" charset="0"/>
              </a:rPr>
              <a:t> (system)</a:t>
            </a:r>
          </a:p>
          <a:p>
            <a:pPr algn="ctr"/>
            <a:r>
              <a:rPr lang="en-GB" sz="8800" b="1" i="1" baseline="30000" dirty="0">
                <a:solidFill>
                  <a:srgbClr val="FF0000"/>
                </a:solidFill>
                <a:cs typeface="Latha" panose="020B0604020202020204" pitchFamily="34" charset="0"/>
              </a:rPr>
              <a:t>VS</a:t>
            </a:r>
          </a:p>
          <a:p>
            <a:pPr algn="ctr"/>
            <a:r>
              <a:rPr lang="en-GB" sz="8800" b="1" i="1" baseline="30000" dirty="0">
                <a:cs typeface="Latha" panose="020B0604020202020204" pitchFamily="34" charset="0"/>
              </a:rPr>
              <a:t>Follow the </a:t>
            </a:r>
            <a:r>
              <a:rPr lang="en-GB" sz="8800" b="1" i="1" u="sng" baseline="30000" dirty="0">
                <a:cs typeface="Latha" panose="020B0604020202020204" pitchFamily="34" charset="0"/>
              </a:rPr>
              <a:t>light</a:t>
            </a:r>
          </a:p>
        </p:txBody>
      </p:sp>
      <p:sp>
        <p:nvSpPr>
          <p:cNvPr id="2" name="Rectangle 1">
            <a:extLst>
              <a:ext uri="{FF2B5EF4-FFF2-40B4-BE49-F238E27FC236}">
                <a16:creationId xmlns:a16="http://schemas.microsoft.com/office/drawing/2014/main" id="{54D75067-D5A4-EEC0-C7D5-67F60382D48B}"/>
              </a:ext>
            </a:extLst>
          </p:cNvPr>
          <p:cNvSpPr/>
          <p:nvPr/>
        </p:nvSpPr>
        <p:spPr>
          <a:xfrm>
            <a:off x="-693021" y="5478469"/>
            <a:ext cx="10104839" cy="1191801"/>
          </a:xfrm>
          <a:prstGeom prst="rect">
            <a:avLst/>
          </a:prstGeom>
        </p:spPr>
        <p:txBody>
          <a:bodyPr wrap="square">
            <a:spAutoFit/>
          </a:bodyPr>
          <a:lstStyle/>
          <a:p>
            <a:pPr algn="ctr">
              <a:lnSpc>
                <a:spcPct val="115000"/>
              </a:lnSpc>
              <a:spcAft>
                <a:spcPts val="0"/>
              </a:spcAft>
            </a:pPr>
            <a:r>
              <a:rPr lang="en-GB" sz="6600" b="1" i="1" dirty="0">
                <a:effectLst/>
                <a:latin typeface="Calibri" panose="020F0502020204030204" pitchFamily="34" charset="0"/>
                <a:ea typeface="Calibri" panose="020F0502020204030204" pitchFamily="34" charset="0"/>
                <a:cs typeface="Latha" panose="020B0604020202020204" pitchFamily="34" charset="0"/>
              </a:rPr>
              <a:t>Disciples at crossroads</a:t>
            </a:r>
            <a:endParaRPr lang="en-GB" sz="6600" b="1" i="1" dirty="0">
              <a:latin typeface="Calibri" panose="020F0502020204030204" pitchFamily="34" charset="0"/>
              <a:cs typeface="Latha" panose="020B0604020202020204" pitchFamily="34" charset="0"/>
            </a:endParaRPr>
          </a:p>
        </p:txBody>
      </p:sp>
      <p:pic>
        <p:nvPicPr>
          <p:cNvPr id="11" name="Picture Placeholder 10">
            <a:extLst>
              <a:ext uri="{FF2B5EF4-FFF2-40B4-BE49-F238E27FC236}">
                <a16:creationId xmlns:a16="http://schemas.microsoft.com/office/drawing/2014/main" id="{31E1C8D2-3F5F-4235-CE8C-D4BA52A774AD}"/>
              </a:ext>
            </a:extLst>
          </p:cNvPr>
          <p:cNvPicPr>
            <a:picLocks noGrp="1" noChangeAspect="1"/>
          </p:cNvPicPr>
          <p:nvPr>
            <p:ph type="pic" sz="quarter" idx="15"/>
          </p:nvPr>
        </p:nvPicPr>
        <p:blipFill>
          <a:blip r:embed="rId3"/>
          <a:srcRect/>
          <a:stretch/>
        </p:blipFill>
        <p:spPr>
          <a:xfrm>
            <a:off x="7428216" y="0"/>
            <a:ext cx="4763784" cy="6858000"/>
          </a:xfrm>
        </p:spPr>
      </p:pic>
    </p:spTree>
    <p:extLst>
      <p:ext uri="{BB962C8B-B14F-4D97-AF65-F5344CB8AC3E}">
        <p14:creationId xmlns:p14="http://schemas.microsoft.com/office/powerpoint/2010/main" val="1154738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222249" y="4649684"/>
            <a:ext cx="9566017"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Jeremiah 29:13-14</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717774" y="457436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58081" y="97834"/>
            <a:ext cx="11129962" cy="4401205"/>
          </a:xfrm>
          <a:prstGeom prst="rect">
            <a:avLst/>
          </a:prstGeom>
        </p:spPr>
        <p:txBody>
          <a:bodyPr wrap="square">
            <a:spAutoFit/>
          </a:bodyPr>
          <a:lstStyle/>
          <a:p>
            <a:pPr algn="ctr"/>
            <a:r>
              <a:rPr lang="en-CA" sz="4000" b="1" i="0" u="none" strike="noStrike" baseline="30000" dirty="0">
                <a:effectLst/>
                <a:latin typeface="system-ui"/>
              </a:rPr>
              <a:t>13 </a:t>
            </a:r>
            <a:r>
              <a:rPr lang="en-CA" sz="4000" b="0" i="0" u="none" strike="noStrike" dirty="0">
                <a:effectLst/>
                <a:latin typeface="system-ui"/>
              </a:rPr>
              <a:t>And you will seek Me and find </a:t>
            </a:r>
            <a:r>
              <a:rPr lang="en-CA" sz="4000" b="0" i="1" u="none" strike="noStrike" dirty="0">
                <a:effectLst/>
                <a:latin typeface="system-ui"/>
              </a:rPr>
              <a:t>Me,</a:t>
            </a:r>
            <a:r>
              <a:rPr lang="en-CA" sz="4000" b="0" i="0" u="none" strike="noStrike" dirty="0">
                <a:effectLst/>
                <a:latin typeface="system-ui"/>
              </a:rPr>
              <a:t> when you search for Me with all your heart. </a:t>
            </a:r>
            <a:r>
              <a:rPr lang="en-CA" sz="4000" b="1" i="0" u="none" strike="noStrike" baseline="30000" dirty="0">
                <a:effectLst/>
                <a:latin typeface="system-ui"/>
              </a:rPr>
              <a:t>14 </a:t>
            </a:r>
            <a:r>
              <a:rPr lang="en-CA" sz="4000" b="0" i="0" u="none" strike="noStrike" dirty="0">
                <a:effectLst/>
                <a:latin typeface="system-ui"/>
              </a:rPr>
              <a:t>I will be found by you, says the Lord, and I will bring you back from your captivity; I will gather you from all the nations and from all the places where I have driven you, says the Lord, and I will bring you to the place from which I cause you to be carried away captive.</a:t>
            </a:r>
            <a:endParaRPr lang="en-GB" sz="4000" b="1" i="1" dirty="0">
              <a:latin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772371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6705978" y="2580675"/>
            <a:ext cx="5486022" cy="4277325"/>
          </a:xfrm>
          <a:prstGeom prst="rect">
            <a:avLst/>
          </a:prstGeom>
        </p:spPr>
        <p:txBody>
          <a:bodyPr wrap="square">
            <a:spAutoFit/>
          </a:bodyPr>
          <a:lstStyle/>
          <a:p>
            <a:pPr algn="ctr">
              <a:lnSpc>
                <a:spcPct val="115000"/>
              </a:lnSpc>
              <a:spcAft>
                <a:spcPts val="0"/>
              </a:spcAft>
            </a:pPr>
            <a:r>
              <a:rPr lang="en-GB" sz="6000" b="1" dirty="0">
                <a:solidFill>
                  <a:schemeClr val="accent4"/>
                </a:solidFill>
                <a:latin typeface="Calibri" panose="020F0502020204030204" pitchFamily="34" charset="0"/>
                <a:cs typeface="Latha" panose="020B0604020202020204" pitchFamily="34" charset="0"/>
              </a:rPr>
              <a:t>He was not a light to be seen, He was a light to be followed!</a:t>
            </a:r>
          </a:p>
        </p:txBody>
      </p:sp>
      <p:sp>
        <p:nvSpPr>
          <p:cNvPr id="4" name="Rectangle 3">
            <a:extLst>
              <a:ext uri="{FF2B5EF4-FFF2-40B4-BE49-F238E27FC236}">
                <a16:creationId xmlns:a16="http://schemas.microsoft.com/office/drawing/2014/main" id="{BD25C42A-1F68-882C-FB3C-9FC0CD3B8FF6}"/>
              </a:ext>
            </a:extLst>
          </p:cNvPr>
          <p:cNvSpPr/>
          <p:nvPr/>
        </p:nvSpPr>
        <p:spPr>
          <a:xfrm>
            <a:off x="109969" y="1454043"/>
            <a:ext cx="7420988" cy="7889339"/>
          </a:xfrm>
          <a:prstGeom prst="rect">
            <a:avLst/>
          </a:prstGeom>
        </p:spPr>
        <p:txBody>
          <a:bodyPr wrap="square">
            <a:spAutoFit/>
          </a:bodyPr>
          <a:lstStyle/>
          <a:p>
            <a:pPr algn="ctr"/>
            <a:r>
              <a:rPr lang="en-CA" sz="8000" b="1" baseline="30000" dirty="0">
                <a:latin typeface="system-ui"/>
              </a:rPr>
              <a:t>Disciple, </a:t>
            </a:r>
            <a:r>
              <a:rPr lang="en-CA" sz="8000" b="1" baseline="30000" dirty="0" err="1">
                <a:latin typeface="system-ui"/>
              </a:rPr>
              <a:t>mathētēs</a:t>
            </a:r>
            <a:r>
              <a:rPr lang="en-CA" sz="8000" b="1" baseline="30000" dirty="0">
                <a:latin typeface="system-ui"/>
              </a:rPr>
              <a:t> </a:t>
            </a:r>
            <a:r>
              <a:rPr lang="en-CA" sz="8000" b="1" i="0" u="none" strike="noStrike" baseline="30000" dirty="0">
                <a:effectLst/>
                <a:latin typeface="system-ui"/>
              </a:rPr>
              <a:t>means </a:t>
            </a:r>
            <a:r>
              <a:rPr lang="en-CA" sz="8000" b="1" i="0" u="sng" strike="noStrike" baseline="30000" dirty="0">
                <a:effectLst/>
                <a:latin typeface="system-ui"/>
              </a:rPr>
              <a:t>learners</a:t>
            </a:r>
            <a:r>
              <a:rPr lang="en-CA" sz="8000" b="1" i="0" u="none" strike="noStrike" baseline="30000" dirty="0">
                <a:effectLst/>
                <a:latin typeface="system-ui"/>
              </a:rPr>
              <a:t>.</a:t>
            </a:r>
          </a:p>
          <a:p>
            <a:pPr marL="857250" indent="-857250">
              <a:buFont typeface="Arial" panose="020B0604020202020204" pitchFamily="34" charset="0"/>
              <a:buChar char="•"/>
            </a:pPr>
            <a:r>
              <a:rPr lang="en-CA" sz="8000" b="1" i="0" u="none" strike="noStrike" baseline="30000" dirty="0">
                <a:effectLst/>
                <a:latin typeface="system-ui"/>
              </a:rPr>
              <a:t>Lea</a:t>
            </a:r>
            <a:r>
              <a:rPr lang="en-CA" sz="8000" b="1" baseline="30000" dirty="0">
                <a:latin typeface="system-ui"/>
              </a:rPr>
              <a:t>rners.</a:t>
            </a:r>
          </a:p>
          <a:p>
            <a:pPr marL="857250" indent="-857250">
              <a:buFont typeface="Arial" panose="020B0604020202020204" pitchFamily="34" charset="0"/>
              <a:buChar char="•"/>
            </a:pPr>
            <a:r>
              <a:rPr lang="en-CA" sz="8000" b="1" i="0" u="none" strike="noStrike" baseline="30000" dirty="0">
                <a:effectLst/>
                <a:latin typeface="system-ui"/>
              </a:rPr>
              <a:t>Following to </a:t>
            </a:r>
            <a:r>
              <a:rPr lang="en-CA" sz="8000" b="1" baseline="30000" dirty="0">
                <a:latin typeface="system-ui"/>
              </a:rPr>
              <a:t>be taught.</a:t>
            </a:r>
          </a:p>
          <a:p>
            <a:pPr marL="857250" indent="-857250">
              <a:buFont typeface="Arial" panose="020B0604020202020204" pitchFamily="34" charset="0"/>
              <a:buChar char="•"/>
            </a:pPr>
            <a:r>
              <a:rPr lang="en-CA" sz="8000" b="1" baseline="30000" dirty="0">
                <a:latin typeface="system-ui"/>
              </a:rPr>
              <a:t>S</a:t>
            </a:r>
            <a:r>
              <a:rPr lang="en-CA" sz="8000" b="1" i="0" u="none" strike="noStrike" baseline="30000" dirty="0">
                <a:effectLst/>
                <a:latin typeface="system-ui"/>
              </a:rPr>
              <a:t>ought to know the truth.</a:t>
            </a:r>
          </a:p>
          <a:p>
            <a:pPr algn="ctr"/>
            <a:endParaRPr lang="en-CA" sz="8000" b="1" i="0" u="none" strike="noStrike" baseline="30000" dirty="0">
              <a:effectLst/>
              <a:latin typeface="system-ui"/>
            </a:endParaRPr>
          </a:p>
          <a:p>
            <a:pPr algn="ctr"/>
            <a:endParaRPr lang="en-GB" sz="8000" b="1" i="1" dirty="0">
              <a:latin typeface="Calibri" panose="020F0502020204030204" pitchFamily="34" charset="0"/>
              <a:cs typeface="Latha" panose="020B0604020202020204" pitchFamily="34" charset="0"/>
            </a:endParaRPr>
          </a:p>
        </p:txBody>
      </p:sp>
      <p:sp>
        <p:nvSpPr>
          <p:cNvPr id="2" name="Rectangle 1">
            <a:extLst>
              <a:ext uri="{FF2B5EF4-FFF2-40B4-BE49-F238E27FC236}">
                <a16:creationId xmlns:a16="http://schemas.microsoft.com/office/drawing/2014/main" id="{220D0E11-AB58-C2BA-5A97-1DD1A3A9FF00}"/>
              </a:ext>
            </a:extLst>
          </p:cNvPr>
          <p:cNvSpPr/>
          <p:nvPr/>
        </p:nvSpPr>
        <p:spPr>
          <a:xfrm>
            <a:off x="799766" y="-199863"/>
            <a:ext cx="5424883" cy="1291700"/>
          </a:xfrm>
          <a:prstGeom prst="rect">
            <a:avLst/>
          </a:prstGeom>
        </p:spPr>
        <p:txBody>
          <a:bodyPr wrap="none">
            <a:spAutoFit/>
          </a:bodyPr>
          <a:lstStyle/>
          <a:p>
            <a:pPr algn="ctr">
              <a:lnSpc>
                <a:spcPct val="115000"/>
              </a:lnSpc>
              <a:spcAft>
                <a:spcPts val="0"/>
              </a:spcAft>
            </a:pPr>
            <a:r>
              <a:rPr lang="en-GB" sz="7200" b="1" dirty="0">
                <a:latin typeface="Calibri" panose="020F0502020204030204" pitchFamily="34" charset="0"/>
                <a:cs typeface="Latha" panose="020B0604020202020204" pitchFamily="34" charset="0"/>
              </a:rPr>
              <a:t>Seeking heart</a:t>
            </a:r>
          </a:p>
        </p:txBody>
      </p:sp>
      <p:cxnSp>
        <p:nvCxnSpPr>
          <p:cNvPr id="3" name="Straight Connector 2">
            <a:extLst>
              <a:ext uri="{FF2B5EF4-FFF2-40B4-BE49-F238E27FC236}">
                <a16:creationId xmlns:a16="http://schemas.microsoft.com/office/drawing/2014/main" id="{E8BDFBC7-8890-0D07-2AD6-4A0147D5DED4}"/>
              </a:ext>
            </a:extLst>
          </p:cNvPr>
          <p:cNvCxnSpPr>
            <a:cxnSpLocks/>
          </p:cNvCxnSpPr>
          <p:nvPr/>
        </p:nvCxnSpPr>
        <p:spPr>
          <a:xfrm>
            <a:off x="0" y="109183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10" name="Picture Placeholder 10">
            <a:extLst>
              <a:ext uri="{FF2B5EF4-FFF2-40B4-BE49-F238E27FC236}">
                <a16:creationId xmlns:a16="http://schemas.microsoft.com/office/drawing/2014/main" id="{203AE6AE-BCB9-4E40-A71E-5098E5674F2F}"/>
              </a:ext>
            </a:extLst>
          </p:cNvPr>
          <p:cNvPicPr>
            <a:picLocks noChangeAspect="1"/>
          </p:cNvPicPr>
          <p:nvPr/>
        </p:nvPicPr>
        <p:blipFill rotWithShape="1">
          <a:blip r:embed="rId2"/>
          <a:srcRect l="12316" t="497" r="23874" b="-497"/>
          <a:stretch/>
        </p:blipFill>
        <p:spPr>
          <a:xfrm>
            <a:off x="7315201" y="-127426"/>
            <a:ext cx="4876800" cy="3154352"/>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3429962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531019" y="5496403"/>
            <a:ext cx="5710923"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Psalms 27:1</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5704518"/>
            <a:ext cx="853782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Picture Placeholder 10">
            <a:extLst>
              <a:ext uri="{FF2B5EF4-FFF2-40B4-BE49-F238E27FC236}">
                <a16:creationId xmlns:a16="http://schemas.microsoft.com/office/drawing/2014/main" id="{37467A7E-011C-48D6-9E81-9E6A761A4CE8}"/>
              </a:ext>
            </a:extLst>
          </p:cNvPr>
          <p:cNvPicPr>
            <a:picLocks noChangeAspect="1"/>
          </p:cNvPicPr>
          <p:nvPr/>
        </p:nvPicPr>
        <p:blipFill rotWithShape="1">
          <a:blip r:embed="rId2"/>
          <a:srcRect t="22240" r="44602"/>
          <a:stretch/>
        </p:blipFill>
        <p:spPr>
          <a:xfrm>
            <a:off x="6096001" y="1058238"/>
            <a:ext cx="6096000" cy="5707294"/>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4" name="Rectangle 3">
            <a:extLst>
              <a:ext uri="{FF2B5EF4-FFF2-40B4-BE49-F238E27FC236}">
                <a16:creationId xmlns:a16="http://schemas.microsoft.com/office/drawing/2014/main" id="{BD25C42A-1F68-882C-FB3C-9FC0CD3B8FF6}"/>
              </a:ext>
            </a:extLst>
          </p:cNvPr>
          <p:cNvSpPr/>
          <p:nvPr/>
        </p:nvSpPr>
        <p:spPr>
          <a:xfrm>
            <a:off x="0" y="0"/>
            <a:ext cx="8695174" cy="5632311"/>
          </a:xfrm>
          <a:prstGeom prst="rect">
            <a:avLst/>
          </a:prstGeom>
        </p:spPr>
        <p:txBody>
          <a:bodyPr wrap="square">
            <a:spAutoFit/>
          </a:bodyPr>
          <a:lstStyle/>
          <a:p>
            <a:pPr algn="ctr"/>
            <a:r>
              <a:rPr lang="en-CA" sz="6000" b="0" i="0" u="none" strike="noStrike" dirty="0">
                <a:effectLst/>
                <a:latin typeface="system-ui"/>
              </a:rPr>
              <a:t>The Lord </a:t>
            </a:r>
            <a:r>
              <a:rPr lang="en-CA" sz="6000" b="0" i="1" u="none" strike="noStrike" dirty="0">
                <a:effectLst/>
                <a:latin typeface="system-ui"/>
              </a:rPr>
              <a:t>is</a:t>
            </a:r>
            <a:r>
              <a:rPr lang="en-CA" sz="6000" b="0" i="0" u="none" strike="noStrike" dirty="0">
                <a:effectLst/>
                <a:latin typeface="system-ui"/>
              </a:rPr>
              <a:t> my light and my salvation;</a:t>
            </a:r>
            <a:br>
              <a:rPr lang="en-CA" sz="6000" dirty="0"/>
            </a:br>
            <a:r>
              <a:rPr lang="en-CA" sz="6000" b="0" i="0" u="none" strike="noStrike" dirty="0">
                <a:effectLst/>
                <a:latin typeface="system-ui"/>
              </a:rPr>
              <a:t>Whom shall I fear?</a:t>
            </a:r>
            <a:br>
              <a:rPr lang="en-CA" sz="6000" dirty="0"/>
            </a:br>
            <a:r>
              <a:rPr lang="en-CA" sz="6000" b="0" i="0" u="none" strike="noStrike" dirty="0">
                <a:effectLst/>
                <a:latin typeface="system-ui"/>
              </a:rPr>
              <a:t>The Lord </a:t>
            </a:r>
            <a:r>
              <a:rPr lang="en-CA" sz="6000" b="0" i="1" u="none" strike="noStrike" dirty="0">
                <a:effectLst/>
                <a:latin typeface="system-ui"/>
              </a:rPr>
              <a:t>is</a:t>
            </a:r>
            <a:r>
              <a:rPr lang="en-CA" sz="6000" b="0" i="0" u="none" strike="noStrike" dirty="0">
                <a:effectLst/>
                <a:latin typeface="system-ui"/>
              </a:rPr>
              <a:t> the strength of my life;</a:t>
            </a:r>
            <a:br>
              <a:rPr lang="en-CA" sz="6000" dirty="0"/>
            </a:br>
            <a:r>
              <a:rPr lang="en-CA" sz="6000" b="0" i="0" u="none" strike="noStrike" dirty="0">
                <a:effectLst/>
                <a:latin typeface="system-ui"/>
              </a:rPr>
              <a:t>Of whom shall I be afraid?</a:t>
            </a:r>
            <a:endParaRPr lang="en-GB" sz="6000" b="1" i="1" dirty="0">
              <a:latin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383229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730750" y="5571253"/>
            <a:ext cx="6149440"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John 6:66-69</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582810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0" y="-31930"/>
            <a:ext cx="12192000" cy="6001643"/>
          </a:xfrm>
          <a:prstGeom prst="rect">
            <a:avLst/>
          </a:prstGeom>
        </p:spPr>
        <p:txBody>
          <a:bodyPr wrap="square">
            <a:spAutoFit/>
          </a:bodyPr>
          <a:lstStyle/>
          <a:p>
            <a:pPr algn="ctr"/>
            <a:r>
              <a:rPr lang="en-CA" sz="4800" b="1" i="0" u="none" strike="noStrike" baseline="30000" dirty="0">
                <a:effectLst/>
                <a:latin typeface="system-ui"/>
              </a:rPr>
              <a:t>66 </a:t>
            </a:r>
            <a:r>
              <a:rPr lang="en-CA" sz="4800" b="0" i="0" u="none" strike="noStrike" dirty="0">
                <a:effectLst/>
                <a:latin typeface="system-ui"/>
              </a:rPr>
              <a:t>From that </a:t>
            </a:r>
            <a:r>
              <a:rPr lang="en-CA" sz="4800" b="0" i="1" u="none" strike="noStrike" dirty="0">
                <a:effectLst/>
                <a:latin typeface="system-ui"/>
              </a:rPr>
              <a:t>time</a:t>
            </a:r>
            <a:r>
              <a:rPr lang="en-CA" sz="4800" b="0" i="0" u="none" strike="noStrike" dirty="0">
                <a:effectLst/>
                <a:latin typeface="system-ui"/>
              </a:rPr>
              <a:t> many of His disciples went back and walked with Him no more. </a:t>
            </a:r>
            <a:r>
              <a:rPr lang="en-CA" sz="4800" b="1" i="0" u="none" strike="noStrike" baseline="30000" dirty="0">
                <a:effectLst/>
                <a:latin typeface="system-ui"/>
              </a:rPr>
              <a:t>67 </a:t>
            </a:r>
            <a:r>
              <a:rPr lang="en-CA" sz="4800" b="0" i="0" u="none" strike="noStrike" dirty="0">
                <a:effectLst/>
                <a:latin typeface="system-ui"/>
              </a:rPr>
              <a:t>Then Jesus said to the twelve, “Do you also want to go away?”</a:t>
            </a:r>
            <a:r>
              <a:rPr lang="en-CA" sz="4800" b="1" i="0" u="none" strike="noStrike" baseline="30000" dirty="0">
                <a:effectLst/>
                <a:latin typeface="system-ui"/>
              </a:rPr>
              <a:t>68 </a:t>
            </a:r>
            <a:r>
              <a:rPr lang="en-CA" sz="4800" b="0" i="0" u="none" strike="noStrike" dirty="0">
                <a:effectLst/>
                <a:latin typeface="system-ui"/>
              </a:rPr>
              <a:t>But Simon Peter answered Him, “Lord, to whom shall we go? You have the words of eternal life. </a:t>
            </a:r>
            <a:r>
              <a:rPr lang="en-CA" sz="4800" b="1" i="0" u="none" strike="noStrike" baseline="30000" dirty="0">
                <a:effectLst/>
                <a:latin typeface="system-ui"/>
              </a:rPr>
              <a:t>69 </a:t>
            </a:r>
            <a:r>
              <a:rPr lang="en-CA" sz="4800" b="0" i="0" u="none" strike="noStrike" dirty="0">
                <a:effectLst/>
                <a:latin typeface="system-ui"/>
              </a:rPr>
              <a:t>Also we have come to believe and know that You are the Christ, the Son of the living God.”</a:t>
            </a:r>
          </a:p>
        </p:txBody>
      </p:sp>
    </p:spTree>
    <p:extLst>
      <p:ext uri="{BB962C8B-B14F-4D97-AF65-F5344CB8AC3E}">
        <p14:creationId xmlns:p14="http://schemas.microsoft.com/office/powerpoint/2010/main" val="112526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612706" y="-132671"/>
            <a:ext cx="6966587"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Psalm 119:18</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57704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76653" y="1700062"/>
            <a:ext cx="7434448" cy="5016758"/>
          </a:xfrm>
          <a:prstGeom prst="rect">
            <a:avLst/>
          </a:prstGeom>
        </p:spPr>
        <p:txBody>
          <a:bodyPr wrap="square">
            <a:spAutoFit/>
          </a:bodyPr>
          <a:lstStyle/>
          <a:p>
            <a:pPr algn="l"/>
            <a:r>
              <a:rPr lang="en-CA" sz="8000" b="0" i="0" u="none" strike="noStrike" dirty="0">
                <a:effectLst/>
                <a:latin typeface="system-ui"/>
              </a:rPr>
              <a:t>Open my eyes, that I may see Wondrous things from Your law.</a:t>
            </a:r>
          </a:p>
        </p:txBody>
      </p:sp>
      <p:pic>
        <p:nvPicPr>
          <p:cNvPr id="5" name="Picture Placeholder 10">
            <a:extLst>
              <a:ext uri="{FF2B5EF4-FFF2-40B4-BE49-F238E27FC236}">
                <a16:creationId xmlns:a16="http://schemas.microsoft.com/office/drawing/2014/main" id="{94F5B9F6-10CE-4427-B4B2-73140019F56C}"/>
              </a:ext>
            </a:extLst>
          </p:cNvPr>
          <p:cNvPicPr>
            <a:picLocks noChangeAspect="1"/>
          </p:cNvPicPr>
          <p:nvPr/>
        </p:nvPicPr>
        <p:blipFill rotWithShape="1">
          <a:blip r:embed="rId2"/>
          <a:srcRect/>
          <a:stretch/>
        </p:blipFill>
        <p:spPr>
          <a:xfrm>
            <a:off x="7075433" y="1681901"/>
            <a:ext cx="5116567" cy="5176100"/>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934617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459124" y="70530"/>
            <a:ext cx="6405023"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Psalm 119:33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46854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32278" y="1304156"/>
            <a:ext cx="7262492" cy="5632311"/>
          </a:xfrm>
          <a:prstGeom prst="rect">
            <a:avLst/>
          </a:prstGeom>
        </p:spPr>
        <p:txBody>
          <a:bodyPr wrap="square">
            <a:spAutoFit/>
          </a:bodyPr>
          <a:lstStyle/>
          <a:p>
            <a:pPr algn="l"/>
            <a:r>
              <a:rPr lang="en-CA" sz="7200" b="0" i="0" u="none" strike="noStrike" dirty="0">
                <a:effectLst/>
                <a:latin typeface="system-ui"/>
              </a:rPr>
              <a:t>Teach me, O Lord, the way of Your statutes,</a:t>
            </a:r>
            <a:br>
              <a:rPr lang="en-CA" sz="7200" dirty="0"/>
            </a:br>
            <a:r>
              <a:rPr lang="en-CA" sz="7200" b="0" i="0" u="none" strike="noStrike" dirty="0">
                <a:effectLst/>
                <a:latin typeface="system-ui"/>
              </a:rPr>
              <a:t>And I shall keep it </a:t>
            </a:r>
            <a:r>
              <a:rPr lang="en-CA" sz="7200" b="0" i="1" u="none" strike="noStrike" dirty="0">
                <a:effectLst/>
                <a:latin typeface="system-ui"/>
              </a:rPr>
              <a:t>to</a:t>
            </a:r>
            <a:r>
              <a:rPr lang="en-CA" sz="7200" b="0" i="0" u="none" strike="noStrike" dirty="0">
                <a:effectLst/>
                <a:latin typeface="system-ui"/>
              </a:rPr>
              <a:t> the end.</a:t>
            </a:r>
          </a:p>
        </p:txBody>
      </p:sp>
      <p:pic>
        <p:nvPicPr>
          <p:cNvPr id="5" name="Picture Placeholder 10">
            <a:extLst>
              <a:ext uri="{FF2B5EF4-FFF2-40B4-BE49-F238E27FC236}">
                <a16:creationId xmlns:a16="http://schemas.microsoft.com/office/drawing/2014/main" id="{F931235A-B128-4735-9EDC-445F0237EA66}"/>
              </a:ext>
            </a:extLst>
          </p:cNvPr>
          <p:cNvPicPr>
            <a:picLocks noChangeAspect="1"/>
          </p:cNvPicPr>
          <p:nvPr/>
        </p:nvPicPr>
        <p:blipFill rotWithShape="1">
          <a:blip r:embed="rId2"/>
          <a:srcRect l="18880" t="13781" r="-18880" b="-13781"/>
          <a:stretch/>
        </p:blipFill>
        <p:spPr>
          <a:xfrm>
            <a:off x="6096000" y="1541127"/>
            <a:ext cx="7491884" cy="6120896"/>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603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801577" y="-117570"/>
            <a:ext cx="6405023"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Psalm 119:36</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353167"/>
            <a:ext cx="12192000" cy="8757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66377" y="1353167"/>
            <a:ext cx="7150225" cy="5632311"/>
          </a:xfrm>
          <a:prstGeom prst="rect">
            <a:avLst/>
          </a:prstGeom>
        </p:spPr>
        <p:txBody>
          <a:bodyPr wrap="square">
            <a:spAutoFit/>
          </a:bodyPr>
          <a:lstStyle/>
          <a:p>
            <a:pPr algn="l"/>
            <a:r>
              <a:rPr lang="en-CA" sz="7200" b="0" i="0" u="none" strike="noStrike" dirty="0">
                <a:effectLst/>
                <a:latin typeface="system-ui"/>
              </a:rPr>
              <a:t>Incline my heart to Your testimonies,</a:t>
            </a:r>
            <a:br>
              <a:rPr lang="en-CA" sz="7200" dirty="0"/>
            </a:br>
            <a:r>
              <a:rPr lang="en-CA" sz="7200" b="0" i="0" u="none" strike="noStrike" dirty="0">
                <a:effectLst/>
                <a:latin typeface="system-ui"/>
              </a:rPr>
              <a:t>And not to covetousness.</a:t>
            </a:r>
          </a:p>
        </p:txBody>
      </p:sp>
      <p:pic>
        <p:nvPicPr>
          <p:cNvPr id="5" name="Picture Placeholder 10">
            <a:extLst>
              <a:ext uri="{FF2B5EF4-FFF2-40B4-BE49-F238E27FC236}">
                <a16:creationId xmlns:a16="http://schemas.microsoft.com/office/drawing/2014/main" id="{3A8BD668-97BD-4E8A-899F-28798809B89C}"/>
              </a:ext>
            </a:extLst>
          </p:cNvPr>
          <p:cNvPicPr>
            <a:picLocks noChangeAspect="1"/>
          </p:cNvPicPr>
          <p:nvPr/>
        </p:nvPicPr>
        <p:blipFill rotWithShape="1">
          <a:blip r:embed="rId2"/>
          <a:srcRect l="46479" t="-1177" r="8484" b="1177"/>
          <a:stretch/>
        </p:blipFill>
        <p:spPr>
          <a:xfrm>
            <a:off x="5702157" y="1353167"/>
            <a:ext cx="6594756" cy="550483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964427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499645" y="-205145"/>
            <a:ext cx="6405023"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Psalm 119:73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24317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Placeholder 10">
            <a:extLst>
              <a:ext uri="{FF2B5EF4-FFF2-40B4-BE49-F238E27FC236}">
                <a16:creationId xmlns:a16="http://schemas.microsoft.com/office/drawing/2014/main" id="{051A8AC3-571D-4A1E-AA47-9C1FB369DCED}"/>
              </a:ext>
            </a:extLst>
          </p:cNvPr>
          <p:cNvPicPr>
            <a:picLocks noChangeAspect="1"/>
          </p:cNvPicPr>
          <p:nvPr/>
        </p:nvPicPr>
        <p:blipFill rotWithShape="1">
          <a:blip r:embed="rId2"/>
          <a:srcRect l="-6703" t="6170" r="6703" b="-6170"/>
          <a:stretch/>
        </p:blipFill>
        <p:spPr>
          <a:xfrm>
            <a:off x="6261873" y="1353167"/>
            <a:ext cx="5930127" cy="5930127"/>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4" name="Rectangle 3">
            <a:extLst>
              <a:ext uri="{FF2B5EF4-FFF2-40B4-BE49-F238E27FC236}">
                <a16:creationId xmlns:a16="http://schemas.microsoft.com/office/drawing/2014/main" id="{BD25C42A-1F68-882C-FB3C-9FC0CD3B8FF6}"/>
              </a:ext>
            </a:extLst>
          </p:cNvPr>
          <p:cNvSpPr/>
          <p:nvPr/>
        </p:nvSpPr>
        <p:spPr>
          <a:xfrm>
            <a:off x="141647" y="1240426"/>
            <a:ext cx="7276295" cy="5632311"/>
          </a:xfrm>
          <a:prstGeom prst="rect">
            <a:avLst/>
          </a:prstGeom>
        </p:spPr>
        <p:txBody>
          <a:bodyPr wrap="square">
            <a:spAutoFit/>
          </a:bodyPr>
          <a:lstStyle/>
          <a:p>
            <a:pPr algn="l"/>
            <a:r>
              <a:rPr lang="en-CA" sz="6000" b="0" i="0" u="none" strike="noStrike" dirty="0">
                <a:effectLst/>
                <a:latin typeface="system-ui"/>
              </a:rPr>
              <a:t>Your hands have made me and fashioned me;</a:t>
            </a:r>
            <a:br>
              <a:rPr lang="en-CA" sz="6000" dirty="0"/>
            </a:br>
            <a:r>
              <a:rPr lang="en-CA" sz="6000" b="0" i="0" u="none" strike="noStrike" dirty="0">
                <a:effectLst/>
                <a:latin typeface="system-ui"/>
              </a:rPr>
              <a:t>Give me understanding, that I may learn Your commandments.</a:t>
            </a:r>
          </a:p>
        </p:txBody>
      </p:sp>
    </p:spTree>
    <p:extLst>
      <p:ext uri="{BB962C8B-B14F-4D97-AF65-F5344CB8AC3E}">
        <p14:creationId xmlns:p14="http://schemas.microsoft.com/office/powerpoint/2010/main" val="44336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19</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flipV="1">
            <a:off x="0" y="136646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285889" y="2177377"/>
            <a:ext cx="7799874" cy="4031873"/>
          </a:xfrm>
          <a:prstGeom prst="rect">
            <a:avLst/>
          </a:prstGeom>
        </p:spPr>
        <p:txBody>
          <a:bodyPr wrap="square">
            <a:spAutoFit/>
          </a:bodyPr>
          <a:lstStyle/>
          <a:p>
            <a:r>
              <a:rPr lang="en-CA" sz="9600" b="1" i="0" u="none" strike="noStrike" baseline="30000" dirty="0">
                <a:effectLst/>
                <a:latin typeface="system-ui"/>
              </a:rPr>
              <a:t>They turned their back on those who brought them only deeper darkness.</a:t>
            </a:r>
            <a:endParaRPr lang="en-GB" sz="9600" b="1" i="1" baseline="30000" dirty="0">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0" y="20231"/>
            <a:ext cx="12192000"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2. Trouble the darkness</a:t>
            </a:r>
          </a:p>
        </p:txBody>
      </p:sp>
      <p:pic>
        <p:nvPicPr>
          <p:cNvPr id="8" name="Picture Placeholder 10">
            <a:extLst>
              <a:ext uri="{FF2B5EF4-FFF2-40B4-BE49-F238E27FC236}">
                <a16:creationId xmlns:a16="http://schemas.microsoft.com/office/drawing/2014/main" id="{3650F2DA-959E-4230-A6E4-02560CBBCD4B}"/>
              </a:ext>
            </a:extLst>
          </p:cNvPr>
          <p:cNvPicPr>
            <a:picLocks noChangeAspect="1"/>
          </p:cNvPicPr>
          <p:nvPr/>
        </p:nvPicPr>
        <p:blipFill rotWithShape="1">
          <a:blip r:embed="rId3"/>
          <a:srcRect l="38553" r="2797"/>
          <a:stretch/>
        </p:blipFill>
        <p:spPr>
          <a:xfrm>
            <a:off x="7089169" y="1445236"/>
            <a:ext cx="5102831" cy="5496156"/>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4010161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20</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272065"/>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724991" y="1853042"/>
            <a:ext cx="5486399" cy="4811574"/>
          </a:xfrm>
          <a:prstGeom prst="rect">
            <a:avLst/>
          </a:prstGeom>
        </p:spPr>
        <p:txBody>
          <a:bodyPr wrap="square">
            <a:spAutoFit/>
          </a:bodyPr>
          <a:lstStyle/>
          <a:p>
            <a:r>
              <a:rPr lang="en-CA" sz="11500" b="1" i="0" u="none" strike="noStrike" baseline="30000" dirty="0">
                <a:effectLst/>
                <a:latin typeface="system-ui"/>
              </a:rPr>
              <a:t>Matthew 8</a:t>
            </a:r>
          </a:p>
          <a:p>
            <a:r>
              <a:rPr lang="en-CA" sz="11500" b="1" baseline="30000" dirty="0">
                <a:latin typeface="system-ui"/>
                <a:cs typeface="Latha" panose="020B0604020202020204" pitchFamily="34" charset="0"/>
              </a:rPr>
              <a:t>Matthew 14</a:t>
            </a:r>
          </a:p>
          <a:p>
            <a:r>
              <a:rPr lang="en-CA" sz="11500" b="1" i="1" baseline="30000" dirty="0">
                <a:latin typeface="system-ui"/>
                <a:cs typeface="Latha" panose="020B0604020202020204" pitchFamily="34" charset="0"/>
              </a:rPr>
              <a:t>Matthew 15</a:t>
            </a:r>
          </a:p>
          <a:p>
            <a:r>
              <a:rPr lang="en-CA" sz="11500" b="1" i="1" baseline="30000" dirty="0">
                <a:latin typeface="system-ui"/>
                <a:cs typeface="Latha" panose="020B0604020202020204" pitchFamily="34" charset="0"/>
              </a:rPr>
              <a:t>Matthew 16</a:t>
            </a:r>
            <a:endParaRPr lang="en-GB" sz="11500" b="1" i="1" baseline="30000" dirty="0">
              <a:cs typeface="Latha" panose="020B0604020202020204" pitchFamily="34" charset="0"/>
            </a:endParaRPr>
          </a:p>
        </p:txBody>
      </p: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17933" t="2043" r="27700" b="-2043"/>
          <a:stretch/>
        </p:blipFill>
        <p:spPr>
          <a:xfrm>
            <a:off x="5730949" y="1392871"/>
            <a:ext cx="6461051" cy="5515706"/>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28353" y="-16792"/>
            <a:ext cx="11438210"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Oh you little faith!</a:t>
            </a:r>
          </a:p>
        </p:txBody>
      </p:sp>
    </p:spTree>
    <p:extLst>
      <p:ext uri="{BB962C8B-B14F-4D97-AF65-F5344CB8AC3E}">
        <p14:creationId xmlns:p14="http://schemas.microsoft.com/office/powerpoint/2010/main" val="1716741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006936" y="5299688"/>
            <a:ext cx="8842164"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13:10-17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3565871" y="5569235"/>
            <a:ext cx="772429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0" y="0"/>
            <a:ext cx="12192000" cy="5940088"/>
          </a:xfrm>
          <a:prstGeom prst="rect">
            <a:avLst/>
          </a:prstGeom>
        </p:spPr>
        <p:txBody>
          <a:bodyPr wrap="square">
            <a:spAutoFit/>
          </a:bodyPr>
          <a:lstStyle/>
          <a:p>
            <a:pPr algn="l"/>
            <a:r>
              <a:rPr lang="en-CA" sz="3800" b="1" i="0" u="none" strike="noStrike" baseline="30000" dirty="0">
                <a:effectLst/>
                <a:latin typeface="system-ui"/>
              </a:rPr>
              <a:t>10 </a:t>
            </a:r>
            <a:r>
              <a:rPr lang="en-CA" sz="3800" b="0" i="0" u="none" strike="noStrike" dirty="0">
                <a:effectLst/>
                <a:latin typeface="system-ui"/>
              </a:rPr>
              <a:t>And the disciples came and said to Him, “Why do You speak to them in parables?”</a:t>
            </a:r>
            <a:r>
              <a:rPr lang="en-CA" sz="3800" b="1" i="0" u="none" strike="noStrike" baseline="30000" dirty="0">
                <a:effectLst/>
                <a:latin typeface="system-ui"/>
              </a:rPr>
              <a:t>11 </a:t>
            </a:r>
            <a:r>
              <a:rPr lang="en-CA" sz="3800" b="0" i="0" u="none" strike="noStrike" dirty="0">
                <a:effectLst/>
                <a:latin typeface="system-ui"/>
              </a:rPr>
              <a:t>He answered and said to them, “Because it has been given to you to know the mysteries of the kingdom of heaven, but to them it has not been given. </a:t>
            </a:r>
            <a:r>
              <a:rPr lang="en-CA" sz="3800" b="1" i="0" u="none" strike="noStrike" baseline="30000" dirty="0">
                <a:effectLst/>
                <a:latin typeface="system-ui"/>
              </a:rPr>
              <a:t>12 </a:t>
            </a:r>
            <a:r>
              <a:rPr lang="en-CA" sz="3800" b="0" i="0" u="none" strike="noStrike" dirty="0">
                <a:effectLst/>
                <a:latin typeface="system-ui"/>
              </a:rPr>
              <a:t>For whoever has, to him more will be given, and he will have abundance; but whoever does not have, even what he has will be taken away from him.</a:t>
            </a:r>
            <a:r>
              <a:rPr lang="en-CA" sz="3800" b="1" i="0" u="none" strike="noStrike" baseline="30000" dirty="0">
                <a:effectLst/>
                <a:latin typeface="system-ui"/>
              </a:rPr>
              <a:t>13 </a:t>
            </a:r>
            <a:r>
              <a:rPr lang="en-CA" sz="3800" b="0" i="0" u="none" strike="noStrike" dirty="0">
                <a:effectLst/>
                <a:latin typeface="system-ui"/>
              </a:rPr>
              <a:t>Therefore I speak to them in parables, because seeing they do not see, and hearing they do not hear, nor do they understand.</a:t>
            </a:r>
          </a:p>
        </p:txBody>
      </p:sp>
    </p:spTree>
    <p:extLst>
      <p:ext uri="{BB962C8B-B14F-4D97-AF65-F5344CB8AC3E}">
        <p14:creationId xmlns:p14="http://schemas.microsoft.com/office/powerpoint/2010/main" val="2607134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349836" y="5508889"/>
            <a:ext cx="8842164"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13:10-17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3565630" y="572478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45542" y="101736"/>
            <a:ext cx="11900916" cy="6186309"/>
          </a:xfrm>
          <a:prstGeom prst="rect">
            <a:avLst/>
          </a:prstGeom>
        </p:spPr>
        <p:txBody>
          <a:bodyPr wrap="square">
            <a:spAutoFit/>
          </a:bodyPr>
          <a:lstStyle/>
          <a:p>
            <a:pPr algn="l"/>
            <a:r>
              <a:rPr lang="en-CA" sz="3500" b="1" i="0" u="none" strike="noStrike" baseline="30000" dirty="0">
                <a:effectLst/>
                <a:latin typeface="system-ui"/>
              </a:rPr>
              <a:t>14 </a:t>
            </a:r>
            <a:r>
              <a:rPr lang="en-CA" sz="3500" b="0" i="0" u="none" strike="noStrike" dirty="0">
                <a:effectLst/>
                <a:latin typeface="system-ui"/>
              </a:rPr>
              <a:t>And in them the prophecy of Isaiah is fulfilled, which says: ‘Hearing you will hear and shall not understand, And seeing you will see and not perceive; </a:t>
            </a:r>
            <a:r>
              <a:rPr lang="en-CA" sz="3500" b="1" i="0" u="none" strike="noStrike" baseline="30000" dirty="0">
                <a:effectLst/>
                <a:latin typeface="system-ui"/>
              </a:rPr>
              <a:t>15 </a:t>
            </a:r>
            <a:r>
              <a:rPr lang="en-CA" sz="3500" b="0" i="0" u="none" strike="noStrike" dirty="0">
                <a:effectLst/>
                <a:latin typeface="system-ui"/>
              </a:rPr>
              <a:t>For the hearts of this people have grown dull. </a:t>
            </a:r>
            <a:r>
              <a:rPr lang="en-CA" sz="3500" b="0" i="1" u="none" strike="noStrike" dirty="0">
                <a:effectLst/>
                <a:latin typeface="system-ui"/>
              </a:rPr>
              <a:t>Their</a:t>
            </a:r>
            <a:r>
              <a:rPr lang="en-CA" sz="3500" b="0" i="0" u="none" strike="noStrike" dirty="0">
                <a:effectLst/>
                <a:latin typeface="system-ui"/>
              </a:rPr>
              <a:t> ears are hard of hearing, And their eyes they have closed, Lest they should see with </a:t>
            </a:r>
            <a:r>
              <a:rPr lang="en-CA" sz="3500" b="0" i="1" u="none" strike="noStrike" dirty="0">
                <a:effectLst/>
                <a:latin typeface="system-ui"/>
              </a:rPr>
              <a:t>their</a:t>
            </a:r>
            <a:r>
              <a:rPr lang="en-CA" sz="3500" b="0" i="0" u="none" strike="noStrike" dirty="0">
                <a:effectLst/>
                <a:latin typeface="system-ui"/>
              </a:rPr>
              <a:t> eyes and hear with </a:t>
            </a:r>
            <a:r>
              <a:rPr lang="en-CA" sz="3500" b="0" i="1" u="none" strike="noStrike" dirty="0">
                <a:effectLst/>
                <a:latin typeface="system-ui"/>
              </a:rPr>
              <a:t>their</a:t>
            </a:r>
            <a:r>
              <a:rPr lang="en-CA" sz="3500" b="0" i="0" u="none" strike="noStrike" dirty="0">
                <a:effectLst/>
                <a:latin typeface="system-ui"/>
              </a:rPr>
              <a:t> ears, Lest they should understand with </a:t>
            </a:r>
            <a:r>
              <a:rPr lang="en-CA" sz="3500" b="0" i="1" u="none" strike="noStrike" dirty="0">
                <a:effectLst/>
                <a:latin typeface="system-ui"/>
              </a:rPr>
              <a:t>their</a:t>
            </a:r>
            <a:r>
              <a:rPr lang="en-CA" sz="3500" b="0" i="0" u="none" strike="noStrike" dirty="0">
                <a:effectLst/>
                <a:latin typeface="system-ui"/>
              </a:rPr>
              <a:t> hearts and turn, So that I should heal them.’ </a:t>
            </a:r>
            <a:r>
              <a:rPr lang="en-CA" sz="3500" b="1" i="0" u="none" strike="noStrike" baseline="30000" dirty="0">
                <a:effectLst/>
                <a:latin typeface="system-ui"/>
              </a:rPr>
              <a:t>16 </a:t>
            </a:r>
            <a:r>
              <a:rPr lang="en-CA" sz="3500" b="0" i="0" u="none" strike="noStrike" dirty="0">
                <a:effectLst/>
                <a:latin typeface="system-ui"/>
              </a:rPr>
              <a:t>But blessed </a:t>
            </a:r>
            <a:r>
              <a:rPr lang="en-CA" sz="3500" b="0" i="1" u="none" strike="noStrike" dirty="0">
                <a:effectLst/>
                <a:latin typeface="system-ui"/>
              </a:rPr>
              <a:t>are</a:t>
            </a:r>
            <a:r>
              <a:rPr lang="en-CA" sz="3500" b="0" i="0" u="none" strike="noStrike" dirty="0">
                <a:effectLst/>
                <a:latin typeface="system-ui"/>
              </a:rPr>
              <a:t> your eyes for they see, and your ears for they hear; </a:t>
            </a:r>
            <a:r>
              <a:rPr lang="en-CA" sz="3500" b="1" i="0" u="none" strike="noStrike" baseline="30000" dirty="0">
                <a:effectLst/>
                <a:latin typeface="system-ui"/>
              </a:rPr>
              <a:t>17 </a:t>
            </a:r>
            <a:r>
              <a:rPr lang="en-CA" sz="3500" b="0" i="0" u="none" strike="noStrike" dirty="0">
                <a:effectLst/>
                <a:latin typeface="system-ui"/>
              </a:rPr>
              <a:t>for assuredly, I say to you that many prophets and righteous </a:t>
            </a:r>
            <a:r>
              <a:rPr lang="en-CA" sz="3500" b="0" i="1" u="none" strike="noStrike" dirty="0">
                <a:effectLst/>
                <a:latin typeface="system-ui"/>
              </a:rPr>
              <a:t>men</a:t>
            </a:r>
            <a:r>
              <a:rPr lang="en-CA" sz="3500" b="0" i="0" u="none" strike="noStrike" dirty="0">
                <a:effectLst/>
                <a:latin typeface="system-ui"/>
              </a:rPr>
              <a:t> desired to see what you see, and did not see </a:t>
            </a:r>
            <a:r>
              <a:rPr lang="en-CA" sz="3500" b="0" i="1" u="none" strike="noStrike" dirty="0">
                <a:effectLst/>
                <a:latin typeface="system-ui"/>
              </a:rPr>
              <a:t>it,</a:t>
            </a:r>
            <a:r>
              <a:rPr lang="en-CA" sz="3500" b="0" i="0" u="none" strike="noStrike" dirty="0">
                <a:effectLst/>
                <a:latin typeface="system-ui"/>
              </a:rPr>
              <a:t> and to hear what you hear, and did not hear </a:t>
            </a:r>
            <a:r>
              <a:rPr lang="en-CA" sz="3500" b="0" i="1" u="none" strike="noStrike" dirty="0">
                <a:effectLst/>
                <a:latin typeface="system-ui"/>
              </a:rPr>
              <a:t>it.</a:t>
            </a:r>
            <a:endParaRPr lang="en-CA" sz="3500" b="0" i="0" u="none" strike="noStrike" dirty="0">
              <a:effectLst/>
              <a:latin typeface="system-ui"/>
            </a:endParaRPr>
          </a:p>
        </p:txBody>
      </p:sp>
    </p:spTree>
    <p:extLst>
      <p:ext uri="{BB962C8B-B14F-4D97-AF65-F5344CB8AC3E}">
        <p14:creationId xmlns:p14="http://schemas.microsoft.com/office/powerpoint/2010/main" val="508256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23</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8848" y="122640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271558" y="1838304"/>
            <a:ext cx="6667568" cy="4606389"/>
          </a:xfrm>
          <a:prstGeom prst="rect">
            <a:avLst/>
          </a:prstGeom>
        </p:spPr>
        <p:txBody>
          <a:bodyPr wrap="square">
            <a:spAutoFit/>
          </a:bodyPr>
          <a:lstStyle/>
          <a:p>
            <a:r>
              <a:rPr lang="en-CA" sz="8800" b="1" i="0" u="none" strike="noStrike" baseline="30000" dirty="0">
                <a:effectLst/>
                <a:latin typeface="system-ui"/>
              </a:rPr>
              <a:t>Jesus says, “Hear therefore the parable of the Sower” and explains it to them.</a:t>
            </a:r>
            <a:endParaRPr lang="en-GB" sz="8800" b="1" i="1" baseline="30000" dirty="0">
              <a:cs typeface="Latha" panose="020B0604020202020204" pitchFamily="34" charset="0"/>
            </a:endParaRPr>
          </a:p>
        </p:txBody>
      </p: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a:blip r:embed="rId3"/>
          <a:srcRect l="9362" r="9362"/>
          <a:stretch/>
        </p:blipFill>
        <p:spPr>
          <a:xfrm>
            <a:off x="5676900" y="-1"/>
            <a:ext cx="6506252" cy="685799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0" y="0"/>
            <a:ext cx="7210685"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Matthew 13:18</a:t>
            </a:r>
          </a:p>
        </p:txBody>
      </p:sp>
    </p:spTree>
    <p:extLst>
      <p:ext uri="{BB962C8B-B14F-4D97-AF65-F5344CB8AC3E}">
        <p14:creationId xmlns:p14="http://schemas.microsoft.com/office/powerpoint/2010/main" val="3733776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24</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flipV="1">
            <a:off x="0" y="1010502"/>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182880" y="2080570"/>
            <a:ext cx="6022848" cy="3703578"/>
          </a:xfrm>
          <a:prstGeom prst="rect">
            <a:avLst/>
          </a:prstGeom>
        </p:spPr>
        <p:txBody>
          <a:bodyPr wrap="square">
            <a:spAutoFit/>
          </a:bodyPr>
          <a:lstStyle/>
          <a:p>
            <a:r>
              <a:rPr lang="en-CA" sz="8800" b="1" i="0" u="none" strike="noStrike" baseline="30000" dirty="0">
                <a:effectLst/>
                <a:latin typeface="system-ui"/>
              </a:rPr>
              <a:t>Jesus taught them and He knew they were dependent on that teaching.</a:t>
            </a:r>
            <a:endParaRPr lang="en-GB" sz="8800" b="1" i="1" baseline="30000" dirty="0">
              <a:cs typeface="Latha" panose="020B0604020202020204" pitchFamily="34" charset="0"/>
            </a:endParaRPr>
          </a:p>
        </p:txBody>
      </p: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1243" r="19695"/>
          <a:stretch/>
        </p:blipFill>
        <p:spPr>
          <a:xfrm>
            <a:off x="5761948" y="1068569"/>
            <a:ext cx="6430052" cy="5789431"/>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335281" y="-234312"/>
            <a:ext cx="12616181"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3. Receive greater light</a:t>
            </a:r>
          </a:p>
        </p:txBody>
      </p:sp>
    </p:spTree>
    <p:extLst>
      <p:ext uri="{BB962C8B-B14F-4D97-AF65-F5344CB8AC3E}">
        <p14:creationId xmlns:p14="http://schemas.microsoft.com/office/powerpoint/2010/main" val="3576167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206900" y="-190015"/>
            <a:ext cx="3894016"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Acts 1:3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231900"/>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Picture Placeholder 14">
            <a:extLst>
              <a:ext uri="{FF2B5EF4-FFF2-40B4-BE49-F238E27FC236}">
                <a16:creationId xmlns:a16="http://schemas.microsoft.com/office/drawing/2014/main" id="{F0AA7CE5-ED0B-42F9-9551-6FE93FB2F8A9}"/>
              </a:ext>
            </a:extLst>
          </p:cNvPr>
          <p:cNvPicPr>
            <a:picLocks noChangeAspect="1"/>
          </p:cNvPicPr>
          <p:nvPr/>
        </p:nvPicPr>
        <p:blipFill rotWithShape="1">
          <a:blip r:embed="rId2"/>
          <a:srcRect l="10725"/>
          <a:stretch/>
        </p:blipFill>
        <p:spPr>
          <a:xfrm>
            <a:off x="6451600" y="1317497"/>
            <a:ext cx="5740400" cy="562940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4" name="Rectangle 3">
            <a:extLst>
              <a:ext uri="{FF2B5EF4-FFF2-40B4-BE49-F238E27FC236}">
                <a16:creationId xmlns:a16="http://schemas.microsoft.com/office/drawing/2014/main" id="{BD25C42A-1F68-882C-FB3C-9FC0CD3B8FF6}"/>
              </a:ext>
            </a:extLst>
          </p:cNvPr>
          <p:cNvSpPr/>
          <p:nvPr/>
        </p:nvSpPr>
        <p:spPr>
          <a:xfrm>
            <a:off x="188976" y="1234990"/>
            <a:ext cx="7850124" cy="5262979"/>
          </a:xfrm>
          <a:prstGeom prst="rect">
            <a:avLst/>
          </a:prstGeom>
        </p:spPr>
        <p:txBody>
          <a:bodyPr wrap="square">
            <a:spAutoFit/>
          </a:bodyPr>
          <a:lstStyle/>
          <a:p>
            <a:pPr algn="l"/>
            <a:r>
              <a:rPr lang="en-CA" sz="4800" b="1" i="0" u="none" strike="noStrike" baseline="30000" dirty="0">
                <a:effectLst/>
                <a:latin typeface="system-ui"/>
              </a:rPr>
              <a:t>3 </a:t>
            </a:r>
            <a:r>
              <a:rPr lang="en-CA" sz="4800" b="0" i="0" u="none" strike="noStrike" dirty="0">
                <a:effectLst/>
                <a:latin typeface="system-ui"/>
              </a:rPr>
              <a:t>to whom He also presented Himself alive after His suffering by many infallible proofs, being seen by them during forty days and speaking of the things pertaining to the kingdom of God.</a:t>
            </a:r>
          </a:p>
        </p:txBody>
      </p:sp>
    </p:spTree>
    <p:extLst>
      <p:ext uri="{BB962C8B-B14F-4D97-AF65-F5344CB8AC3E}">
        <p14:creationId xmlns:p14="http://schemas.microsoft.com/office/powerpoint/2010/main" val="1517817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26</a:t>
            </a:fld>
            <a:endParaRPr lang="en-US"/>
          </a:p>
        </p:txBody>
      </p:sp>
      <p:pic>
        <p:nvPicPr>
          <p:cNvPr id="6" name="Picture Placeholder 10">
            <a:extLst>
              <a:ext uri="{FF2B5EF4-FFF2-40B4-BE49-F238E27FC236}">
                <a16:creationId xmlns:a16="http://schemas.microsoft.com/office/drawing/2014/main" id="{F81AFC9B-EDC0-83CA-39FF-6D5A8AAC2CAB}"/>
              </a:ext>
            </a:extLst>
          </p:cNvPr>
          <p:cNvPicPr>
            <a:picLocks noChangeAspect="1"/>
          </p:cNvPicPr>
          <p:nvPr/>
        </p:nvPicPr>
        <p:blipFill rotWithShape="1">
          <a:blip r:embed="rId3"/>
          <a:srcRect l="15422"/>
          <a:stretch/>
        </p:blipFill>
        <p:spPr>
          <a:xfrm>
            <a:off x="6870700" y="0"/>
            <a:ext cx="5321300" cy="6858000"/>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11402C42-5466-87EB-E03F-9E313E147305}"/>
              </a:ext>
            </a:extLst>
          </p:cNvPr>
          <p:cNvSpPr/>
          <p:nvPr/>
        </p:nvSpPr>
        <p:spPr>
          <a:xfrm>
            <a:off x="0" y="771703"/>
            <a:ext cx="9017000" cy="5837495"/>
          </a:xfrm>
          <a:prstGeom prst="rect">
            <a:avLst/>
          </a:prstGeom>
        </p:spPr>
        <p:txBody>
          <a:bodyPr wrap="square">
            <a:spAutoFit/>
          </a:bodyPr>
          <a:lstStyle/>
          <a:p>
            <a:pPr marL="685800" indent="-685800">
              <a:buFont typeface="Arial" panose="020B0604020202020204" pitchFamily="34" charset="0"/>
              <a:buChar char="•"/>
            </a:pPr>
            <a:r>
              <a:rPr lang="en-GB" sz="8000" b="1" i="1" baseline="30000" dirty="0"/>
              <a:t>Jesus just kept opening their eyes, letting them </a:t>
            </a:r>
            <a:r>
              <a:rPr lang="en-GB" sz="8000" b="1" i="1" baseline="30000" dirty="0">
                <a:solidFill>
                  <a:schemeClr val="accent4"/>
                </a:solidFill>
              </a:rPr>
              <a:t>see</a:t>
            </a:r>
            <a:r>
              <a:rPr lang="en-GB" sz="8000" b="1" i="1" baseline="30000" dirty="0"/>
              <a:t>.</a:t>
            </a:r>
          </a:p>
          <a:p>
            <a:pPr marL="685800" indent="-685800">
              <a:buFont typeface="Arial" panose="020B0604020202020204" pitchFamily="34" charset="0"/>
              <a:buChar char="•"/>
            </a:pPr>
            <a:r>
              <a:rPr lang="en-GB" sz="8000" b="1" i="1" baseline="30000" dirty="0">
                <a:cs typeface="Latha" panose="020B0604020202020204" pitchFamily="34" charset="0"/>
              </a:rPr>
              <a:t>Jesus kept opening their ears, letting them </a:t>
            </a:r>
            <a:r>
              <a:rPr lang="en-GB" sz="8000" b="1" i="1" baseline="30000" dirty="0">
                <a:solidFill>
                  <a:schemeClr val="accent4"/>
                </a:solidFill>
                <a:cs typeface="Latha" panose="020B0604020202020204" pitchFamily="34" charset="0"/>
              </a:rPr>
              <a:t>hear</a:t>
            </a:r>
            <a:r>
              <a:rPr lang="en-GB" sz="8000" b="1" i="1" baseline="30000" dirty="0">
                <a:cs typeface="Latha" panose="020B0604020202020204" pitchFamily="34" charset="0"/>
              </a:rPr>
              <a:t>.</a:t>
            </a:r>
          </a:p>
          <a:p>
            <a:pPr marL="685800" indent="-685800">
              <a:buFont typeface="Arial" panose="020B0604020202020204" pitchFamily="34" charset="0"/>
              <a:buChar char="•"/>
            </a:pPr>
            <a:r>
              <a:rPr lang="en-GB" sz="8000" b="1" i="1" baseline="30000" dirty="0">
                <a:cs typeface="Latha" panose="020B0604020202020204" pitchFamily="34" charset="0"/>
              </a:rPr>
              <a:t>Jesus kept opening their </a:t>
            </a:r>
            <a:r>
              <a:rPr lang="en-GB" sz="8000" b="1" i="1" baseline="30000" dirty="0"/>
              <a:t>heart, letting them </a:t>
            </a:r>
            <a:r>
              <a:rPr lang="en-GB" sz="8000" b="1" i="1" baseline="30000" dirty="0">
                <a:solidFill>
                  <a:schemeClr val="accent4"/>
                </a:solidFill>
              </a:rPr>
              <a:t>understand.</a:t>
            </a:r>
          </a:p>
        </p:txBody>
      </p:sp>
    </p:spTree>
    <p:extLst>
      <p:ext uri="{BB962C8B-B14F-4D97-AF65-F5344CB8AC3E}">
        <p14:creationId xmlns:p14="http://schemas.microsoft.com/office/powerpoint/2010/main" val="2133590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176749" y="-323322"/>
            <a:ext cx="5230920"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John 14:26</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322658" y="11367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88976" y="1234990"/>
            <a:ext cx="11814048" cy="3046988"/>
          </a:xfrm>
          <a:prstGeom prst="rect">
            <a:avLst/>
          </a:prstGeom>
        </p:spPr>
        <p:txBody>
          <a:bodyPr wrap="square">
            <a:spAutoFit/>
          </a:bodyPr>
          <a:lstStyle/>
          <a:p>
            <a:pPr algn="l"/>
            <a:r>
              <a:rPr lang="en-CA" sz="4800" b="1" i="0" u="none" strike="noStrike" baseline="30000" dirty="0">
                <a:effectLst/>
                <a:latin typeface="system-ui"/>
              </a:rPr>
              <a:t>26 </a:t>
            </a:r>
            <a:r>
              <a:rPr lang="en-CA" sz="4800" b="0" i="0" u="none" strike="noStrike" dirty="0">
                <a:effectLst/>
                <a:latin typeface="system-ui"/>
              </a:rPr>
              <a:t>But the Helper, the Holy Spirit, whom the Father will send in My name, He will teach you all things, and bring to your remembrance all things that I said to you.</a:t>
            </a:r>
          </a:p>
        </p:txBody>
      </p:sp>
      <p:pic>
        <p:nvPicPr>
          <p:cNvPr id="2" name="Picture 1">
            <a:extLst>
              <a:ext uri="{FF2B5EF4-FFF2-40B4-BE49-F238E27FC236}">
                <a16:creationId xmlns:a16="http://schemas.microsoft.com/office/drawing/2014/main" id="{F661DE55-A9D9-41AD-BC41-D7219C67E224}"/>
              </a:ext>
            </a:extLst>
          </p:cNvPr>
          <p:cNvPicPr>
            <a:picLocks noChangeAspect="1"/>
          </p:cNvPicPr>
          <p:nvPr/>
        </p:nvPicPr>
        <p:blipFill rotWithShape="1">
          <a:blip r:embed="rId2"/>
          <a:srcRect t="50000"/>
          <a:stretch/>
        </p:blipFill>
        <p:spPr>
          <a:xfrm>
            <a:off x="5334000" y="4432300"/>
            <a:ext cx="6858000" cy="2425700"/>
          </a:xfrm>
          <a:prstGeom prst="rect">
            <a:avLst/>
          </a:prstGeom>
        </p:spPr>
      </p:pic>
      <p:pic>
        <p:nvPicPr>
          <p:cNvPr id="6" name="Picture 5">
            <a:extLst>
              <a:ext uri="{FF2B5EF4-FFF2-40B4-BE49-F238E27FC236}">
                <a16:creationId xmlns:a16="http://schemas.microsoft.com/office/drawing/2014/main" id="{5E6D7A5E-CF79-4288-B8F2-2825F8606E1A}"/>
              </a:ext>
            </a:extLst>
          </p:cNvPr>
          <p:cNvPicPr>
            <a:picLocks noChangeAspect="1"/>
          </p:cNvPicPr>
          <p:nvPr/>
        </p:nvPicPr>
        <p:blipFill rotWithShape="1">
          <a:blip r:embed="rId2"/>
          <a:srcRect t="50000"/>
          <a:stretch/>
        </p:blipFill>
        <p:spPr>
          <a:xfrm>
            <a:off x="0" y="4432300"/>
            <a:ext cx="6858000" cy="2425700"/>
          </a:xfrm>
          <a:prstGeom prst="rect">
            <a:avLst/>
          </a:prstGeom>
        </p:spPr>
      </p:pic>
    </p:spTree>
    <p:extLst>
      <p:ext uri="{BB962C8B-B14F-4D97-AF65-F5344CB8AC3E}">
        <p14:creationId xmlns:p14="http://schemas.microsoft.com/office/powerpoint/2010/main" val="95953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116875" y="5166447"/>
            <a:ext cx="7311617"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John 16:12-13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64550" y="5283266"/>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88976" y="701692"/>
            <a:ext cx="11814048" cy="4524315"/>
          </a:xfrm>
          <a:prstGeom prst="rect">
            <a:avLst/>
          </a:prstGeom>
        </p:spPr>
        <p:txBody>
          <a:bodyPr wrap="square">
            <a:spAutoFit/>
          </a:bodyPr>
          <a:lstStyle/>
          <a:p>
            <a:pPr algn="l"/>
            <a:r>
              <a:rPr lang="en-CA" sz="4800" b="1" i="0" u="none" strike="noStrike" baseline="30000" dirty="0">
                <a:effectLst/>
                <a:latin typeface="system-ui"/>
              </a:rPr>
              <a:t>12 </a:t>
            </a:r>
            <a:r>
              <a:rPr lang="en-CA" sz="4800" b="0" i="0" u="none" strike="noStrike" dirty="0">
                <a:effectLst/>
                <a:latin typeface="system-ui"/>
              </a:rPr>
              <a:t>“I still have many things to say to you, but you cannot bear </a:t>
            </a:r>
            <a:r>
              <a:rPr lang="en-CA" sz="4800" b="0" i="1" u="none" strike="noStrike" dirty="0">
                <a:effectLst/>
                <a:latin typeface="system-ui"/>
              </a:rPr>
              <a:t>them</a:t>
            </a:r>
            <a:r>
              <a:rPr lang="en-CA" sz="4800" b="0" i="0" u="none" strike="noStrike" dirty="0">
                <a:effectLst/>
                <a:latin typeface="system-ui"/>
              </a:rPr>
              <a:t> now. </a:t>
            </a:r>
            <a:r>
              <a:rPr lang="en-CA" sz="4800" b="1" i="0" u="none" strike="noStrike" baseline="30000" dirty="0">
                <a:effectLst/>
                <a:latin typeface="system-ui"/>
              </a:rPr>
              <a:t>13 </a:t>
            </a:r>
            <a:r>
              <a:rPr lang="en-CA" sz="4800" b="0" i="0" u="none" strike="noStrike" dirty="0">
                <a:effectLst/>
                <a:latin typeface="system-ui"/>
              </a:rPr>
              <a:t>However, when He, the Spirit of truth, has come, He will guide you into all truth; for He will not speak on His own </a:t>
            </a:r>
            <a:r>
              <a:rPr lang="en-CA" sz="4800" b="0" i="1" u="none" strike="noStrike" dirty="0">
                <a:effectLst/>
                <a:latin typeface="system-ui"/>
              </a:rPr>
              <a:t>authority,</a:t>
            </a:r>
            <a:r>
              <a:rPr lang="en-CA" sz="4800" b="0" i="0" u="none" strike="noStrike" dirty="0">
                <a:effectLst/>
                <a:latin typeface="system-ui"/>
              </a:rPr>
              <a:t> but whatever He hears He will speak; and He will tell you things to come.</a:t>
            </a:r>
          </a:p>
        </p:txBody>
      </p:sp>
    </p:spTree>
    <p:extLst>
      <p:ext uri="{BB962C8B-B14F-4D97-AF65-F5344CB8AC3E}">
        <p14:creationId xmlns:p14="http://schemas.microsoft.com/office/powerpoint/2010/main" val="1541402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662373" y="-190374"/>
            <a:ext cx="5966698"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1 John 2:20</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422400"/>
            <a:ext cx="124206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0" y="1501179"/>
            <a:ext cx="6464300" cy="5170646"/>
          </a:xfrm>
          <a:prstGeom prst="rect">
            <a:avLst/>
          </a:prstGeom>
        </p:spPr>
        <p:txBody>
          <a:bodyPr wrap="square">
            <a:spAutoFit/>
          </a:bodyPr>
          <a:lstStyle/>
          <a:p>
            <a:pPr algn="l"/>
            <a:r>
              <a:rPr lang="en-CA" sz="6600" b="1" i="0" u="none" strike="noStrike" baseline="30000" dirty="0">
                <a:effectLst/>
                <a:latin typeface="system-ui"/>
              </a:rPr>
              <a:t>20 </a:t>
            </a:r>
            <a:r>
              <a:rPr lang="en-CA" sz="6600" b="0" i="0" u="none" strike="noStrike" dirty="0">
                <a:effectLst/>
                <a:latin typeface="system-ui"/>
              </a:rPr>
              <a:t>But you have an anointing from the Holy One, and you</a:t>
            </a:r>
            <a:r>
              <a:rPr lang="en-CA" sz="6600" baseline="30000" dirty="0">
                <a:latin typeface="system-ui"/>
              </a:rPr>
              <a:t> </a:t>
            </a:r>
            <a:r>
              <a:rPr lang="en-CA" sz="6600" b="0" i="0" u="none" strike="noStrike" dirty="0">
                <a:effectLst/>
                <a:latin typeface="system-ui"/>
              </a:rPr>
              <a:t>know all things.</a:t>
            </a:r>
          </a:p>
        </p:txBody>
      </p:sp>
      <p:pic>
        <p:nvPicPr>
          <p:cNvPr id="6" name="Picture Placeholder 10">
            <a:extLst>
              <a:ext uri="{FF2B5EF4-FFF2-40B4-BE49-F238E27FC236}">
                <a16:creationId xmlns:a16="http://schemas.microsoft.com/office/drawing/2014/main" id="{45AA92A7-F07B-40A6-806D-E2AC224CEE63}"/>
              </a:ext>
            </a:extLst>
          </p:cNvPr>
          <p:cNvPicPr>
            <a:picLocks noChangeAspect="1"/>
          </p:cNvPicPr>
          <p:nvPr/>
        </p:nvPicPr>
        <p:blipFill rotWithShape="1">
          <a:blip r:embed="rId2"/>
          <a:srcRect l="-16605" t="-4735" r="16605" b="4735"/>
          <a:stretch/>
        </p:blipFill>
        <p:spPr>
          <a:xfrm>
            <a:off x="5092700" y="1244604"/>
            <a:ext cx="7099300" cy="5752970"/>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Tree>
    <p:extLst>
      <p:ext uri="{BB962C8B-B14F-4D97-AF65-F5344CB8AC3E}">
        <p14:creationId xmlns:p14="http://schemas.microsoft.com/office/powerpoint/2010/main" val="4242053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011215" y="5534931"/>
            <a:ext cx="5485797"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1 John 2:27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89950" y="57635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28016" y="-69741"/>
            <a:ext cx="12063984" cy="5909310"/>
          </a:xfrm>
          <a:prstGeom prst="rect">
            <a:avLst/>
          </a:prstGeom>
        </p:spPr>
        <p:txBody>
          <a:bodyPr wrap="square">
            <a:spAutoFit/>
          </a:bodyPr>
          <a:lstStyle/>
          <a:p>
            <a:pPr algn="l"/>
            <a:r>
              <a:rPr lang="en-CA" sz="5400" b="1" i="0" u="none" strike="noStrike" baseline="30000" dirty="0">
                <a:effectLst/>
                <a:latin typeface="system-ui"/>
              </a:rPr>
              <a:t>27 </a:t>
            </a:r>
            <a:r>
              <a:rPr lang="en-CA" sz="5400" b="0" i="0" u="none" strike="noStrike" dirty="0">
                <a:effectLst/>
                <a:latin typeface="system-ui"/>
              </a:rPr>
              <a:t>But the anointing which you have received from Him abides in you, and you do not need that anyone teach you; but as the same anointing teaches you concerning all things, and is true, and is not a lie, and just as it has taught you, you will abide in Him.</a:t>
            </a:r>
          </a:p>
        </p:txBody>
      </p:sp>
    </p:spTree>
    <p:extLst>
      <p:ext uri="{BB962C8B-B14F-4D97-AF65-F5344CB8AC3E}">
        <p14:creationId xmlns:p14="http://schemas.microsoft.com/office/powerpoint/2010/main" val="2431337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791550" y="5238859"/>
            <a:ext cx="8199809"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1 Corinthians 2:4-5</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791550" y="52388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64008" y="0"/>
            <a:ext cx="12063984" cy="5078313"/>
          </a:xfrm>
          <a:prstGeom prst="rect">
            <a:avLst/>
          </a:prstGeom>
        </p:spPr>
        <p:txBody>
          <a:bodyPr wrap="square">
            <a:spAutoFit/>
          </a:bodyPr>
          <a:lstStyle/>
          <a:p>
            <a:pPr algn="l"/>
            <a:r>
              <a:rPr lang="en-CA" sz="5400" b="1" i="0" u="none" strike="noStrike" baseline="30000" dirty="0">
                <a:effectLst/>
                <a:latin typeface="system-ui"/>
              </a:rPr>
              <a:t>4 </a:t>
            </a:r>
            <a:r>
              <a:rPr lang="en-CA" sz="5400" b="0" i="0" u="none" strike="noStrike" dirty="0">
                <a:effectLst/>
                <a:latin typeface="system-ui"/>
              </a:rPr>
              <a:t>And my speech and my preaching </a:t>
            </a:r>
            <a:r>
              <a:rPr lang="en-CA" sz="5400" b="0" i="1" u="none" strike="noStrike" dirty="0">
                <a:effectLst/>
                <a:latin typeface="system-ui"/>
              </a:rPr>
              <a:t>were</a:t>
            </a:r>
            <a:r>
              <a:rPr lang="en-CA" sz="5400" b="0" i="0" u="none" strike="noStrike" dirty="0">
                <a:effectLst/>
                <a:latin typeface="system-ui"/>
              </a:rPr>
              <a:t> not with persuasive words of human wisdom, but in demonstration of the Spirit and of power, </a:t>
            </a:r>
            <a:r>
              <a:rPr lang="en-CA" sz="5400" b="1" i="0" u="none" strike="noStrike" baseline="30000" dirty="0">
                <a:effectLst/>
                <a:latin typeface="system-ui"/>
              </a:rPr>
              <a:t>5 </a:t>
            </a:r>
            <a:r>
              <a:rPr lang="en-CA" sz="5400" b="0" i="0" u="none" strike="noStrike" dirty="0">
                <a:effectLst/>
                <a:latin typeface="system-ui"/>
              </a:rPr>
              <a:t>that your faith should not be in the wisdom of men but in the power of God.</a:t>
            </a:r>
          </a:p>
        </p:txBody>
      </p:sp>
    </p:spTree>
    <p:extLst>
      <p:ext uri="{BB962C8B-B14F-4D97-AF65-F5344CB8AC3E}">
        <p14:creationId xmlns:p14="http://schemas.microsoft.com/office/powerpoint/2010/main" val="4042936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600639" y="5226159"/>
            <a:ext cx="845936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1 Thessalonians 1:5</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890712" y="52261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28016" y="257251"/>
            <a:ext cx="12063984" cy="4708981"/>
          </a:xfrm>
          <a:prstGeom prst="rect">
            <a:avLst/>
          </a:prstGeom>
        </p:spPr>
        <p:txBody>
          <a:bodyPr wrap="square">
            <a:spAutoFit/>
          </a:bodyPr>
          <a:lstStyle/>
          <a:p>
            <a:pPr algn="l"/>
            <a:r>
              <a:rPr lang="en-CA" sz="6000" b="1" i="0" u="none" strike="noStrike" baseline="30000" dirty="0">
                <a:effectLst/>
                <a:latin typeface="system-ui"/>
              </a:rPr>
              <a:t>5 </a:t>
            </a:r>
            <a:r>
              <a:rPr lang="en-CA" sz="6000" b="0" i="0" u="none" strike="noStrike" dirty="0">
                <a:effectLst/>
                <a:latin typeface="system-ui"/>
              </a:rPr>
              <a:t>For our gospel did not come to you in word only, but also in power, and in the Holy Spirit and in much assurance, as you know what kind of men we were among you for your sake.</a:t>
            </a:r>
          </a:p>
        </p:txBody>
      </p:sp>
    </p:spTree>
    <p:extLst>
      <p:ext uri="{BB962C8B-B14F-4D97-AF65-F5344CB8AC3E}">
        <p14:creationId xmlns:p14="http://schemas.microsoft.com/office/powerpoint/2010/main" val="4163469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33</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6610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a:blip r:embed="rId3"/>
          <a:srcRect l="13756" r="13756"/>
          <a:stretch/>
        </p:blipFill>
        <p:spPr>
          <a:xfrm>
            <a:off x="4726376" y="-1"/>
            <a:ext cx="7456776" cy="685799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151012" y="-58696"/>
            <a:ext cx="7210685" cy="1558312"/>
          </a:xfrm>
          <a:prstGeom prst="rect">
            <a:avLst/>
          </a:prstGeom>
        </p:spPr>
        <p:txBody>
          <a:bodyPr wrap="squar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Matthew 16:5</a:t>
            </a:r>
          </a:p>
        </p:txBody>
      </p:sp>
      <p:sp>
        <p:nvSpPr>
          <p:cNvPr id="18" name="Rectangle 17">
            <a:extLst>
              <a:ext uri="{FF2B5EF4-FFF2-40B4-BE49-F238E27FC236}">
                <a16:creationId xmlns:a16="http://schemas.microsoft.com/office/drawing/2014/main" id="{BACEBF23-4A5D-48EC-B07D-ABCE32CA6733}"/>
              </a:ext>
            </a:extLst>
          </p:cNvPr>
          <p:cNvSpPr/>
          <p:nvPr/>
        </p:nvSpPr>
        <p:spPr>
          <a:xfrm>
            <a:off x="393632" y="1499616"/>
            <a:ext cx="6426268" cy="4708981"/>
          </a:xfrm>
          <a:prstGeom prst="rect">
            <a:avLst/>
          </a:prstGeom>
        </p:spPr>
        <p:txBody>
          <a:bodyPr wrap="square">
            <a:spAutoFit/>
          </a:bodyPr>
          <a:lstStyle/>
          <a:p>
            <a:r>
              <a:rPr lang="en-CA" sz="6000" b="1" i="0" u="none" strike="noStrike" baseline="30000" dirty="0">
                <a:effectLst/>
                <a:latin typeface="system-ui"/>
              </a:rPr>
              <a:t>5 </a:t>
            </a:r>
            <a:r>
              <a:rPr lang="en-CA" sz="6000" b="0" i="0" u="none" strike="noStrike" dirty="0">
                <a:effectLst/>
                <a:latin typeface="system-ui"/>
              </a:rPr>
              <a:t>Now when His disciples had come to the other side, they had forgotten to take bread.</a:t>
            </a:r>
            <a:endParaRPr lang="en-GB" sz="6000" b="1" i="1" baseline="30000" dirty="0">
              <a:cs typeface="Latha" panose="020B0604020202020204" pitchFamily="34" charset="0"/>
            </a:endParaRPr>
          </a:p>
        </p:txBody>
      </p:sp>
    </p:spTree>
    <p:extLst>
      <p:ext uri="{BB962C8B-B14F-4D97-AF65-F5344CB8AC3E}">
        <p14:creationId xmlns:p14="http://schemas.microsoft.com/office/powerpoint/2010/main" val="1741775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189" y="1575018"/>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09296" y="1600529"/>
            <a:ext cx="6121308" cy="5078313"/>
          </a:xfrm>
          <a:prstGeom prst="rect">
            <a:avLst/>
          </a:prstGeom>
        </p:spPr>
        <p:txBody>
          <a:bodyPr wrap="square">
            <a:spAutoFit/>
          </a:bodyPr>
          <a:lstStyle/>
          <a:p>
            <a:pPr algn="l"/>
            <a:r>
              <a:rPr lang="en-CA" sz="5400" b="1" i="0" u="none" strike="noStrike" baseline="30000" dirty="0">
                <a:effectLst/>
                <a:latin typeface="system-ui"/>
              </a:rPr>
              <a:t>14 </a:t>
            </a:r>
            <a:r>
              <a:rPr lang="en-CA" sz="5400" b="0" i="0" u="none" strike="noStrike" dirty="0">
                <a:effectLst/>
                <a:latin typeface="system-ui"/>
              </a:rPr>
              <a:t>Now the disciples had forgotten to take bread, and they did not have more than one loaf with them in the boat.</a:t>
            </a:r>
          </a:p>
        </p:txBody>
      </p:sp>
      <p:pic>
        <p:nvPicPr>
          <p:cNvPr id="5" name="Picture Placeholder 14">
            <a:extLst>
              <a:ext uri="{FF2B5EF4-FFF2-40B4-BE49-F238E27FC236}">
                <a16:creationId xmlns:a16="http://schemas.microsoft.com/office/drawing/2014/main" id="{2ACC77E8-0142-47BA-AF38-3D90235C93A1}"/>
              </a:ext>
            </a:extLst>
          </p:cNvPr>
          <p:cNvPicPr>
            <a:picLocks noChangeAspect="1"/>
          </p:cNvPicPr>
          <p:nvPr/>
        </p:nvPicPr>
        <p:blipFill rotWithShape="1">
          <a:blip r:embed="rId2"/>
          <a:srcRect l="-19506" r="19506"/>
          <a:stretch/>
        </p:blipFill>
        <p:spPr>
          <a:xfrm>
            <a:off x="5334007" y="16706"/>
            <a:ext cx="6857993" cy="685799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7" name="Rectangle 6">
            <a:extLst>
              <a:ext uri="{FF2B5EF4-FFF2-40B4-BE49-F238E27FC236}">
                <a16:creationId xmlns:a16="http://schemas.microsoft.com/office/drawing/2014/main" id="{0A4079F4-A0AC-0DE5-5169-D9CC1CE546B8}"/>
              </a:ext>
            </a:extLst>
          </p:cNvPr>
          <p:cNvSpPr/>
          <p:nvPr/>
        </p:nvSpPr>
        <p:spPr>
          <a:xfrm>
            <a:off x="209296" y="16706"/>
            <a:ext cx="4953600"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Mark 8:14</a:t>
            </a:r>
          </a:p>
        </p:txBody>
      </p:sp>
    </p:spTree>
    <p:extLst>
      <p:ext uri="{BB962C8B-B14F-4D97-AF65-F5344CB8AC3E}">
        <p14:creationId xmlns:p14="http://schemas.microsoft.com/office/powerpoint/2010/main" val="479142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548016" y="4512213"/>
            <a:ext cx="13109008" cy="2359813"/>
          </a:xfrm>
          <a:prstGeom prst="rect">
            <a:avLst/>
          </a:prstGeom>
        </p:spPr>
        <p:txBody>
          <a:bodyPr wrap="square">
            <a:spAutoFit/>
          </a:bodyPr>
          <a:lstStyle/>
          <a:p>
            <a:pPr algn="ctr">
              <a:lnSpc>
                <a:spcPct val="115000"/>
              </a:lnSpc>
              <a:spcAft>
                <a:spcPts val="0"/>
              </a:spcAft>
            </a:pPr>
            <a:r>
              <a:rPr lang="en-GB" sz="6600" b="1" dirty="0">
                <a:latin typeface="Calibri" panose="020F0502020204030204" pitchFamily="34" charset="0"/>
                <a:cs typeface="Latha" panose="020B0604020202020204" pitchFamily="34" charset="0"/>
              </a:rPr>
              <a:t>They get to the other side and say, </a:t>
            </a:r>
          </a:p>
          <a:p>
            <a:pPr algn="ctr">
              <a:lnSpc>
                <a:spcPct val="115000"/>
              </a:lnSpc>
              <a:spcAft>
                <a:spcPts val="0"/>
              </a:spcAft>
            </a:pPr>
            <a:r>
              <a:rPr lang="en-GB" sz="6600" b="1" dirty="0">
                <a:latin typeface="Calibri" panose="020F0502020204030204" pitchFamily="34" charset="0"/>
                <a:cs typeface="Latha" panose="020B0604020202020204" pitchFamily="34" charset="0"/>
              </a:rPr>
              <a:t>”</a:t>
            </a:r>
            <a:r>
              <a:rPr lang="en-GB" sz="6600" b="1" dirty="0">
                <a:solidFill>
                  <a:srgbClr val="FFC000"/>
                </a:solidFill>
                <a:latin typeface="Calibri" panose="020F0502020204030204" pitchFamily="34" charset="0"/>
                <a:cs typeface="Latha" panose="020B0604020202020204" pitchFamily="34" charset="0"/>
              </a:rPr>
              <a:t>we don’t have any bread</a:t>
            </a:r>
            <a:r>
              <a:rPr lang="en-GB" sz="6600" b="1" dirty="0">
                <a:latin typeface="Calibri" panose="020F0502020204030204" pitchFamily="34" charset="0"/>
                <a:cs typeface="Latha" panose="020B0604020202020204" pitchFamily="34" charset="0"/>
              </a:rPr>
              <a:t>”</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801201" y="4537613"/>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28016" y="1759515"/>
            <a:ext cx="12063984" cy="3046988"/>
          </a:xfrm>
          <a:prstGeom prst="rect">
            <a:avLst/>
          </a:prstGeom>
        </p:spPr>
        <p:txBody>
          <a:bodyPr wrap="square">
            <a:spAutoFit/>
          </a:bodyPr>
          <a:lstStyle/>
          <a:p>
            <a:pPr algn="l"/>
            <a:r>
              <a:rPr lang="en-CA" sz="7200" b="1" i="0" u="none" strike="noStrike" baseline="30000" dirty="0">
                <a:effectLst/>
                <a:latin typeface="system-ui"/>
              </a:rPr>
              <a:t>5000 men plus women and children in the Jewish area.</a:t>
            </a:r>
          </a:p>
          <a:p>
            <a:pPr algn="l"/>
            <a:r>
              <a:rPr lang="en-CA" sz="7200" b="1" baseline="30000" dirty="0">
                <a:latin typeface="system-ui"/>
              </a:rPr>
              <a:t>4000 men plus women and children in the gentile area of Decapolis.</a:t>
            </a:r>
          </a:p>
        </p:txBody>
      </p:sp>
      <p:sp>
        <p:nvSpPr>
          <p:cNvPr id="2" name="Rectangle 1">
            <a:extLst>
              <a:ext uri="{FF2B5EF4-FFF2-40B4-BE49-F238E27FC236}">
                <a16:creationId xmlns:a16="http://schemas.microsoft.com/office/drawing/2014/main" id="{D672BCD8-6297-D3E6-B2D2-4838450CBD01}"/>
              </a:ext>
            </a:extLst>
          </p:cNvPr>
          <p:cNvSpPr/>
          <p:nvPr/>
        </p:nvSpPr>
        <p:spPr>
          <a:xfrm>
            <a:off x="0" y="197786"/>
            <a:ext cx="7785657" cy="1191801"/>
          </a:xfrm>
          <a:prstGeom prst="rect">
            <a:avLst/>
          </a:prstGeom>
        </p:spPr>
        <p:txBody>
          <a:bodyPr wrap="none">
            <a:spAutoFit/>
          </a:bodyPr>
          <a:lstStyle/>
          <a:p>
            <a:pPr algn="ctr">
              <a:lnSpc>
                <a:spcPct val="115000"/>
              </a:lnSpc>
              <a:spcAft>
                <a:spcPts val="0"/>
              </a:spcAft>
            </a:pPr>
            <a:r>
              <a:rPr lang="en-GB" sz="6600" b="1" dirty="0">
                <a:latin typeface="Calibri" panose="020F0502020204030204" pitchFamily="34" charset="0"/>
                <a:cs typeface="Latha" panose="020B0604020202020204" pitchFamily="34" charset="0"/>
              </a:rPr>
              <a:t>In the last few weeks,</a:t>
            </a:r>
          </a:p>
        </p:txBody>
      </p:sp>
    </p:spTree>
    <p:extLst>
      <p:ext uri="{BB962C8B-B14F-4D97-AF65-F5344CB8AC3E}">
        <p14:creationId xmlns:p14="http://schemas.microsoft.com/office/powerpoint/2010/main" val="1815419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36</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40478" y="1124802"/>
            <a:ext cx="1213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8356" r="11240"/>
          <a:stretch/>
        </p:blipFill>
        <p:spPr>
          <a:xfrm>
            <a:off x="5522976" y="1219202"/>
            <a:ext cx="6660176" cy="5638790"/>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310815" y="-337778"/>
            <a:ext cx="10424321" cy="1425005"/>
          </a:xfrm>
          <a:prstGeom prst="rect">
            <a:avLst/>
          </a:prstGeom>
        </p:spPr>
        <p:txBody>
          <a:bodyPr wrap="square">
            <a:spAutoFit/>
          </a:bodyPr>
          <a:lstStyle/>
          <a:p>
            <a:pPr algn="ctr">
              <a:lnSpc>
                <a:spcPct val="115000"/>
              </a:lnSpc>
              <a:spcAft>
                <a:spcPts val="0"/>
              </a:spcAft>
            </a:pPr>
            <a:r>
              <a:rPr lang="en-GB" sz="6600" b="1" i="1" dirty="0">
                <a:latin typeface="Calibri" panose="020F0502020204030204" pitchFamily="34" charset="0"/>
                <a:cs typeface="Latha" panose="020B0604020202020204" pitchFamily="34" charset="0"/>
              </a:rPr>
              <a:t>How you make a </a:t>
            </a:r>
            <a:r>
              <a:rPr lang="en-GB" sz="8000" b="1" i="1" dirty="0">
                <a:latin typeface="Calibri" panose="020F0502020204030204" pitchFamily="34" charset="0"/>
                <a:cs typeface="Latha" panose="020B0604020202020204" pitchFamily="34" charset="0"/>
              </a:rPr>
              <a:t>disciple</a:t>
            </a:r>
            <a:r>
              <a:rPr lang="en-GB" sz="6600" b="1" i="1" dirty="0">
                <a:latin typeface="Calibri" panose="020F0502020204030204" pitchFamily="34" charset="0"/>
                <a:cs typeface="Latha" panose="020B0604020202020204" pitchFamily="34" charset="0"/>
              </a:rPr>
              <a:t>?</a:t>
            </a:r>
          </a:p>
        </p:txBody>
      </p:sp>
      <p:sp>
        <p:nvSpPr>
          <p:cNvPr id="18" name="Rectangle 17">
            <a:extLst>
              <a:ext uri="{FF2B5EF4-FFF2-40B4-BE49-F238E27FC236}">
                <a16:creationId xmlns:a16="http://schemas.microsoft.com/office/drawing/2014/main" id="{BACEBF23-4A5D-48EC-B07D-ABCE32CA6733}"/>
              </a:ext>
            </a:extLst>
          </p:cNvPr>
          <p:cNvSpPr/>
          <p:nvPr/>
        </p:nvSpPr>
        <p:spPr>
          <a:xfrm>
            <a:off x="-127000" y="1341120"/>
            <a:ext cx="7098764" cy="5262979"/>
          </a:xfrm>
          <a:prstGeom prst="rect">
            <a:avLst/>
          </a:prstGeom>
        </p:spPr>
        <p:txBody>
          <a:bodyPr wrap="square">
            <a:spAutoFit/>
          </a:bodyPr>
          <a:lstStyle/>
          <a:p>
            <a:pPr marL="685800" indent="-685800">
              <a:buFont typeface="Arial" panose="020B0604020202020204" pitchFamily="34" charset="0"/>
              <a:buChar char="•"/>
            </a:pPr>
            <a:r>
              <a:rPr lang="en-CA" sz="7200" b="1" i="0" u="none" strike="noStrike" baseline="30000" dirty="0">
                <a:effectLst/>
                <a:latin typeface="system-ui"/>
              </a:rPr>
              <a:t>Reproduce a disciple.</a:t>
            </a:r>
          </a:p>
          <a:p>
            <a:pPr marL="685800" indent="-685800">
              <a:buFont typeface="Arial" panose="020B0604020202020204" pitchFamily="34" charset="0"/>
              <a:buChar char="•"/>
            </a:pPr>
            <a:r>
              <a:rPr lang="en-CA" sz="7200" b="1" baseline="30000" dirty="0">
                <a:latin typeface="system-ui"/>
                <a:cs typeface="Latha" panose="020B0604020202020204" pitchFamily="34" charset="0"/>
              </a:rPr>
              <a:t>Build to maturity.</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Walking through life.</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Interpreting life in terms of spiritual significance.</a:t>
            </a:r>
          </a:p>
          <a:p>
            <a:pPr marL="685800" indent="-685800">
              <a:buFont typeface="Arial" panose="020B0604020202020204" pitchFamily="34" charset="0"/>
              <a:buChar char="•"/>
            </a:pPr>
            <a:r>
              <a:rPr lang="en-CA" sz="7200" b="1" i="1" baseline="30000" dirty="0">
                <a:latin typeface="system-ui"/>
                <a:cs typeface="Latha" panose="020B0604020202020204" pitchFamily="34" charset="0"/>
              </a:rPr>
              <a:t>Interpreting life on a divine level.</a:t>
            </a:r>
            <a:endParaRPr lang="en-GB" sz="7200" b="1" i="1" baseline="30000" dirty="0">
              <a:cs typeface="Latha" panose="020B0604020202020204" pitchFamily="34" charset="0"/>
            </a:endParaRPr>
          </a:p>
        </p:txBody>
      </p:sp>
    </p:spTree>
    <p:extLst>
      <p:ext uri="{BB962C8B-B14F-4D97-AF65-F5344CB8AC3E}">
        <p14:creationId xmlns:p14="http://schemas.microsoft.com/office/powerpoint/2010/main" val="2172358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37</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69172"/>
            <a:ext cx="12204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393632" y="1499616"/>
            <a:ext cx="7086668" cy="4708981"/>
          </a:xfrm>
          <a:prstGeom prst="rect">
            <a:avLst/>
          </a:prstGeom>
        </p:spPr>
        <p:txBody>
          <a:bodyPr wrap="square">
            <a:spAutoFit/>
          </a:bodyPr>
          <a:lstStyle/>
          <a:p>
            <a:r>
              <a:rPr lang="en-CA" sz="6000" b="1" i="0" u="none" strike="noStrike" baseline="30000" dirty="0">
                <a:effectLst/>
                <a:latin typeface="system-ui"/>
              </a:rPr>
              <a:t>6 </a:t>
            </a:r>
            <a:r>
              <a:rPr lang="en-CA" sz="6000" b="0" i="0" u="none" strike="noStrike" dirty="0">
                <a:effectLst/>
                <a:latin typeface="system-ui"/>
              </a:rPr>
              <a:t>Then Jesus said to them, “Take heed and beware of the</a:t>
            </a:r>
            <a:r>
              <a:rPr lang="en-CA" sz="6000" baseline="30000" dirty="0">
                <a:latin typeface="system-ui"/>
              </a:rPr>
              <a:t> </a:t>
            </a:r>
            <a:r>
              <a:rPr lang="en-CA" sz="6000" b="0" i="0" u="none" strike="noStrike" dirty="0">
                <a:effectLst/>
                <a:latin typeface="system-ui"/>
              </a:rPr>
              <a:t>leaven of the Pharisees and the Sadducees.”</a:t>
            </a:r>
            <a:endParaRPr lang="en-GB" sz="6000" b="1" i="1" baseline="30000" dirty="0">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990532" y="-58696"/>
            <a:ext cx="7210685" cy="1558312"/>
          </a:xfrm>
          <a:prstGeom prst="rect">
            <a:avLst/>
          </a:prstGeom>
        </p:spPr>
        <p:txBody>
          <a:bodyPr wrap="squar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Matthew 16:6</a:t>
            </a:r>
          </a:p>
        </p:txBody>
      </p:sp>
      <p:pic>
        <p:nvPicPr>
          <p:cNvPr id="8" name="Picture Placeholder 14">
            <a:extLst>
              <a:ext uri="{FF2B5EF4-FFF2-40B4-BE49-F238E27FC236}">
                <a16:creationId xmlns:a16="http://schemas.microsoft.com/office/drawing/2014/main" id="{4539966D-D47A-49AF-8121-B7D017200417}"/>
              </a:ext>
            </a:extLst>
          </p:cNvPr>
          <p:cNvPicPr>
            <a:picLocks noChangeAspect="1"/>
          </p:cNvPicPr>
          <p:nvPr/>
        </p:nvPicPr>
        <p:blipFill rotWithShape="1">
          <a:blip r:embed="rId3"/>
          <a:srcRect l="-7546" t="-3174" r="38900" b="3174"/>
          <a:stretch/>
        </p:blipFill>
        <p:spPr>
          <a:xfrm>
            <a:off x="6019799" y="1271117"/>
            <a:ext cx="6134100" cy="558688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Tree>
    <p:extLst>
      <p:ext uri="{BB962C8B-B14F-4D97-AF65-F5344CB8AC3E}">
        <p14:creationId xmlns:p14="http://schemas.microsoft.com/office/powerpoint/2010/main" val="29718449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576813" y="-59646"/>
            <a:ext cx="451918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Mark 8:15</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73242" y="1679354"/>
            <a:ext cx="6713358" cy="5078313"/>
          </a:xfrm>
          <a:prstGeom prst="rect">
            <a:avLst/>
          </a:prstGeom>
        </p:spPr>
        <p:txBody>
          <a:bodyPr wrap="square">
            <a:spAutoFit/>
          </a:bodyPr>
          <a:lstStyle/>
          <a:p>
            <a:pPr algn="l"/>
            <a:r>
              <a:rPr lang="en-GB" sz="5400" b="1" i="0" baseline="30000" dirty="0">
                <a:effectLst/>
                <a:latin typeface="system-ui"/>
              </a:rPr>
              <a:t>15 </a:t>
            </a:r>
            <a:r>
              <a:rPr lang="en-GB" sz="5400" b="0" i="0" dirty="0">
                <a:effectLst/>
                <a:latin typeface="system-ui"/>
              </a:rPr>
              <a:t>Then He charged them, saying, “Take heed, beware of the leaven of the Pharisees and the leaven of Herod.”</a:t>
            </a:r>
            <a:endParaRPr lang="en-CA" sz="5400" b="0" i="0" u="none" strike="noStrike" dirty="0">
              <a:effectLst/>
              <a:latin typeface="system-ui"/>
            </a:endParaRPr>
          </a:p>
        </p:txBody>
      </p:sp>
      <p:pic>
        <p:nvPicPr>
          <p:cNvPr id="9" name="Picture Placeholder 14">
            <a:extLst>
              <a:ext uri="{FF2B5EF4-FFF2-40B4-BE49-F238E27FC236}">
                <a16:creationId xmlns:a16="http://schemas.microsoft.com/office/drawing/2014/main" id="{D0C91712-22D5-48E0-A250-C133DE3B7861}"/>
              </a:ext>
            </a:extLst>
          </p:cNvPr>
          <p:cNvPicPr>
            <a:picLocks noChangeAspect="1"/>
          </p:cNvPicPr>
          <p:nvPr/>
        </p:nvPicPr>
        <p:blipFill rotWithShape="1">
          <a:blip r:embed="rId2"/>
          <a:srcRect l="-30435" r="1"/>
          <a:stretch/>
        </p:blipFill>
        <p:spPr>
          <a:xfrm>
            <a:off x="4152900" y="1460500"/>
            <a:ext cx="8000999" cy="5397500"/>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Tree>
    <p:extLst>
      <p:ext uri="{BB962C8B-B14F-4D97-AF65-F5344CB8AC3E}">
        <p14:creationId xmlns:p14="http://schemas.microsoft.com/office/powerpoint/2010/main" val="6207368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579121" y="5212931"/>
            <a:ext cx="4629409"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Luke 12:1</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548836" y="53780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03746" y="1427279"/>
            <a:ext cx="12063984" cy="3785652"/>
          </a:xfrm>
          <a:prstGeom prst="rect">
            <a:avLst/>
          </a:prstGeom>
        </p:spPr>
        <p:txBody>
          <a:bodyPr wrap="square">
            <a:spAutoFit/>
          </a:bodyPr>
          <a:lstStyle/>
          <a:p>
            <a:pPr algn="l"/>
            <a:r>
              <a:rPr lang="en-GB" sz="4800" b="0" i="0" dirty="0">
                <a:effectLst/>
                <a:latin typeface="system-ui"/>
              </a:rPr>
              <a:t>In the meantime, when an innumerable multitude of people had gathered together, so that they trampled one another, He began to say to His disciples first </a:t>
            </a:r>
            <a:r>
              <a:rPr lang="en-GB" sz="4800" b="0" i="1" dirty="0">
                <a:effectLst/>
                <a:latin typeface="system-ui"/>
              </a:rPr>
              <a:t>of all,</a:t>
            </a:r>
            <a:r>
              <a:rPr lang="en-GB" sz="4800" b="0" i="0" dirty="0">
                <a:effectLst/>
                <a:latin typeface="system-ui"/>
              </a:rPr>
              <a:t> “Beware of the leaven of the Pharisees, which is hypocrisy.</a:t>
            </a:r>
            <a:endParaRPr lang="en-CA" sz="4800" b="0" i="0" u="none" strike="noStrike" dirty="0">
              <a:effectLst/>
              <a:latin typeface="system-ui"/>
            </a:endParaRPr>
          </a:p>
        </p:txBody>
      </p:sp>
      <p:cxnSp>
        <p:nvCxnSpPr>
          <p:cNvPr id="2" name="Straight Connector 1">
            <a:extLst>
              <a:ext uri="{FF2B5EF4-FFF2-40B4-BE49-F238E27FC236}">
                <a16:creationId xmlns:a16="http://schemas.microsoft.com/office/drawing/2014/main" id="{39CCD66E-7F91-6AB4-2BD1-5268708F21DF}"/>
              </a:ext>
            </a:extLst>
          </p:cNvPr>
          <p:cNvCxnSpPr>
            <a:cxnSpLocks/>
          </p:cNvCxnSpPr>
          <p:nvPr/>
        </p:nvCxnSpPr>
        <p:spPr>
          <a:xfrm>
            <a:off x="1548836" y="131967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AC820D0-612E-44B7-603C-134140EF141E}"/>
              </a:ext>
            </a:extLst>
          </p:cNvPr>
          <p:cNvSpPr/>
          <p:nvPr/>
        </p:nvSpPr>
        <p:spPr>
          <a:xfrm>
            <a:off x="-348250" y="-39822"/>
            <a:ext cx="12939376" cy="1191801"/>
          </a:xfrm>
          <a:prstGeom prst="rect">
            <a:avLst/>
          </a:prstGeom>
        </p:spPr>
        <p:txBody>
          <a:bodyPr wrap="none">
            <a:spAutoFit/>
          </a:bodyPr>
          <a:lstStyle/>
          <a:p>
            <a:pPr algn="ctr">
              <a:lnSpc>
                <a:spcPct val="115000"/>
              </a:lnSpc>
              <a:spcAft>
                <a:spcPts val="0"/>
              </a:spcAft>
            </a:pPr>
            <a:r>
              <a:rPr lang="en-GB" sz="6400" b="1" dirty="0">
                <a:latin typeface="Calibri" panose="020F0502020204030204" pitchFamily="34" charset="0"/>
                <a:cs typeface="Latha" panose="020B0604020202020204" pitchFamily="34" charset="0"/>
              </a:rPr>
              <a:t>What is the leaven of the Pharisees?</a:t>
            </a:r>
          </a:p>
        </p:txBody>
      </p:sp>
    </p:spTree>
    <p:extLst>
      <p:ext uri="{BB962C8B-B14F-4D97-AF65-F5344CB8AC3E}">
        <p14:creationId xmlns:p14="http://schemas.microsoft.com/office/powerpoint/2010/main" val="3383050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25C42A-1F68-882C-FB3C-9FC0CD3B8FF6}"/>
              </a:ext>
            </a:extLst>
          </p:cNvPr>
          <p:cNvSpPr/>
          <p:nvPr/>
        </p:nvSpPr>
        <p:spPr>
          <a:xfrm>
            <a:off x="356146" y="151179"/>
            <a:ext cx="12063984" cy="6555641"/>
          </a:xfrm>
          <a:prstGeom prst="rect">
            <a:avLst/>
          </a:prstGeom>
        </p:spPr>
        <p:txBody>
          <a:bodyPr wrap="square">
            <a:spAutoFit/>
          </a:bodyPr>
          <a:lstStyle/>
          <a:p>
            <a:pPr marL="685800" indent="-685800" algn="l">
              <a:buFont typeface="Arial" panose="020B0604020202020204" pitchFamily="34" charset="0"/>
              <a:buChar char="•"/>
            </a:pPr>
            <a:r>
              <a:rPr lang="en-GB" sz="6000" b="0" i="0" dirty="0">
                <a:effectLst/>
                <a:latin typeface="system-ui"/>
              </a:rPr>
              <a:t>The leaven of the Pharisees is hypocrisy.</a:t>
            </a:r>
          </a:p>
          <a:p>
            <a:pPr marL="685800" indent="-685800" algn="l">
              <a:buFont typeface="Arial" panose="020B0604020202020204" pitchFamily="34" charset="0"/>
              <a:buChar char="•"/>
            </a:pPr>
            <a:r>
              <a:rPr lang="en-GB" sz="6000" b="0" i="0" dirty="0">
                <a:effectLst/>
                <a:latin typeface="system-ui"/>
              </a:rPr>
              <a:t>The leaven of the Sadducees is no resurrection.</a:t>
            </a:r>
          </a:p>
          <a:p>
            <a:pPr marL="685800" indent="-685800" algn="l">
              <a:buFont typeface="Arial" panose="020B0604020202020204" pitchFamily="34" charset="0"/>
              <a:buChar char="•"/>
            </a:pPr>
            <a:r>
              <a:rPr lang="en-GB" sz="6000" u="none" strike="noStrike" dirty="0">
                <a:latin typeface="system-ui"/>
              </a:rPr>
              <a:t>The leaven of Herod was political ambition, materialism and secularism.</a:t>
            </a:r>
            <a:endParaRPr lang="en-CA" sz="6000" b="0" i="0" u="none" strike="noStrike" dirty="0">
              <a:effectLst/>
              <a:latin typeface="system-ui"/>
            </a:endParaRP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548835" y="4793904"/>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39CCD66E-7F91-6AB4-2BD1-5268708F21DF}"/>
              </a:ext>
            </a:extLst>
          </p:cNvPr>
          <p:cNvCxnSpPr>
            <a:cxnSpLocks/>
          </p:cNvCxnSpPr>
          <p:nvPr/>
        </p:nvCxnSpPr>
        <p:spPr>
          <a:xfrm>
            <a:off x="1548836" y="106567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32EF090-E22C-4042-A41B-4C0883C8601F}"/>
              </a:ext>
            </a:extLst>
          </p:cNvPr>
          <p:cNvCxnSpPr>
            <a:cxnSpLocks/>
          </p:cNvCxnSpPr>
          <p:nvPr/>
        </p:nvCxnSpPr>
        <p:spPr>
          <a:xfrm>
            <a:off x="2348935" y="2952404"/>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244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3923735" y="5035204"/>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2700" y="-105568"/>
            <a:ext cx="12204700" cy="6186309"/>
          </a:xfrm>
          <a:prstGeom prst="rect">
            <a:avLst/>
          </a:prstGeom>
        </p:spPr>
        <p:txBody>
          <a:bodyPr wrap="square">
            <a:spAutoFit/>
          </a:bodyPr>
          <a:lstStyle/>
          <a:p>
            <a:pPr marL="685800" indent="-685800" algn="l">
              <a:buFont typeface="Arial" panose="020B0604020202020204" pitchFamily="34" charset="0"/>
              <a:buChar char="•"/>
            </a:pPr>
            <a:r>
              <a:rPr lang="en-GB" sz="6600" b="0" i="0" dirty="0">
                <a:effectLst/>
                <a:latin typeface="system-ui"/>
              </a:rPr>
              <a:t>Don’t let the world influence you.</a:t>
            </a:r>
          </a:p>
          <a:p>
            <a:pPr marL="685800" indent="-685800" algn="l">
              <a:buFont typeface="Arial" panose="020B0604020202020204" pitchFamily="34" charset="0"/>
              <a:buChar char="•"/>
            </a:pPr>
            <a:r>
              <a:rPr lang="en-GB" sz="6600" u="none" strike="noStrike" dirty="0">
                <a:latin typeface="system-ui"/>
              </a:rPr>
              <a:t>Don’t let </a:t>
            </a:r>
            <a:r>
              <a:rPr lang="en-GB" sz="6600" dirty="0">
                <a:latin typeface="system-ui"/>
              </a:rPr>
              <a:t>legalistic religion influence you.</a:t>
            </a:r>
          </a:p>
          <a:p>
            <a:pPr marL="685800" indent="-685800" algn="l">
              <a:buFont typeface="Arial" panose="020B0604020202020204" pitchFamily="34" charset="0"/>
              <a:buChar char="•"/>
            </a:pPr>
            <a:r>
              <a:rPr lang="en-GB" sz="6600" b="0" i="0" u="none" strike="noStrike" dirty="0">
                <a:effectLst/>
                <a:latin typeface="system-ui"/>
              </a:rPr>
              <a:t>Don’t let li</a:t>
            </a:r>
            <a:r>
              <a:rPr lang="en-GB" sz="6600" dirty="0">
                <a:latin typeface="system-ui"/>
              </a:rPr>
              <a:t>beral religion influence you.</a:t>
            </a:r>
            <a:endParaRPr lang="en-CA" sz="6600" b="0" i="0" u="none" strike="noStrike" dirty="0">
              <a:effectLst/>
              <a:latin typeface="system-ui"/>
            </a:endParaRPr>
          </a:p>
        </p:txBody>
      </p:sp>
      <p:cxnSp>
        <p:nvCxnSpPr>
          <p:cNvPr id="2" name="Straight Connector 1">
            <a:extLst>
              <a:ext uri="{FF2B5EF4-FFF2-40B4-BE49-F238E27FC236}">
                <a16:creationId xmlns:a16="http://schemas.microsoft.com/office/drawing/2014/main" id="{39CCD66E-7F91-6AB4-2BD1-5268708F21DF}"/>
              </a:ext>
            </a:extLst>
          </p:cNvPr>
          <p:cNvCxnSpPr>
            <a:cxnSpLocks/>
          </p:cNvCxnSpPr>
          <p:nvPr/>
        </p:nvCxnSpPr>
        <p:spPr>
          <a:xfrm>
            <a:off x="3923735" y="900572"/>
            <a:ext cx="652836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8C3EFF2-A895-4ED0-A76E-49B2B7F1EB77}"/>
              </a:ext>
            </a:extLst>
          </p:cNvPr>
          <p:cNvPicPr>
            <a:picLocks noChangeAspect="1"/>
          </p:cNvPicPr>
          <p:nvPr/>
        </p:nvPicPr>
        <p:blipFill rotWithShape="1">
          <a:blip r:embed="rId2"/>
          <a:srcRect t="34954"/>
          <a:stretch/>
        </p:blipFill>
        <p:spPr>
          <a:xfrm>
            <a:off x="5458389" y="5250819"/>
            <a:ext cx="4536511" cy="1659843"/>
          </a:xfrm>
          <a:prstGeom prst="rect">
            <a:avLst/>
          </a:prstGeom>
          <a:ln>
            <a:noFill/>
          </a:ln>
          <a:effectLst>
            <a:softEdge rad="112500"/>
          </a:effectLst>
        </p:spPr>
      </p:pic>
      <p:cxnSp>
        <p:nvCxnSpPr>
          <p:cNvPr id="7" name="Straight Connector 6">
            <a:extLst>
              <a:ext uri="{FF2B5EF4-FFF2-40B4-BE49-F238E27FC236}">
                <a16:creationId xmlns:a16="http://schemas.microsoft.com/office/drawing/2014/main" id="{041BA21D-FC7D-4361-A123-CD08C3F547AA}"/>
              </a:ext>
            </a:extLst>
          </p:cNvPr>
          <p:cNvCxnSpPr>
            <a:cxnSpLocks/>
          </p:cNvCxnSpPr>
          <p:nvPr/>
        </p:nvCxnSpPr>
        <p:spPr>
          <a:xfrm>
            <a:off x="3047435" y="2932572"/>
            <a:ext cx="652836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8163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42</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1" y="1239102"/>
            <a:ext cx="12240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a:blip r:embed="rId3"/>
          <a:srcRect/>
          <a:stretch/>
        </p:blipFill>
        <p:spPr>
          <a:xfrm>
            <a:off x="4783223" y="1359817"/>
            <a:ext cx="7456776" cy="549818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396401" y="-185903"/>
            <a:ext cx="7210685"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Matthew 16:7</a:t>
            </a:r>
          </a:p>
        </p:txBody>
      </p:sp>
      <p:sp>
        <p:nvSpPr>
          <p:cNvPr id="18" name="Rectangle 17">
            <a:extLst>
              <a:ext uri="{FF2B5EF4-FFF2-40B4-BE49-F238E27FC236}">
                <a16:creationId xmlns:a16="http://schemas.microsoft.com/office/drawing/2014/main" id="{BACEBF23-4A5D-48EC-B07D-ABCE32CA6733}"/>
              </a:ext>
            </a:extLst>
          </p:cNvPr>
          <p:cNvSpPr/>
          <p:nvPr/>
        </p:nvSpPr>
        <p:spPr>
          <a:xfrm>
            <a:off x="162399" y="1694056"/>
            <a:ext cx="6492401" cy="4708981"/>
          </a:xfrm>
          <a:prstGeom prst="rect">
            <a:avLst/>
          </a:prstGeom>
        </p:spPr>
        <p:txBody>
          <a:bodyPr wrap="square">
            <a:spAutoFit/>
          </a:bodyPr>
          <a:lstStyle/>
          <a:p>
            <a:r>
              <a:rPr lang="en-GB" sz="6000" b="1" i="0" baseline="30000" dirty="0">
                <a:effectLst/>
                <a:latin typeface="system-ui"/>
              </a:rPr>
              <a:t>7 </a:t>
            </a:r>
            <a:r>
              <a:rPr lang="en-GB" sz="6000" b="0" i="0" dirty="0">
                <a:effectLst/>
                <a:latin typeface="system-ui"/>
              </a:rPr>
              <a:t>And they reasoned among themselves, saying, “</a:t>
            </a:r>
            <a:r>
              <a:rPr lang="en-GB" sz="6000" b="0" i="1" dirty="0">
                <a:effectLst/>
                <a:latin typeface="system-ui"/>
              </a:rPr>
              <a:t>It is</a:t>
            </a:r>
            <a:r>
              <a:rPr lang="en-GB" sz="6000" b="0" i="0" dirty="0">
                <a:effectLst/>
                <a:latin typeface="system-ui"/>
              </a:rPr>
              <a:t> because we have taken no bread.”</a:t>
            </a:r>
            <a:endParaRPr lang="en-GB" sz="6000" b="1" i="1" baseline="30000" dirty="0">
              <a:cs typeface="Latha" panose="020B0604020202020204" pitchFamily="34" charset="0"/>
            </a:endParaRPr>
          </a:p>
        </p:txBody>
      </p:sp>
    </p:spTree>
    <p:extLst>
      <p:ext uri="{BB962C8B-B14F-4D97-AF65-F5344CB8AC3E}">
        <p14:creationId xmlns:p14="http://schemas.microsoft.com/office/powerpoint/2010/main" val="1104540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43</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13750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274856" y="1297742"/>
            <a:ext cx="6660971" cy="4524315"/>
          </a:xfrm>
          <a:prstGeom prst="rect">
            <a:avLst/>
          </a:prstGeom>
        </p:spPr>
        <p:txBody>
          <a:bodyPr wrap="square">
            <a:spAutoFit/>
          </a:bodyPr>
          <a:lstStyle/>
          <a:p>
            <a:r>
              <a:rPr lang="en-GB" sz="4800" b="1" i="0" baseline="30000" dirty="0">
                <a:effectLst/>
                <a:latin typeface="system-ui"/>
              </a:rPr>
              <a:t>8 </a:t>
            </a:r>
            <a:r>
              <a:rPr lang="en-GB" sz="4800" b="0" i="0" dirty="0">
                <a:effectLst/>
                <a:latin typeface="system-ui"/>
              </a:rPr>
              <a:t>But Jesus, being aware of </a:t>
            </a:r>
            <a:r>
              <a:rPr lang="en-GB" sz="4800" b="0" i="1" dirty="0">
                <a:effectLst/>
                <a:latin typeface="system-ui"/>
              </a:rPr>
              <a:t>it,</a:t>
            </a:r>
            <a:r>
              <a:rPr lang="en-GB" sz="4800" b="0" i="0" dirty="0">
                <a:effectLst/>
                <a:latin typeface="system-ui"/>
              </a:rPr>
              <a:t> said to them, “O you of little faith, why do you reason among yourselves because you have brought no bread?</a:t>
            </a:r>
            <a:endParaRPr lang="en-GB" sz="4800" b="1" i="1" baseline="30000" dirty="0">
              <a:cs typeface="Latha" panose="020B0604020202020204" pitchFamily="34" charset="0"/>
            </a:endParaRPr>
          </a:p>
        </p:txBody>
      </p: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17252" t="2037" r="32623" b="-2037"/>
          <a:stretch/>
        </p:blipFill>
        <p:spPr>
          <a:xfrm>
            <a:off x="5308270" y="-1"/>
            <a:ext cx="6874882" cy="685799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54D75067-D5A4-EEC0-C7D5-67F60382D48B}"/>
              </a:ext>
            </a:extLst>
          </p:cNvPr>
          <p:cNvSpPr/>
          <p:nvPr/>
        </p:nvSpPr>
        <p:spPr>
          <a:xfrm>
            <a:off x="0" y="-341895"/>
            <a:ext cx="7210685" cy="1558312"/>
          </a:xfrm>
          <a:prstGeom prst="rect">
            <a:avLst/>
          </a:prstGeom>
        </p:spPr>
        <p:txBody>
          <a:bodyPr wrap="squar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Matthew 16:8</a:t>
            </a:r>
          </a:p>
        </p:txBody>
      </p:sp>
    </p:spTree>
    <p:extLst>
      <p:ext uri="{BB962C8B-B14F-4D97-AF65-F5344CB8AC3E}">
        <p14:creationId xmlns:p14="http://schemas.microsoft.com/office/powerpoint/2010/main" val="568217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713936" y="5401845"/>
            <a:ext cx="8298554" cy="1558312"/>
          </a:xfrm>
          <a:prstGeom prst="rect">
            <a:avLst/>
          </a:prstGeom>
        </p:spPr>
        <p:txBody>
          <a:bodyPr wrap="non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Matthew 16:9-10</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713936" y="5492404"/>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10558" y="1417133"/>
            <a:ext cx="11671579" cy="3785652"/>
          </a:xfrm>
          <a:prstGeom prst="rect">
            <a:avLst/>
          </a:prstGeom>
        </p:spPr>
        <p:txBody>
          <a:bodyPr wrap="square">
            <a:spAutoFit/>
          </a:bodyPr>
          <a:lstStyle/>
          <a:p>
            <a:pPr algn="l"/>
            <a:r>
              <a:rPr lang="en-GB" sz="4800" b="1" i="0" baseline="30000" dirty="0">
                <a:effectLst/>
                <a:latin typeface="system-ui"/>
              </a:rPr>
              <a:t>9 </a:t>
            </a:r>
            <a:r>
              <a:rPr lang="en-GB" sz="4800" b="0" i="0" dirty="0">
                <a:effectLst/>
                <a:latin typeface="system-ui"/>
              </a:rPr>
              <a:t>Do you not yet understand, or remember the five loaves of the five thousand and how many baskets you took up? </a:t>
            </a:r>
            <a:r>
              <a:rPr lang="en-GB" sz="4800" b="1" i="0" baseline="30000" dirty="0">
                <a:effectLst/>
                <a:latin typeface="system-ui"/>
              </a:rPr>
              <a:t>10 </a:t>
            </a:r>
            <a:r>
              <a:rPr lang="en-GB" sz="4800" b="0" i="0" dirty="0">
                <a:effectLst/>
                <a:latin typeface="system-ui"/>
              </a:rPr>
              <a:t>Nor the seven loaves of the four thousand and how many large baskets you took up?</a:t>
            </a:r>
            <a:endParaRPr lang="en-CA" sz="4800" b="0" i="0" u="none" strike="noStrike" dirty="0">
              <a:effectLst/>
              <a:latin typeface="system-ui"/>
            </a:endParaRPr>
          </a:p>
        </p:txBody>
      </p:sp>
      <p:cxnSp>
        <p:nvCxnSpPr>
          <p:cNvPr id="2" name="Straight Connector 1">
            <a:extLst>
              <a:ext uri="{FF2B5EF4-FFF2-40B4-BE49-F238E27FC236}">
                <a16:creationId xmlns:a16="http://schemas.microsoft.com/office/drawing/2014/main" id="{39CCD66E-7F91-6AB4-2BD1-5268708F21DF}"/>
              </a:ext>
            </a:extLst>
          </p:cNvPr>
          <p:cNvCxnSpPr>
            <a:cxnSpLocks/>
          </p:cNvCxnSpPr>
          <p:nvPr/>
        </p:nvCxnSpPr>
        <p:spPr>
          <a:xfrm>
            <a:off x="1548836" y="121807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AC820D0-612E-44B7-603C-134140EF141E}"/>
              </a:ext>
            </a:extLst>
          </p:cNvPr>
          <p:cNvSpPr/>
          <p:nvPr/>
        </p:nvSpPr>
        <p:spPr>
          <a:xfrm>
            <a:off x="209875" y="-54031"/>
            <a:ext cx="11772262" cy="991875"/>
          </a:xfrm>
          <a:prstGeom prst="rect">
            <a:avLst/>
          </a:prstGeom>
        </p:spPr>
        <p:txBody>
          <a:bodyPr wrap="none">
            <a:spAutoFit/>
          </a:bodyPr>
          <a:lstStyle/>
          <a:p>
            <a:pPr algn="ctr">
              <a:lnSpc>
                <a:spcPct val="115000"/>
              </a:lnSpc>
              <a:spcAft>
                <a:spcPts val="0"/>
              </a:spcAft>
            </a:pPr>
            <a:r>
              <a:rPr lang="en-GB" sz="5400" b="1" dirty="0">
                <a:latin typeface="Calibri" panose="020F0502020204030204" pitchFamily="34" charset="0"/>
                <a:cs typeface="Latha" panose="020B0604020202020204" pitchFamily="34" charset="0"/>
              </a:rPr>
              <a:t>Why are you stuck on the physical level?</a:t>
            </a:r>
          </a:p>
        </p:txBody>
      </p:sp>
    </p:spTree>
    <p:extLst>
      <p:ext uri="{BB962C8B-B14F-4D97-AF65-F5344CB8AC3E}">
        <p14:creationId xmlns:p14="http://schemas.microsoft.com/office/powerpoint/2010/main" val="4205180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980670" y="0"/>
            <a:ext cx="7375930"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Matthew 6:33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95442" y="1673113"/>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73242" y="1679354"/>
            <a:ext cx="8135758" cy="5170646"/>
          </a:xfrm>
          <a:prstGeom prst="rect">
            <a:avLst/>
          </a:prstGeom>
        </p:spPr>
        <p:txBody>
          <a:bodyPr wrap="square">
            <a:spAutoFit/>
          </a:bodyPr>
          <a:lstStyle/>
          <a:p>
            <a:pPr algn="l"/>
            <a:r>
              <a:rPr lang="en-GB" sz="6600" b="1" i="0" baseline="30000" dirty="0">
                <a:effectLst/>
                <a:latin typeface="system-ui"/>
              </a:rPr>
              <a:t>33 </a:t>
            </a:r>
            <a:r>
              <a:rPr lang="en-GB" sz="6600" b="0" i="0" dirty="0">
                <a:effectLst/>
                <a:latin typeface="system-ui"/>
              </a:rPr>
              <a:t>But seek first the kingdom of God and His righteousness, and all these things shall be added to you.</a:t>
            </a:r>
            <a:endParaRPr lang="en-CA" sz="6600" b="0" i="0" u="none" strike="noStrike" dirty="0">
              <a:effectLst/>
              <a:latin typeface="system-ui"/>
            </a:endParaRPr>
          </a:p>
        </p:txBody>
      </p:sp>
      <p:pic>
        <p:nvPicPr>
          <p:cNvPr id="2" name="Picture 1">
            <a:extLst>
              <a:ext uri="{FF2B5EF4-FFF2-40B4-BE49-F238E27FC236}">
                <a16:creationId xmlns:a16="http://schemas.microsoft.com/office/drawing/2014/main" id="{2296B3D2-087F-4D7E-9C9C-E0BAC593511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308" b="98219" l="67143" r="99000">
                        <a14:foregroundMark x1="92143" y1="9924" x2="95286" y2="3562"/>
                        <a14:foregroundMark x1="98143" y1="7634" x2="99000" y2="98219"/>
                        <a14:foregroundMark x1="67143" y1="50127" x2="68286" y2="50127"/>
                      </a14:backgroundRemoval>
                    </a14:imgEffect>
                  </a14:imgLayer>
                </a14:imgProps>
              </a:ext>
            </a:extLst>
          </a:blip>
          <a:srcRect l="65511" r="-65511"/>
          <a:stretch/>
        </p:blipFill>
        <p:spPr>
          <a:xfrm>
            <a:off x="8734830" y="8000"/>
            <a:ext cx="10048839" cy="6850000"/>
          </a:xfrm>
          <a:prstGeom prst="rect">
            <a:avLst/>
          </a:prstGeom>
        </p:spPr>
      </p:pic>
    </p:spTree>
    <p:extLst>
      <p:ext uri="{BB962C8B-B14F-4D97-AF65-F5344CB8AC3E}">
        <p14:creationId xmlns:p14="http://schemas.microsoft.com/office/powerpoint/2010/main" val="3098959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46</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8848" y="1136436"/>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321495" y="1026680"/>
            <a:ext cx="7753726" cy="4524315"/>
          </a:xfrm>
          <a:prstGeom prst="rect">
            <a:avLst/>
          </a:prstGeom>
        </p:spPr>
        <p:txBody>
          <a:bodyPr wrap="square">
            <a:spAutoFit/>
          </a:bodyPr>
          <a:lstStyle/>
          <a:p>
            <a:r>
              <a:rPr lang="en-GB" sz="4800" b="1" i="0" baseline="30000" dirty="0">
                <a:effectLst/>
                <a:latin typeface="system-ui"/>
              </a:rPr>
              <a:t>11 </a:t>
            </a:r>
            <a:r>
              <a:rPr lang="en-GB" sz="4800" b="0" i="0" dirty="0">
                <a:effectLst/>
                <a:latin typeface="system-ui"/>
              </a:rPr>
              <a:t>How is it you do not understand that I did not speak to you concerning bread?—</a:t>
            </a:r>
            <a:r>
              <a:rPr lang="en-GB" sz="4800" b="0" i="1" dirty="0">
                <a:effectLst/>
                <a:latin typeface="system-ui"/>
              </a:rPr>
              <a:t>but</a:t>
            </a:r>
            <a:r>
              <a:rPr lang="en-GB" sz="4800" b="0" i="0" dirty="0">
                <a:effectLst/>
                <a:latin typeface="system-ui"/>
              </a:rPr>
              <a:t> to beware of the leaven of the Pharisees and Sadducees.”</a:t>
            </a:r>
            <a:endParaRPr lang="en-GB" sz="4800" b="1" i="1" baseline="30000" dirty="0">
              <a:cs typeface="Latha" panose="020B0604020202020204" pitchFamily="34" charset="0"/>
            </a:endParaRPr>
          </a:p>
        </p:txBody>
      </p:sp>
      <p:cxnSp>
        <p:nvCxnSpPr>
          <p:cNvPr id="6" name="Straight Connector 5">
            <a:extLst>
              <a:ext uri="{FF2B5EF4-FFF2-40B4-BE49-F238E27FC236}">
                <a16:creationId xmlns:a16="http://schemas.microsoft.com/office/drawing/2014/main" id="{4DC99AFF-1BF8-BEFD-3169-531E22E98329}"/>
              </a:ext>
            </a:extLst>
          </p:cNvPr>
          <p:cNvCxnSpPr>
            <a:cxnSpLocks/>
          </p:cNvCxnSpPr>
          <p:nvPr/>
        </p:nvCxnSpPr>
        <p:spPr>
          <a:xfrm>
            <a:off x="8848" y="5556636"/>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a:blip r:embed="rId3"/>
          <a:srcRect l="23271" r="23271"/>
          <a:stretch/>
        </p:blipFill>
        <p:spPr>
          <a:xfrm>
            <a:off x="6697682" y="-1"/>
            <a:ext cx="5485469" cy="685799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5" name="Rectangle 4">
            <a:extLst>
              <a:ext uri="{FF2B5EF4-FFF2-40B4-BE49-F238E27FC236}">
                <a16:creationId xmlns:a16="http://schemas.microsoft.com/office/drawing/2014/main" id="{65CD7200-8803-86DC-BC15-E18A3F92E8E0}"/>
              </a:ext>
            </a:extLst>
          </p:cNvPr>
          <p:cNvSpPr/>
          <p:nvPr/>
        </p:nvSpPr>
        <p:spPr>
          <a:xfrm>
            <a:off x="0" y="5501287"/>
            <a:ext cx="7380034" cy="1558312"/>
          </a:xfrm>
          <a:prstGeom prst="rect">
            <a:avLst/>
          </a:prstGeom>
        </p:spPr>
        <p:txBody>
          <a:bodyPr wrap="non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Matthew 16:11</a:t>
            </a:r>
          </a:p>
        </p:txBody>
      </p:sp>
      <p:sp>
        <p:nvSpPr>
          <p:cNvPr id="2" name="Rectangle 1">
            <a:extLst>
              <a:ext uri="{FF2B5EF4-FFF2-40B4-BE49-F238E27FC236}">
                <a16:creationId xmlns:a16="http://schemas.microsoft.com/office/drawing/2014/main" id="{54D75067-D5A4-EEC0-C7D5-67F60382D48B}"/>
              </a:ext>
            </a:extLst>
          </p:cNvPr>
          <p:cNvSpPr/>
          <p:nvPr/>
        </p:nvSpPr>
        <p:spPr>
          <a:xfrm>
            <a:off x="-559565" y="44599"/>
            <a:ext cx="9999981" cy="1091837"/>
          </a:xfrm>
          <a:prstGeom prst="rect">
            <a:avLst/>
          </a:prstGeom>
        </p:spPr>
        <p:txBody>
          <a:bodyPr wrap="square">
            <a:spAutoFit/>
          </a:bodyPr>
          <a:lstStyle/>
          <a:p>
            <a:pPr algn="ctr">
              <a:lnSpc>
                <a:spcPct val="115000"/>
              </a:lnSpc>
              <a:spcAft>
                <a:spcPts val="0"/>
              </a:spcAft>
            </a:pPr>
            <a:r>
              <a:rPr lang="en-GB" sz="6000" b="1" i="1" dirty="0">
                <a:latin typeface="Calibri" panose="020F0502020204030204" pitchFamily="34" charset="0"/>
                <a:cs typeface="Latha" panose="020B0604020202020204" pitchFamily="34" charset="0"/>
              </a:rPr>
              <a:t>4. Taught by the Lord to see</a:t>
            </a:r>
          </a:p>
        </p:txBody>
      </p:sp>
    </p:spTree>
    <p:extLst>
      <p:ext uri="{BB962C8B-B14F-4D97-AF65-F5344CB8AC3E}">
        <p14:creationId xmlns:p14="http://schemas.microsoft.com/office/powerpoint/2010/main" val="45224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794091" y="5223708"/>
            <a:ext cx="8269893"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6:19-20</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3781425" y="5223708"/>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0" y="0"/>
            <a:ext cx="12063984" cy="5909310"/>
          </a:xfrm>
          <a:prstGeom prst="rect">
            <a:avLst/>
          </a:prstGeom>
        </p:spPr>
        <p:txBody>
          <a:bodyPr wrap="square">
            <a:spAutoFit/>
          </a:bodyPr>
          <a:lstStyle/>
          <a:p>
            <a:pPr algn="l"/>
            <a:r>
              <a:rPr lang="en-GB" sz="5400" b="1" i="0" baseline="30000" dirty="0">
                <a:effectLst/>
                <a:latin typeface="system-ui"/>
              </a:rPr>
              <a:t>19 </a:t>
            </a:r>
            <a:r>
              <a:rPr lang="en-GB" sz="5400" b="0" i="0" dirty="0">
                <a:effectLst/>
                <a:latin typeface="system-ui"/>
              </a:rPr>
              <a:t>“Do not lay up for yourselves treasures on earth, where moth and rust destroy and where thieves break in and steal; </a:t>
            </a:r>
            <a:r>
              <a:rPr lang="en-GB" sz="5400" b="1" i="0" baseline="30000" dirty="0">
                <a:effectLst/>
                <a:latin typeface="system-ui"/>
              </a:rPr>
              <a:t>20 </a:t>
            </a:r>
            <a:r>
              <a:rPr lang="en-GB" sz="5400" b="0" i="0" dirty="0">
                <a:effectLst/>
                <a:latin typeface="system-ui"/>
              </a:rPr>
              <a:t>but lay up for yourselves treasures in heaven, where neither moth nor rust destroys and where thieves do not break in and steal.</a:t>
            </a:r>
            <a:endParaRPr lang="en-CA" sz="5400" b="0" i="0" u="none" strike="noStrike" dirty="0">
              <a:effectLst/>
              <a:latin typeface="system-ui"/>
            </a:endParaRPr>
          </a:p>
        </p:txBody>
      </p:sp>
    </p:spTree>
    <p:extLst>
      <p:ext uri="{BB962C8B-B14F-4D97-AF65-F5344CB8AC3E}">
        <p14:creationId xmlns:p14="http://schemas.microsoft.com/office/powerpoint/2010/main" val="32478509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33772" y="14161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42613" y="1717111"/>
            <a:ext cx="7148787" cy="4708981"/>
          </a:xfrm>
          <a:prstGeom prst="rect">
            <a:avLst/>
          </a:prstGeom>
        </p:spPr>
        <p:txBody>
          <a:bodyPr wrap="square">
            <a:spAutoFit/>
          </a:bodyPr>
          <a:lstStyle/>
          <a:p>
            <a:pPr algn="l"/>
            <a:r>
              <a:rPr lang="en-GB" sz="6000" b="1" i="0" baseline="30000" dirty="0">
                <a:effectLst/>
                <a:latin typeface="system-ui"/>
              </a:rPr>
              <a:t>20 </a:t>
            </a:r>
            <a:r>
              <a:rPr lang="en-GB" sz="6000" b="0" i="0" dirty="0">
                <a:effectLst/>
                <a:latin typeface="system-ui"/>
              </a:rPr>
              <a:t>For our citizenship is in heaven, from which we also eagerly wait for the </a:t>
            </a:r>
            <a:r>
              <a:rPr lang="en-GB" sz="6000" b="0" i="0" dirty="0" err="1">
                <a:effectLst/>
                <a:latin typeface="system-ui"/>
              </a:rPr>
              <a:t>Savior</a:t>
            </a:r>
            <a:r>
              <a:rPr lang="en-GB" sz="6000" b="0" i="0" dirty="0">
                <a:effectLst/>
                <a:latin typeface="system-ui"/>
              </a:rPr>
              <a:t>, the Lord Jesus Christ,</a:t>
            </a:r>
            <a:endParaRPr lang="en-CA" sz="6000" b="0" i="0" u="none" strike="noStrike" dirty="0">
              <a:effectLst/>
              <a:latin typeface="system-ui"/>
            </a:endParaRPr>
          </a:p>
        </p:txBody>
      </p:sp>
      <p:pic>
        <p:nvPicPr>
          <p:cNvPr id="6" name="Picture Placeholder 14">
            <a:extLst>
              <a:ext uri="{FF2B5EF4-FFF2-40B4-BE49-F238E27FC236}">
                <a16:creationId xmlns:a16="http://schemas.microsoft.com/office/drawing/2014/main" id="{D3791FFA-D775-44BE-BDB0-0107ACB2C0CB}"/>
              </a:ext>
            </a:extLst>
          </p:cNvPr>
          <p:cNvPicPr>
            <a:picLocks noChangeAspect="1"/>
          </p:cNvPicPr>
          <p:nvPr/>
        </p:nvPicPr>
        <p:blipFill rotWithShape="1">
          <a:blip r:embed="rId2"/>
          <a:srcRect b="7983"/>
          <a:stretch/>
        </p:blipFill>
        <p:spPr>
          <a:xfrm>
            <a:off x="6319403" y="0"/>
            <a:ext cx="5872597" cy="6858000"/>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7" name="Rectangle 6">
            <a:extLst>
              <a:ext uri="{FF2B5EF4-FFF2-40B4-BE49-F238E27FC236}">
                <a16:creationId xmlns:a16="http://schemas.microsoft.com/office/drawing/2014/main" id="{0A4079F4-A0AC-0DE5-5169-D9CC1CE546B8}"/>
              </a:ext>
            </a:extLst>
          </p:cNvPr>
          <p:cNvSpPr/>
          <p:nvPr/>
        </p:nvSpPr>
        <p:spPr>
          <a:xfrm>
            <a:off x="242613" y="-24535"/>
            <a:ext cx="692689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Philippians 3:20</a:t>
            </a:r>
          </a:p>
        </p:txBody>
      </p:sp>
    </p:spTree>
    <p:extLst>
      <p:ext uri="{BB962C8B-B14F-4D97-AF65-F5344CB8AC3E}">
        <p14:creationId xmlns:p14="http://schemas.microsoft.com/office/powerpoint/2010/main" val="2697740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909629" y="0"/>
            <a:ext cx="6774611"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Colossians 3:2</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927950" y="15177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B6CDE94A-6948-4A3A-A03C-AED32262F04E}"/>
              </a:ext>
            </a:extLst>
          </p:cNvPr>
          <p:cNvPicPr>
            <a:picLocks noChangeAspect="1"/>
          </p:cNvPicPr>
          <p:nvPr/>
        </p:nvPicPr>
        <p:blipFill rotWithShape="1">
          <a:blip r:embed="rId2"/>
          <a:srcRect t="14060" b="11295"/>
          <a:stretch/>
        </p:blipFill>
        <p:spPr>
          <a:xfrm>
            <a:off x="270508" y="1930408"/>
            <a:ext cx="11650984" cy="4521193"/>
          </a:xfrm>
          <a:prstGeom prst="rect">
            <a:avLst/>
          </a:prstGeom>
        </p:spPr>
      </p:pic>
    </p:spTree>
    <p:extLst>
      <p:ext uri="{BB962C8B-B14F-4D97-AF65-F5344CB8AC3E}">
        <p14:creationId xmlns:p14="http://schemas.microsoft.com/office/powerpoint/2010/main" val="22196811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50</a:t>
            </a:fld>
            <a:endParaRPr lang="en-US"/>
          </a:p>
        </p:txBody>
      </p:sp>
      <p:sp>
        <p:nvSpPr>
          <p:cNvPr id="18" name="Rectangle 17">
            <a:extLst>
              <a:ext uri="{FF2B5EF4-FFF2-40B4-BE49-F238E27FC236}">
                <a16:creationId xmlns:a16="http://schemas.microsoft.com/office/drawing/2014/main" id="{BACEBF23-4A5D-48EC-B07D-ABCE32CA6733}"/>
              </a:ext>
            </a:extLst>
          </p:cNvPr>
          <p:cNvSpPr/>
          <p:nvPr/>
        </p:nvSpPr>
        <p:spPr>
          <a:xfrm>
            <a:off x="286364" y="415929"/>
            <a:ext cx="6368436" cy="5262979"/>
          </a:xfrm>
          <a:prstGeom prst="rect">
            <a:avLst/>
          </a:prstGeom>
        </p:spPr>
        <p:txBody>
          <a:bodyPr wrap="square">
            <a:spAutoFit/>
          </a:bodyPr>
          <a:lstStyle/>
          <a:p>
            <a:r>
              <a:rPr lang="en-GB" sz="4800" b="1" i="0" baseline="30000" dirty="0">
                <a:effectLst/>
                <a:latin typeface="system-ui"/>
              </a:rPr>
              <a:t>12 </a:t>
            </a:r>
            <a:r>
              <a:rPr lang="en-GB" sz="4800" b="0" i="0" dirty="0">
                <a:effectLst/>
                <a:latin typeface="system-ui"/>
              </a:rPr>
              <a:t>Then they understood that He did not tell </a:t>
            </a:r>
            <a:r>
              <a:rPr lang="en-GB" sz="4800" b="0" i="1" dirty="0">
                <a:effectLst/>
                <a:latin typeface="system-ui"/>
              </a:rPr>
              <a:t>them</a:t>
            </a:r>
            <a:r>
              <a:rPr lang="en-GB" sz="4800" b="0" i="0" dirty="0">
                <a:effectLst/>
                <a:latin typeface="system-ui"/>
              </a:rPr>
              <a:t> to beware of the leaven of bread, but of the doctrine of the Pharisees and Sadducees.</a:t>
            </a:r>
            <a:endParaRPr lang="en-GB" sz="4800" b="1" i="1" baseline="30000" dirty="0">
              <a:cs typeface="Latha" panose="020B0604020202020204" pitchFamily="34" charset="0"/>
            </a:endParaRPr>
          </a:p>
        </p:txBody>
      </p:sp>
      <p:sp>
        <p:nvSpPr>
          <p:cNvPr id="5" name="Rectangle 4">
            <a:extLst>
              <a:ext uri="{FF2B5EF4-FFF2-40B4-BE49-F238E27FC236}">
                <a16:creationId xmlns:a16="http://schemas.microsoft.com/office/drawing/2014/main" id="{65CD7200-8803-86DC-BC15-E18A3F92E8E0}"/>
              </a:ext>
            </a:extLst>
          </p:cNvPr>
          <p:cNvSpPr/>
          <p:nvPr/>
        </p:nvSpPr>
        <p:spPr>
          <a:xfrm>
            <a:off x="0" y="5535576"/>
            <a:ext cx="7380034" cy="1558312"/>
          </a:xfrm>
          <a:prstGeom prst="rect">
            <a:avLst/>
          </a:prstGeom>
        </p:spPr>
        <p:txBody>
          <a:bodyPr wrap="non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Matthew 16:12</a:t>
            </a:r>
          </a:p>
        </p:txBody>
      </p:sp>
      <p:cxnSp>
        <p:nvCxnSpPr>
          <p:cNvPr id="6" name="Straight Connector 5">
            <a:extLst>
              <a:ext uri="{FF2B5EF4-FFF2-40B4-BE49-F238E27FC236}">
                <a16:creationId xmlns:a16="http://schemas.microsoft.com/office/drawing/2014/main" id="{4DC99AFF-1BF8-BEFD-3169-531E22E98329}"/>
              </a:ext>
            </a:extLst>
          </p:cNvPr>
          <p:cNvCxnSpPr>
            <a:cxnSpLocks/>
          </p:cNvCxnSpPr>
          <p:nvPr/>
        </p:nvCxnSpPr>
        <p:spPr>
          <a:xfrm>
            <a:off x="0" y="574604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5122" name="Picture 2" descr="Billevesées: No Federal Court Is Going to Rob Me of My Right to  Discriminate Against Pharisees and Sadducees">
            <a:extLst>
              <a:ext uri="{FF2B5EF4-FFF2-40B4-BE49-F238E27FC236}">
                <a16:creationId xmlns:a16="http://schemas.microsoft.com/office/drawing/2014/main" id="{D640FC1A-EAC6-C07D-0F86-C20C8667FAD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182" b="89641" l="7957" r="99458">
                        <a14:foregroundMark x1="75045" y1="13122" x2="82821" y2="67818"/>
                        <a14:foregroundMark x1="88969" y1="26105" x2="87523" y2="50829"/>
                        <a14:foregroundMark x1="87523" y1="50829" x2="82459" y2="68370"/>
                        <a14:foregroundMark x1="25316" y1="9254" x2="32188" y2="8287"/>
                        <a14:foregroundMark x1="8137" y1="19751" x2="16456" y2="31077"/>
                        <a14:foregroundMark x1="25136" y1="86326" x2="29114" y2="83840"/>
                        <a14:foregroundMark x1="34901" y1="88674" x2="35805" y2="86326"/>
                        <a14:foregroundMark x1="95298" y1="46823" x2="99458" y2="66713"/>
                        <a14:foregroundMark x1="99458" y1="66713" x2="97830" y2="64779"/>
                        <a14:foregroundMark x1="74503" y1="10912" x2="78119" y2="10912"/>
                        <a14:foregroundMark x1="79566" y1="9392" x2="75226" y2="11602"/>
                        <a14:foregroundMark x1="80470" y1="10221" x2="85353" y2="15884"/>
                        <a14:foregroundMark x1="29114" y1="7182" x2="34720" y2="12845"/>
                        <a14:foregroundMark x1="34720" y1="12845" x2="35081" y2="14503"/>
                      </a14:backgroundRemoval>
                    </a14:imgEffect>
                  </a14:imgLayer>
                </a14:imgProps>
              </a:ext>
              <a:ext uri="{28A0092B-C50C-407E-A947-70E740481C1C}">
                <a14:useLocalDpi xmlns:a14="http://schemas.microsoft.com/office/drawing/2010/main" val="0"/>
              </a:ext>
            </a:extLst>
          </a:blip>
          <a:srcRect/>
          <a:stretch>
            <a:fillRect/>
          </a:stretch>
        </p:blipFill>
        <p:spPr bwMode="auto">
          <a:xfrm>
            <a:off x="6214577" y="-384656"/>
            <a:ext cx="5977423" cy="8057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83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510245" y="5432995"/>
            <a:ext cx="8719183"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1 Corinthians 2:9-10</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64550" y="54293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42613" y="-76984"/>
            <a:ext cx="12063984" cy="5262979"/>
          </a:xfrm>
          <a:prstGeom prst="rect">
            <a:avLst/>
          </a:prstGeom>
        </p:spPr>
        <p:txBody>
          <a:bodyPr wrap="square">
            <a:spAutoFit/>
          </a:bodyPr>
          <a:lstStyle/>
          <a:p>
            <a:pPr algn="l"/>
            <a:r>
              <a:rPr lang="en-GB" sz="4800" b="1" i="0" baseline="30000" dirty="0">
                <a:effectLst/>
                <a:latin typeface="system-ui"/>
              </a:rPr>
              <a:t>9 </a:t>
            </a:r>
            <a:r>
              <a:rPr lang="en-GB" sz="4800" b="0" i="0" dirty="0">
                <a:effectLst/>
                <a:latin typeface="system-ui"/>
              </a:rPr>
              <a:t>But as it is written:</a:t>
            </a:r>
          </a:p>
          <a:p>
            <a:pPr algn="l"/>
            <a:r>
              <a:rPr lang="en-GB" sz="4800" b="0" i="0" dirty="0">
                <a:effectLst/>
                <a:latin typeface="system-ui"/>
              </a:rPr>
              <a:t>“Eye has not seen, nor ear heard,</a:t>
            </a:r>
            <a:br>
              <a:rPr lang="en-GB" sz="4800" b="0" i="0" dirty="0">
                <a:effectLst/>
                <a:latin typeface="system-ui"/>
              </a:rPr>
            </a:br>
            <a:r>
              <a:rPr lang="en-GB" sz="4800" b="0" i="0" dirty="0">
                <a:effectLst/>
                <a:latin typeface="system-ui"/>
              </a:rPr>
              <a:t>Nor have entered into the heart of man</a:t>
            </a:r>
            <a:br>
              <a:rPr lang="en-GB" sz="4800" b="0" i="0" dirty="0">
                <a:effectLst/>
                <a:latin typeface="system-ui"/>
              </a:rPr>
            </a:br>
            <a:r>
              <a:rPr lang="en-GB" sz="4800" b="0" i="0" dirty="0">
                <a:effectLst/>
                <a:latin typeface="system-ui"/>
              </a:rPr>
              <a:t>The things which God has prepared for those who love Him.” </a:t>
            </a:r>
            <a:r>
              <a:rPr lang="en-GB" sz="4800" b="1" i="0" baseline="30000" dirty="0">
                <a:effectLst/>
                <a:latin typeface="system-ui"/>
              </a:rPr>
              <a:t>10 </a:t>
            </a:r>
            <a:r>
              <a:rPr lang="en-GB" sz="4800" b="0" i="0" dirty="0">
                <a:effectLst/>
                <a:latin typeface="system-ui"/>
              </a:rPr>
              <a:t>But God has revealed </a:t>
            </a:r>
            <a:r>
              <a:rPr lang="en-GB" sz="4800" b="0" i="1" dirty="0">
                <a:effectLst/>
                <a:latin typeface="system-ui"/>
              </a:rPr>
              <a:t>them</a:t>
            </a:r>
            <a:r>
              <a:rPr lang="en-GB" sz="4800" b="0" i="0" dirty="0">
                <a:effectLst/>
                <a:latin typeface="system-ui"/>
              </a:rPr>
              <a:t> to us through His Spirit. For the Spirit searches all things, yes, the deep things of God.</a:t>
            </a:r>
          </a:p>
        </p:txBody>
      </p:sp>
    </p:spTree>
    <p:extLst>
      <p:ext uri="{BB962C8B-B14F-4D97-AF65-F5344CB8AC3E}">
        <p14:creationId xmlns:p14="http://schemas.microsoft.com/office/powerpoint/2010/main" val="3512866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890712" y="5064918"/>
            <a:ext cx="7885621"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1 Corinthians 2:12</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890712" y="46927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66363" y="1273613"/>
            <a:ext cx="12063984" cy="3046988"/>
          </a:xfrm>
          <a:prstGeom prst="rect">
            <a:avLst/>
          </a:prstGeom>
        </p:spPr>
        <p:txBody>
          <a:bodyPr wrap="square">
            <a:spAutoFit/>
          </a:bodyPr>
          <a:lstStyle/>
          <a:p>
            <a:pPr algn="l"/>
            <a:r>
              <a:rPr lang="en-GB" sz="4800" b="1" i="0" baseline="30000" dirty="0">
                <a:effectLst/>
                <a:latin typeface="system-ui"/>
              </a:rPr>
              <a:t>12 </a:t>
            </a:r>
            <a:r>
              <a:rPr lang="en-GB" sz="4800" b="0" i="0" dirty="0">
                <a:effectLst/>
                <a:latin typeface="system-ui"/>
              </a:rPr>
              <a:t>Now we have received, not the spirit of the world, but the Spirit who is from God, that we might know the things that have been freely given to us by God.</a:t>
            </a:r>
          </a:p>
        </p:txBody>
      </p:sp>
    </p:spTree>
    <p:extLst>
      <p:ext uri="{BB962C8B-B14F-4D97-AF65-F5344CB8AC3E}">
        <p14:creationId xmlns:p14="http://schemas.microsoft.com/office/powerpoint/2010/main" val="4203789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F23C521-3578-1BF5-B2AA-B2772E67A42D}"/>
              </a:ext>
            </a:extLst>
          </p:cNvPr>
          <p:cNvCxnSpPr>
            <a:cxnSpLocks/>
          </p:cNvCxnSpPr>
          <p:nvPr/>
        </p:nvCxnSpPr>
        <p:spPr>
          <a:xfrm>
            <a:off x="8848" y="1113383"/>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53</a:t>
            </a:fld>
            <a:endParaRPr lang="en-US"/>
          </a:p>
        </p:txBody>
      </p:sp>
      <p:sp>
        <p:nvSpPr>
          <p:cNvPr id="18" name="Rectangle 17">
            <a:extLst>
              <a:ext uri="{FF2B5EF4-FFF2-40B4-BE49-F238E27FC236}">
                <a16:creationId xmlns:a16="http://schemas.microsoft.com/office/drawing/2014/main" id="{BACEBF23-4A5D-48EC-B07D-ABCE32CA6733}"/>
              </a:ext>
            </a:extLst>
          </p:cNvPr>
          <p:cNvSpPr/>
          <p:nvPr/>
        </p:nvSpPr>
        <p:spPr>
          <a:xfrm>
            <a:off x="85411" y="1111958"/>
            <a:ext cx="6981830" cy="4524315"/>
          </a:xfrm>
          <a:prstGeom prst="rect">
            <a:avLst/>
          </a:prstGeom>
        </p:spPr>
        <p:txBody>
          <a:bodyPr wrap="square">
            <a:spAutoFit/>
          </a:bodyPr>
          <a:lstStyle/>
          <a:p>
            <a:r>
              <a:rPr lang="en-GB" sz="4800" b="1" i="0" baseline="30000" dirty="0">
                <a:effectLst/>
                <a:latin typeface="system-ui"/>
              </a:rPr>
              <a:t>32 </a:t>
            </a:r>
            <a:r>
              <a:rPr lang="en-GB" sz="4800" b="0" i="0" dirty="0">
                <a:effectLst/>
                <a:latin typeface="system-ui"/>
              </a:rPr>
              <a:t>And they said to one another, “Did not our heart burn within us while He talked with us on the road, and while He opened the Scriptures to us?”</a:t>
            </a:r>
            <a:endParaRPr lang="en-GB" sz="4800" b="1" i="1" baseline="30000" dirty="0">
              <a:cs typeface="Latha" panose="020B0604020202020204" pitchFamily="34" charset="0"/>
            </a:endParaRPr>
          </a:p>
        </p:txBody>
      </p:sp>
      <p:sp>
        <p:nvSpPr>
          <p:cNvPr id="5" name="Rectangle 4">
            <a:extLst>
              <a:ext uri="{FF2B5EF4-FFF2-40B4-BE49-F238E27FC236}">
                <a16:creationId xmlns:a16="http://schemas.microsoft.com/office/drawing/2014/main" id="{65CD7200-8803-86DC-BC15-E18A3F92E8E0}"/>
              </a:ext>
            </a:extLst>
          </p:cNvPr>
          <p:cNvSpPr/>
          <p:nvPr/>
        </p:nvSpPr>
        <p:spPr>
          <a:xfrm>
            <a:off x="85411" y="-61579"/>
            <a:ext cx="7523919" cy="1091837"/>
          </a:xfrm>
          <a:prstGeom prst="rect">
            <a:avLst/>
          </a:prstGeom>
        </p:spPr>
        <p:txBody>
          <a:bodyPr wrap="none">
            <a:spAutoFit/>
          </a:bodyPr>
          <a:lstStyle/>
          <a:p>
            <a:pPr algn="ctr">
              <a:lnSpc>
                <a:spcPct val="115000"/>
              </a:lnSpc>
              <a:spcAft>
                <a:spcPts val="0"/>
              </a:spcAft>
            </a:pPr>
            <a:r>
              <a:rPr lang="en-GB" sz="6000" b="1" i="1" dirty="0">
                <a:latin typeface="Calibri" panose="020F0502020204030204" pitchFamily="34" charset="0"/>
                <a:cs typeface="Latha" panose="020B0604020202020204" pitchFamily="34" charset="0"/>
              </a:rPr>
              <a:t>Jesus on Emmaus Road</a:t>
            </a:r>
          </a:p>
        </p:txBody>
      </p:sp>
      <p:cxnSp>
        <p:nvCxnSpPr>
          <p:cNvPr id="6" name="Straight Connector 5">
            <a:extLst>
              <a:ext uri="{FF2B5EF4-FFF2-40B4-BE49-F238E27FC236}">
                <a16:creationId xmlns:a16="http://schemas.microsoft.com/office/drawing/2014/main" id="{4DC99AFF-1BF8-BEFD-3169-531E22E98329}"/>
              </a:ext>
            </a:extLst>
          </p:cNvPr>
          <p:cNvCxnSpPr>
            <a:cxnSpLocks/>
          </p:cNvCxnSpPr>
          <p:nvPr/>
        </p:nvCxnSpPr>
        <p:spPr>
          <a:xfrm>
            <a:off x="0" y="574604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Picture Placeholder 14">
            <a:extLst>
              <a:ext uri="{FF2B5EF4-FFF2-40B4-BE49-F238E27FC236}">
                <a16:creationId xmlns:a16="http://schemas.microsoft.com/office/drawing/2014/main" id="{10169558-02FE-0260-B2DA-0E9F5F2C4FE1}"/>
              </a:ext>
            </a:extLst>
          </p:cNvPr>
          <p:cNvPicPr>
            <a:picLocks noChangeAspect="1"/>
          </p:cNvPicPr>
          <p:nvPr/>
        </p:nvPicPr>
        <p:blipFill rotWithShape="1">
          <a:blip r:embed="rId3"/>
          <a:srcRect l="-10198" t="6020" r="10198" b="6020"/>
          <a:stretch/>
        </p:blipFill>
        <p:spPr>
          <a:xfrm>
            <a:off x="6205728" y="-1"/>
            <a:ext cx="5977424" cy="6857993"/>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4" name="Rectangle 3">
            <a:extLst>
              <a:ext uri="{FF2B5EF4-FFF2-40B4-BE49-F238E27FC236}">
                <a16:creationId xmlns:a16="http://schemas.microsoft.com/office/drawing/2014/main" id="{10E59CD9-2E03-5B61-5997-677ED4108E37}"/>
              </a:ext>
            </a:extLst>
          </p:cNvPr>
          <p:cNvSpPr/>
          <p:nvPr/>
        </p:nvSpPr>
        <p:spPr>
          <a:xfrm>
            <a:off x="1029182" y="5560249"/>
            <a:ext cx="5176546" cy="1558312"/>
          </a:xfrm>
          <a:prstGeom prst="rect">
            <a:avLst/>
          </a:prstGeom>
        </p:spPr>
        <p:txBody>
          <a:bodyPr wrap="non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Luke 24:32</a:t>
            </a:r>
          </a:p>
        </p:txBody>
      </p:sp>
    </p:spTree>
    <p:extLst>
      <p:ext uri="{BB962C8B-B14F-4D97-AF65-F5344CB8AC3E}">
        <p14:creationId xmlns:p14="http://schemas.microsoft.com/office/powerpoint/2010/main" val="28263449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5B28798-A7BB-3913-0CB7-0EFDC2EC3449}"/>
              </a:ext>
            </a:extLst>
          </p:cNvPr>
          <p:cNvCxnSpPr>
            <a:cxnSpLocks/>
          </p:cNvCxnSpPr>
          <p:nvPr/>
        </p:nvCxnSpPr>
        <p:spPr>
          <a:xfrm>
            <a:off x="0" y="112832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54</a:t>
            </a:fld>
            <a:endParaRPr lang="en-US"/>
          </a:p>
        </p:txBody>
      </p:sp>
      <p:pic>
        <p:nvPicPr>
          <p:cNvPr id="6" name="Picture Placeholder 10">
            <a:extLst>
              <a:ext uri="{FF2B5EF4-FFF2-40B4-BE49-F238E27FC236}">
                <a16:creationId xmlns:a16="http://schemas.microsoft.com/office/drawing/2014/main" id="{F81AFC9B-EDC0-83CA-39FF-6D5A8AAC2CAB}"/>
              </a:ext>
            </a:extLst>
          </p:cNvPr>
          <p:cNvPicPr>
            <a:picLocks noChangeAspect="1"/>
          </p:cNvPicPr>
          <p:nvPr/>
        </p:nvPicPr>
        <p:blipFill rotWithShape="1">
          <a:blip r:embed="rId3"/>
          <a:srcRect l="-7621" r="7621"/>
          <a:stretch/>
        </p:blipFill>
        <p:spPr>
          <a:xfrm>
            <a:off x="6525803" y="1191803"/>
            <a:ext cx="5666197" cy="5755096"/>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11402C42-5466-87EB-E03F-9E313E147305}"/>
              </a:ext>
            </a:extLst>
          </p:cNvPr>
          <p:cNvSpPr/>
          <p:nvPr/>
        </p:nvSpPr>
        <p:spPr>
          <a:xfrm>
            <a:off x="0" y="2289099"/>
            <a:ext cx="7419809" cy="3785652"/>
          </a:xfrm>
          <a:prstGeom prst="rect">
            <a:avLst/>
          </a:prstGeom>
        </p:spPr>
        <p:txBody>
          <a:bodyPr wrap="square">
            <a:spAutoFit/>
          </a:bodyPr>
          <a:lstStyle/>
          <a:p>
            <a:pPr marL="685800" indent="-685800">
              <a:buFont typeface="Arial" panose="020B0604020202020204" pitchFamily="34" charset="0"/>
              <a:buChar char="•"/>
            </a:pPr>
            <a:r>
              <a:rPr lang="en-GB" sz="8000" b="1" i="1" baseline="30000" dirty="0"/>
              <a:t>The blind who will </a:t>
            </a:r>
            <a:r>
              <a:rPr lang="en-GB" sz="8000" b="1" i="1" baseline="30000" dirty="0">
                <a:solidFill>
                  <a:srgbClr val="FFFF00"/>
                </a:solidFill>
              </a:rPr>
              <a:t>never</a:t>
            </a:r>
            <a:r>
              <a:rPr lang="en-GB" sz="8000" b="1" i="1" baseline="30000" dirty="0"/>
              <a:t> see</a:t>
            </a:r>
          </a:p>
          <a:p>
            <a:pPr marL="685800" indent="-685800">
              <a:buFont typeface="Arial" panose="020B0604020202020204" pitchFamily="34" charset="0"/>
              <a:buChar char="•"/>
            </a:pPr>
            <a:r>
              <a:rPr lang="en-GB" sz="8000" b="1" i="1" baseline="30000" dirty="0">
                <a:cs typeface="Latha" panose="020B0604020202020204" pitchFamily="34" charset="0"/>
              </a:rPr>
              <a:t>The blind who will be </a:t>
            </a:r>
            <a:r>
              <a:rPr lang="en-GB" sz="8000" b="1" i="1" baseline="30000" dirty="0">
                <a:solidFill>
                  <a:srgbClr val="92D050"/>
                </a:solidFill>
                <a:cs typeface="Latha" panose="020B0604020202020204" pitchFamily="34" charset="0"/>
              </a:rPr>
              <a:t>made</a:t>
            </a:r>
            <a:r>
              <a:rPr lang="en-GB" sz="8000" b="1" i="1" baseline="30000" dirty="0">
                <a:cs typeface="Latha" panose="020B0604020202020204" pitchFamily="34" charset="0"/>
              </a:rPr>
              <a:t> to see</a:t>
            </a:r>
            <a:endParaRPr lang="en-GB" sz="8000" b="1" i="1" dirty="0">
              <a:cs typeface="Latha" panose="020B0604020202020204" pitchFamily="34" charset="0"/>
            </a:endParaRPr>
          </a:p>
        </p:txBody>
      </p:sp>
      <p:sp>
        <p:nvSpPr>
          <p:cNvPr id="4" name="Rectangle 3">
            <a:extLst>
              <a:ext uri="{FF2B5EF4-FFF2-40B4-BE49-F238E27FC236}">
                <a16:creationId xmlns:a16="http://schemas.microsoft.com/office/drawing/2014/main" id="{DFE0CBF1-DA25-5029-98A3-1D5298F54BF0}"/>
              </a:ext>
            </a:extLst>
          </p:cNvPr>
          <p:cNvSpPr/>
          <p:nvPr/>
        </p:nvSpPr>
        <p:spPr>
          <a:xfrm>
            <a:off x="0" y="0"/>
            <a:ext cx="12191999" cy="1191801"/>
          </a:xfrm>
          <a:prstGeom prst="rect">
            <a:avLst/>
          </a:prstGeom>
        </p:spPr>
        <p:txBody>
          <a:bodyPr wrap="square">
            <a:spAutoFit/>
          </a:bodyPr>
          <a:lstStyle/>
          <a:p>
            <a:pPr algn="ctr">
              <a:lnSpc>
                <a:spcPct val="115000"/>
              </a:lnSpc>
              <a:spcAft>
                <a:spcPts val="0"/>
              </a:spcAft>
            </a:pPr>
            <a:r>
              <a:rPr lang="en-GB" sz="6600" b="1" dirty="0">
                <a:latin typeface="Calibri" panose="020F0502020204030204" pitchFamily="34" charset="0"/>
                <a:cs typeface="Latha" panose="020B0604020202020204" pitchFamily="34" charset="0"/>
              </a:rPr>
              <a:t>2 Kinds of people</a:t>
            </a:r>
          </a:p>
        </p:txBody>
      </p:sp>
    </p:spTree>
    <p:extLst>
      <p:ext uri="{BB962C8B-B14F-4D97-AF65-F5344CB8AC3E}">
        <p14:creationId xmlns:p14="http://schemas.microsoft.com/office/powerpoint/2010/main" val="1469799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5B28798-A7BB-3913-0CB7-0EFDC2EC3449}"/>
              </a:ext>
            </a:extLst>
          </p:cNvPr>
          <p:cNvCxnSpPr>
            <a:cxnSpLocks/>
          </p:cNvCxnSpPr>
          <p:nvPr/>
        </p:nvCxnSpPr>
        <p:spPr>
          <a:xfrm>
            <a:off x="0" y="1534727"/>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55</a:t>
            </a:fld>
            <a:endParaRPr lang="en-US"/>
          </a:p>
        </p:txBody>
      </p:sp>
      <p:pic>
        <p:nvPicPr>
          <p:cNvPr id="6" name="Picture Placeholder 10">
            <a:extLst>
              <a:ext uri="{FF2B5EF4-FFF2-40B4-BE49-F238E27FC236}">
                <a16:creationId xmlns:a16="http://schemas.microsoft.com/office/drawing/2014/main" id="{F81AFC9B-EDC0-83CA-39FF-6D5A8AAC2CAB}"/>
              </a:ext>
            </a:extLst>
          </p:cNvPr>
          <p:cNvPicPr>
            <a:picLocks noChangeAspect="1"/>
          </p:cNvPicPr>
          <p:nvPr/>
        </p:nvPicPr>
        <p:blipFill>
          <a:blip r:embed="rId3"/>
          <a:srcRect l="21928" r="21928"/>
          <a:stretch/>
        </p:blipFill>
        <p:spPr>
          <a:xfrm>
            <a:off x="5997039" y="0"/>
            <a:ext cx="6390560" cy="6857997"/>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11402C42-5466-87EB-E03F-9E313E147305}"/>
              </a:ext>
            </a:extLst>
          </p:cNvPr>
          <p:cNvSpPr/>
          <p:nvPr/>
        </p:nvSpPr>
        <p:spPr>
          <a:xfrm>
            <a:off x="237506" y="2120202"/>
            <a:ext cx="7647709" cy="4154984"/>
          </a:xfrm>
          <a:prstGeom prst="rect">
            <a:avLst/>
          </a:prstGeom>
        </p:spPr>
        <p:txBody>
          <a:bodyPr wrap="square">
            <a:spAutoFit/>
          </a:bodyPr>
          <a:lstStyle/>
          <a:p>
            <a:r>
              <a:rPr lang="en-GB" sz="6600" dirty="0">
                <a:latin typeface="system-ui"/>
              </a:rPr>
              <a:t>To be in that Word illuminated by the resident Spirit of God?</a:t>
            </a:r>
          </a:p>
        </p:txBody>
      </p:sp>
      <p:sp>
        <p:nvSpPr>
          <p:cNvPr id="4" name="Rectangle 3">
            <a:extLst>
              <a:ext uri="{FF2B5EF4-FFF2-40B4-BE49-F238E27FC236}">
                <a16:creationId xmlns:a16="http://schemas.microsoft.com/office/drawing/2014/main" id="{DFE0CBF1-DA25-5029-98A3-1D5298F54BF0}"/>
              </a:ext>
            </a:extLst>
          </p:cNvPr>
          <p:cNvSpPr/>
          <p:nvPr/>
        </p:nvSpPr>
        <p:spPr>
          <a:xfrm>
            <a:off x="0" y="121514"/>
            <a:ext cx="10312760" cy="1291700"/>
          </a:xfrm>
          <a:prstGeom prst="rect">
            <a:avLst/>
          </a:prstGeom>
        </p:spPr>
        <p:txBody>
          <a:bodyPr wrap="none">
            <a:spAutoFit/>
          </a:bodyPr>
          <a:lstStyle/>
          <a:p>
            <a:pPr algn="ctr">
              <a:lnSpc>
                <a:spcPct val="115000"/>
              </a:lnSpc>
              <a:spcAft>
                <a:spcPts val="0"/>
              </a:spcAft>
            </a:pPr>
            <a:r>
              <a:rPr lang="en-GB" sz="7200" b="1" dirty="0">
                <a:latin typeface="Calibri" panose="020F0502020204030204" pitchFamily="34" charset="0"/>
                <a:cs typeface="Latha" panose="020B0604020202020204" pitchFamily="34" charset="0"/>
              </a:rPr>
              <a:t>How hungry is your heart?</a:t>
            </a:r>
          </a:p>
        </p:txBody>
      </p:sp>
    </p:spTree>
    <p:extLst>
      <p:ext uri="{BB962C8B-B14F-4D97-AF65-F5344CB8AC3E}">
        <p14:creationId xmlns:p14="http://schemas.microsoft.com/office/powerpoint/2010/main" val="24859435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5B28798-A7BB-3913-0CB7-0EFDC2EC3449}"/>
              </a:ext>
            </a:extLst>
          </p:cNvPr>
          <p:cNvCxnSpPr>
            <a:cxnSpLocks/>
          </p:cNvCxnSpPr>
          <p:nvPr/>
        </p:nvCxnSpPr>
        <p:spPr>
          <a:xfrm>
            <a:off x="95002" y="2479262"/>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56</a:t>
            </a:fld>
            <a:endParaRPr lang="en-US"/>
          </a:p>
        </p:txBody>
      </p:sp>
      <p:pic>
        <p:nvPicPr>
          <p:cNvPr id="6" name="Picture Placeholder 10">
            <a:extLst>
              <a:ext uri="{FF2B5EF4-FFF2-40B4-BE49-F238E27FC236}">
                <a16:creationId xmlns:a16="http://schemas.microsoft.com/office/drawing/2014/main" id="{F81AFC9B-EDC0-83CA-39FF-6D5A8AAC2CAB}"/>
              </a:ext>
            </a:extLst>
          </p:cNvPr>
          <p:cNvPicPr>
            <a:picLocks noChangeAspect="1"/>
          </p:cNvPicPr>
          <p:nvPr/>
        </p:nvPicPr>
        <p:blipFill>
          <a:blip r:embed="rId3"/>
          <a:srcRect l="28687" r="28687"/>
          <a:stretch/>
        </p:blipFill>
        <p:spPr>
          <a:xfrm>
            <a:off x="6792685" y="0"/>
            <a:ext cx="5594913" cy="6857997"/>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sp>
        <p:nvSpPr>
          <p:cNvPr id="2" name="Rectangle 1">
            <a:extLst>
              <a:ext uri="{FF2B5EF4-FFF2-40B4-BE49-F238E27FC236}">
                <a16:creationId xmlns:a16="http://schemas.microsoft.com/office/drawing/2014/main" id="{11402C42-5466-87EB-E03F-9E313E147305}"/>
              </a:ext>
            </a:extLst>
          </p:cNvPr>
          <p:cNvSpPr/>
          <p:nvPr/>
        </p:nvSpPr>
        <p:spPr>
          <a:xfrm>
            <a:off x="225631" y="2274836"/>
            <a:ext cx="8502733" cy="3785652"/>
          </a:xfrm>
          <a:prstGeom prst="rect">
            <a:avLst/>
          </a:prstGeom>
        </p:spPr>
        <p:txBody>
          <a:bodyPr wrap="square">
            <a:spAutoFit/>
          </a:bodyPr>
          <a:lstStyle/>
          <a:p>
            <a:pPr marL="685800" indent="-685800">
              <a:buFont typeface="Arial" panose="020B0604020202020204" pitchFamily="34" charset="0"/>
              <a:buChar char="•"/>
            </a:pPr>
            <a:r>
              <a:rPr lang="en-GB" sz="8000" dirty="0">
                <a:latin typeface="system-ui"/>
              </a:rPr>
              <a:t>To plunge into eternal darkness.</a:t>
            </a:r>
          </a:p>
          <a:p>
            <a:pPr marL="685800" indent="-685800">
              <a:buFont typeface="Arial" panose="020B0604020202020204" pitchFamily="34" charset="0"/>
              <a:buChar char="•"/>
            </a:pPr>
            <a:r>
              <a:rPr lang="en-GB" sz="8000" dirty="0">
                <a:latin typeface="system-ui"/>
              </a:rPr>
              <a:t>Tragic thought.</a:t>
            </a:r>
          </a:p>
        </p:txBody>
      </p:sp>
      <p:sp>
        <p:nvSpPr>
          <p:cNvPr id="4" name="Rectangle 3">
            <a:extLst>
              <a:ext uri="{FF2B5EF4-FFF2-40B4-BE49-F238E27FC236}">
                <a16:creationId xmlns:a16="http://schemas.microsoft.com/office/drawing/2014/main" id="{DFE0CBF1-DA25-5029-98A3-1D5298F54BF0}"/>
              </a:ext>
            </a:extLst>
          </p:cNvPr>
          <p:cNvSpPr/>
          <p:nvPr/>
        </p:nvSpPr>
        <p:spPr>
          <a:xfrm>
            <a:off x="47501" y="119449"/>
            <a:ext cx="12096998" cy="2359813"/>
          </a:xfrm>
          <a:prstGeom prst="rect">
            <a:avLst/>
          </a:prstGeom>
        </p:spPr>
        <p:txBody>
          <a:bodyPr wrap="square">
            <a:spAutoFit/>
          </a:bodyPr>
          <a:lstStyle/>
          <a:p>
            <a:pPr algn="ctr">
              <a:lnSpc>
                <a:spcPct val="115000"/>
              </a:lnSpc>
              <a:spcAft>
                <a:spcPts val="0"/>
              </a:spcAft>
            </a:pPr>
            <a:r>
              <a:rPr lang="en-GB" sz="6600" b="1" dirty="0">
                <a:latin typeface="Calibri" panose="020F0502020204030204" pitchFamily="34" charset="0"/>
                <a:cs typeface="Latha" panose="020B0604020202020204" pitchFamily="34" charset="0"/>
              </a:rPr>
              <a:t>What about that one who is blind and will never see?</a:t>
            </a:r>
          </a:p>
        </p:txBody>
      </p:sp>
    </p:spTree>
    <p:extLst>
      <p:ext uri="{BB962C8B-B14F-4D97-AF65-F5344CB8AC3E}">
        <p14:creationId xmlns:p14="http://schemas.microsoft.com/office/powerpoint/2010/main" val="41694898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2060559" y="4855880"/>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A3E2A07-0393-4E76-B264-9CBE844C3EC7}"/>
              </a:ext>
            </a:extLst>
          </p:cNvPr>
          <p:cNvPicPr>
            <a:picLocks noChangeAspect="1"/>
          </p:cNvPicPr>
          <p:nvPr/>
        </p:nvPicPr>
        <p:blipFill>
          <a:blip r:embed="rId2"/>
          <a:stretch>
            <a:fillRect/>
          </a:stretch>
        </p:blipFill>
        <p:spPr>
          <a:xfrm>
            <a:off x="10162421" y="1358899"/>
            <a:ext cx="2229953" cy="2968625"/>
          </a:xfrm>
          <a:prstGeom prst="rect">
            <a:avLst/>
          </a:prstGeom>
        </p:spPr>
      </p:pic>
      <p:pic>
        <p:nvPicPr>
          <p:cNvPr id="5" name="Picture 4">
            <a:extLst>
              <a:ext uri="{FF2B5EF4-FFF2-40B4-BE49-F238E27FC236}">
                <a16:creationId xmlns:a16="http://schemas.microsoft.com/office/drawing/2014/main" id="{98A1A805-525C-482E-8A3E-A12411186A90}"/>
              </a:ext>
            </a:extLst>
          </p:cNvPr>
          <p:cNvPicPr>
            <a:picLocks noChangeAspect="1"/>
          </p:cNvPicPr>
          <p:nvPr/>
        </p:nvPicPr>
        <p:blipFill>
          <a:blip r:embed="rId3"/>
          <a:stretch>
            <a:fillRect/>
          </a:stretch>
        </p:blipFill>
        <p:spPr>
          <a:xfrm>
            <a:off x="7904860" y="4749801"/>
            <a:ext cx="4515122" cy="1993336"/>
          </a:xfrm>
          <a:prstGeom prst="rect">
            <a:avLst/>
          </a:prstGeom>
        </p:spPr>
      </p:pic>
      <p:sp>
        <p:nvSpPr>
          <p:cNvPr id="4" name="Rectangle 3">
            <a:extLst>
              <a:ext uri="{FF2B5EF4-FFF2-40B4-BE49-F238E27FC236}">
                <a16:creationId xmlns:a16="http://schemas.microsoft.com/office/drawing/2014/main" id="{BD25C42A-1F68-882C-FB3C-9FC0CD3B8FF6}"/>
              </a:ext>
            </a:extLst>
          </p:cNvPr>
          <p:cNvSpPr/>
          <p:nvPr/>
        </p:nvSpPr>
        <p:spPr>
          <a:xfrm>
            <a:off x="64008" y="554548"/>
            <a:ext cx="12063984" cy="6463308"/>
          </a:xfrm>
          <a:prstGeom prst="rect">
            <a:avLst/>
          </a:prstGeom>
        </p:spPr>
        <p:txBody>
          <a:bodyPr wrap="square">
            <a:spAutoFit/>
          </a:bodyPr>
          <a:lstStyle/>
          <a:p>
            <a:pPr algn="ctr"/>
            <a:r>
              <a:rPr lang="en-GB" sz="13800" b="1" i="0" baseline="30000" dirty="0">
                <a:effectLst/>
                <a:latin typeface="system-ui"/>
              </a:rPr>
              <a:t>You can choose the </a:t>
            </a:r>
            <a:r>
              <a:rPr lang="en-GB" sz="13800" b="1" i="0" baseline="30000" dirty="0">
                <a:solidFill>
                  <a:srgbClr val="FFC000"/>
                </a:solidFill>
                <a:effectLst/>
                <a:latin typeface="system-ui"/>
              </a:rPr>
              <a:t>light</a:t>
            </a:r>
            <a:r>
              <a:rPr lang="en-GB" sz="13800" b="1" i="0" baseline="30000" dirty="0">
                <a:effectLst/>
                <a:latin typeface="system-ui"/>
              </a:rPr>
              <a:t> </a:t>
            </a:r>
          </a:p>
          <a:p>
            <a:pPr algn="ctr"/>
            <a:r>
              <a:rPr lang="en-GB" sz="13800" b="1" i="0" baseline="30000" dirty="0">
                <a:effectLst/>
                <a:latin typeface="system-ui"/>
              </a:rPr>
              <a:t>or </a:t>
            </a:r>
          </a:p>
          <a:p>
            <a:pPr algn="ctr"/>
            <a:r>
              <a:rPr lang="en-GB" sz="13800" b="1" i="0" baseline="30000" dirty="0">
                <a:effectLst/>
                <a:latin typeface="system-ui"/>
              </a:rPr>
              <a:t>you can choose the </a:t>
            </a:r>
            <a:r>
              <a:rPr lang="en-GB" sz="13800" b="1" i="0" baseline="30000" dirty="0">
                <a:solidFill>
                  <a:schemeClr val="bg1">
                    <a:lumMod val="50000"/>
                    <a:lumOff val="50000"/>
                  </a:schemeClr>
                </a:solidFill>
                <a:effectLst/>
                <a:latin typeface="system-ui"/>
              </a:rPr>
              <a:t>darkness</a:t>
            </a:r>
            <a:r>
              <a:rPr lang="en-GB" sz="13800" b="1" i="0" baseline="30000" dirty="0">
                <a:effectLst/>
                <a:latin typeface="system-ui"/>
              </a:rPr>
              <a:t>.</a:t>
            </a:r>
            <a:endParaRPr lang="en-CA" sz="13800" b="0" i="0" u="none" strike="noStrike" dirty="0">
              <a:effectLst/>
              <a:latin typeface="system-ui"/>
            </a:endParaRPr>
          </a:p>
        </p:txBody>
      </p:sp>
    </p:spTree>
    <p:extLst>
      <p:ext uri="{BB962C8B-B14F-4D97-AF65-F5344CB8AC3E}">
        <p14:creationId xmlns:p14="http://schemas.microsoft.com/office/powerpoint/2010/main" val="36464210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F3248D59-24D1-4726-9F76-0786A25C3C45}"/>
</file>

<file path=customXml/itemProps2.xml><?xml version="1.0" encoding="utf-8"?>
<ds:datastoreItem xmlns:ds="http://schemas.openxmlformats.org/officeDocument/2006/customXml" ds:itemID="{42CA22A9-C694-4C24-B8AE-774A5573B052}"/>
</file>

<file path=customXml/itemProps3.xml><?xml version="1.0" encoding="utf-8"?>
<ds:datastoreItem xmlns:ds="http://schemas.openxmlformats.org/officeDocument/2006/customXml" ds:itemID="{2F6C16D6-A349-41DA-9945-8683D202623C}"/>
</file>

<file path=docProps/app.xml><?xml version="1.0" encoding="utf-8"?>
<Properties xmlns="http://schemas.openxmlformats.org/officeDocument/2006/extended-properties" xmlns:vt="http://schemas.openxmlformats.org/officeDocument/2006/docPropsVTypes">
  <TotalTime>119</TotalTime>
  <Words>2254</Words>
  <Application>Microsoft Office PowerPoint</Application>
  <PresentationFormat>Widescreen</PresentationFormat>
  <Paragraphs>236</Paragraphs>
  <Slides>57</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system-ui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 Bennifer</dc:creator>
  <cp:lastModifiedBy>Cr, Bennifer</cp:lastModifiedBy>
  <cp:revision>14</cp:revision>
  <dcterms:created xsi:type="dcterms:W3CDTF">2023-11-19T04:55:53Z</dcterms:created>
  <dcterms:modified xsi:type="dcterms:W3CDTF">2023-11-19T06:54:53Z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