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notesSlides/notesSlide2.xml" ContentType="application/vnd.openxmlformats-officedocument.presentationml.notesSlide+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1"/>
  </p:sldMasterIdLst>
  <p:notesMasterIdLst>
    <p:notesMasterId r:id="rId48"/>
  </p:notesMasterIdLst>
  <p:sldIdLst>
    <p:sldId id="283" r:id="rId2"/>
    <p:sldId id="256" r:id="rId3"/>
    <p:sldId id="284" r:id="rId4"/>
    <p:sldId id="285" r:id="rId5"/>
    <p:sldId id="286" r:id="rId6"/>
    <p:sldId id="287" r:id="rId7"/>
    <p:sldId id="288" r:id="rId8"/>
    <p:sldId id="289" r:id="rId9"/>
    <p:sldId id="290" r:id="rId10"/>
    <p:sldId id="291" r:id="rId11"/>
    <p:sldId id="292" r:id="rId12"/>
    <p:sldId id="293" r:id="rId13"/>
    <p:sldId id="294" r:id="rId14"/>
    <p:sldId id="295" r:id="rId15"/>
    <p:sldId id="296" r:id="rId16"/>
    <p:sldId id="297" r:id="rId17"/>
    <p:sldId id="299" r:id="rId18"/>
    <p:sldId id="298" r:id="rId19"/>
    <p:sldId id="300" r:id="rId20"/>
    <p:sldId id="301" r:id="rId21"/>
    <p:sldId id="304" r:id="rId22"/>
    <p:sldId id="302" r:id="rId23"/>
    <p:sldId id="303" r:id="rId24"/>
    <p:sldId id="305" r:id="rId25"/>
    <p:sldId id="306" r:id="rId26"/>
    <p:sldId id="307" r:id="rId27"/>
    <p:sldId id="308" r:id="rId28"/>
    <p:sldId id="309" r:id="rId29"/>
    <p:sldId id="310" r:id="rId30"/>
    <p:sldId id="311" r:id="rId31"/>
    <p:sldId id="312" r:id="rId32"/>
    <p:sldId id="313" r:id="rId33"/>
    <p:sldId id="315" r:id="rId34"/>
    <p:sldId id="316" r:id="rId35"/>
    <p:sldId id="317" r:id="rId36"/>
    <p:sldId id="318" r:id="rId37"/>
    <p:sldId id="319" r:id="rId38"/>
    <p:sldId id="320" r:id="rId39"/>
    <p:sldId id="321" r:id="rId40"/>
    <p:sldId id="323" r:id="rId41"/>
    <p:sldId id="322" r:id="rId42"/>
    <p:sldId id="324" r:id="rId43"/>
    <p:sldId id="325" r:id="rId44"/>
    <p:sldId id="326" r:id="rId45"/>
    <p:sldId id="327" r:id="rId46"/>
    <p:sldId id="328"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9630"/>
    <a:srgbClr val="FAFAF8"/>
    <a:srgbClr val="9EDBD4"/>
    <a:srgbClr val="01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6" autoAdjust="0"/>
    <p:restoredTop sz="93674" autoAdjust="0"/>
  </p:normalViewPr>
  <p:slideViewPr>
    <p:cSldViewPr snapToGrid="0" showGuides="1">
      <p:cViewPr varScale="1">
        <p:scale>
          <a:sx n="66" d="100"/>
          <a:sy n="66" d="100"/>
        </p:scale>
        <p:origin x="524"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55"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DE86DF-79C3-48A8-AD3B-B1F72DB46B51}" type="datetimeFigureOut">
              <a:rPr lang="en-GB" smtClean="0"/>
              <a:t>14/09/2024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1D35B3-6E52-4093-A4E0-9325572E8F1E}" type="slidenum">
              <a:rPr lang="en-GB" smtClean="0"/>
              <a:t>‹#›</a:t>
            </a:fld>
            <a:endParaRPr lang="en-GB"/>
          </a:p>
        </p:txBody>
      </p:sp>
    </p:spTree>
    <p:extLst>
      <p:ext uri="{BB962C8B-B14F-4D97-AF65-F5344CB8AC3E}">
        <p14:creationId xmlns:p14="http://schemas.microsoft.com/office/powerpoint/2010/main" val="2027386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11D35B3-6E52-4093-A4E0-9325572E8F1E}" type="slidenum">
              <a:rPr lang="en-GB" smtClean="0"/>
              <a:t>13</a:t>
            </a:fld>
            <a:endParaRPr lang="en-GB"/>
          </a:p>
        </p:txBody>
      </p:sp>
    </p:spTree>
    <p:extLst>
      <p:ext uri="{BB962C8B-B14F-4D97-AF65-F5344CB8AC3E}">
        <p14:creationId xmlns:p14="http://schemas.microsoft.com/office/powerpoint/2010/main" val="1896670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11D35B3-6E52-4093-A4E0-9325572E8F1E}" type="slidenum">
              <a:rPr lang="en-GB" smtClean="0"/>
              <a:t>26</a:t>
            </a:fld>
            <a:endParaRPr lang="en-GB"/>
          </a:p>
        </p:txBody>
      </p:sp>
    </p:spTree>
    <p:extLst>
      <p:ext uri="{BB962C8B-B14F-4D97-AF65-F5344CB8AC3E}">
        <p14:creationId xmlns:p14="http://schemas.microsoft.com/office/powerpoint/2010/main" val="36462224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1D8978-168D-46F2-BDDE-9CAB651264B7}" type="datetimeFigureOut">
              <a:rPr lang="en-GB" smtClean="0"/>
              <a:t>14/09/2024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0FC8DDFD-FCCC-4AAA-BB4E-4C2637285D0D}" type="slidenum">
              <a:rPr lang="en-GB" smtClean="0"/>
              <a:t>‹#›</a:t>
            </a:fld>
            <a:endParaRPr lang="en-GB"/>
          </a:p>
        </p:txBody>
      </p:sp>
    </p:spTree>
    <p:extLst>
      <p:ext uri="{BB962C8B-B14F-4D97-AF65-F5344CB8AC3E}">
        <p14:creationId xmlns:p14="http://schemas.microsoft.com/office/powerpoint/2010/main" val="1057283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1D8978-168D-46F2-BDDE-9CAB651264B7}" type="datetimeFigureOut">
              <a:rPr lang="en-GB" smtClean="0"/>
              <a:t>14/09/2024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C8DDFD-FCCC-4AAA-BB4E-4C2637285D0D}" type="slidenum">
              <a:rPr lang="en-GB" smtClean="0"/>
              <a:t>‹#›</a:t>
            </a:fld>
            <a:endParaRPr lang="en-GB"/>
          </a:p>
        </p:txBody>
      </p:sp>
    </p:spTree>
    <p:extLst>
      <p:ext uri="{BB962C8B-B14F-4D97-AF65-F5344CB8AC3E}">
        <p14:creationId xmlns:p14="http://schemas.microsoft.com/office/powerpoint/2010/main" val="4063541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B1D8978-168D-46F2-BDDE-9CAB651264B7}" type="datetimeFigureOut">
              <a:rPr lang="en-GB" smtClean="0"/>
              <a:t>14/09/2024</a:t>
            </a:fld>
            <a:endParaRPr lang="en-GB"/>
          </a:p>
        </p:txBody>
      </p:sp>
      <p:sp>
        <p:nvSpPr>
          <p:cNvPr id="5" name="Footer Placeholder 4"/>
          <p:cNvSpPr>
            <a:spLocks noGrp="1"/>
          </p:cNvSpPr>
          <p:nvPr>
            <p:ph type="ftr" sz="quarter" idx="11"/>
          </p:nvPr>
        </p:nvSpPr>
        <p:spPr>
          <a:xfrm>
            <a:off x="2182708" y="6272784"/>
            <a:ext cx="6327648" cy="365125"/>
          </a:xfrm>
        </p:spPr>
        <p:txBody>
          <a:bodyPr/>
          <a:lstStyle/>
          <a:p>
            <a:endParaRPr lang="en-GB"/>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0FC8DDFD-FCCC-4AAA-BB4E-4C2637285D0D}" type="slidenum">
              <a:rPr lang="en-GB" smtClean="0"/>
              <a:t>‹#›</a:t>
            </a:fld>
            <a:endParaRPr lang="en-GB"/>
          </a:p>
        </p:txBody>
      </p:sp>
    </p:spTree>
    <p:extLst>
      <p:ext uri="{BB962C8B-B14F-4D97-AF65-F5344CB8AC3E}">
        <p14:creationId xmlns:p14="http://schemas.microsoft.com/office/powerpoint/2010/main" val="3212165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B1D8978-168D-46F2-BDDE-9CAB651264B7}" type="datetimeFigureOut">
              <a:rPr lang="en-GB" smtClean="0"/>
              <a:t>14/09/2024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C8DDFD-FCCC-4AAA-BB4E-4C2637285D0D}" type="slidenum">
              <a:rPr lang="en-GB" smtClean="0"/>
              <a:t>‹#›</a:t>
            </a:fld>
            <a:endParaRPr lang="en-GB"/>
          </a:p>
        </p:txBody>
      </p:sp>
    </p:spTree>
    <p:extLst>
      <p:ext uri="{BB962C8B-B14F-4D97-AF65-F5344CB8AC3E}">
        <p14:creationId xmlns:p14="http://schemas.microsoft.com/office/powerpoint/2010/main" val="1177285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1D8978-168D-46F2-BDDE-9CAB651264B7}" type="datetimeFigureOut">
              <a:rPr lang="en-GB" smtClean="0"/>
              <a:t>14/09/2024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FC8DDFD-FCCC-4AAA-BB4E-4C2637285D0D}" type="slidenum">
              <a:rPr lang="en-GB" smtClean="0"/>
              <a:t>‹#›</a:t>
            </a:fld>
            <a:endParaRPr lang="en-GB"/>
          </a:p>
        </p:txBody>
      </p:sp>
    </p:spTree>
    <p:extLst>
      <p:ext uri="{BB962C8B-B14F-4D97-AF65-F5344CB8AC3E}">
        <p14:creationId xmlns:p14="http://schemas.microsoft.com/office/powerpoint/2010/main" val="2707383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1D8978-168D-46F2-BDDE-9CAB651264B7}" type="datetimeFigureOut">
              <a:rPr lang="en-GB" smtClean="0"/>
              <a:t>14/09/2024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C8DDFD-FCCC-4AAA-BB4E-4C2637285D0D}" type="slidenum">
              <a:rPr lang="en-GB" smtClean="0"/>
              <a:t>‹#›</a:t>
            </a:fld>
            <a:endParaRPr lang="en-GB"/>
          </a:p>
        </p:txBody>
      </p:sp>
    </p:spTree>
    <p:extLst>
      <p:ext uri="{BB962C8B-B14F-4D97-AF65-F5344CB8AC3E}">
        <p14:creationId xmlns:p14="http://schemas.microsoft.com/office/powerpoint/2010/main" val="3963497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1D8978-168D-46F2-BDDE-9CAB651264B7}" type="datetimeFigureOut">
              <a:rPr lang="en-GB" smtClean="0"/>
              <a:t>14/09/2024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FC8DDFD-FCCC-4AAA-BB4E-4C2637285D0D}" type="slidenum">
              <a:rPr lang="en-GB" smtClean="0"/>
              <a:t>‹#›</a:t>
            </a:fld>
            <a:endParaRPr lang="en-GB"/>
          </a:p>
        </p:txBody>
      </p:sp>
    </p:spTree>
    <p:extLst>
      <p:ext uri="{BB962C8B-B14F-4D97-AF65-F5344CB8AC3E}">
        <p14:creationId xmlns:p14="http://schemas.microsoft.com/office/powerpoint/2010/main" val="1684105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1D8978-168D-46F2-BDDE-9CAB651264B7}" type="datetimeFigureOut">
              <a:rPr lang="en-GB" smtClean="0"/>
              <a:t>14/09/2024</a:t>
            </a:fld>
            <a:endParaRPr lang="en-GB"/>
          </a:p>
        </p:txBody>
      </p:sp>
      <p:sp>
        <p:nvSpPr>
          <p:cNvPr id="6" name="Footer Placeholder 5"/>
          <p:cNvSpPr>
            <a:spLocks noGrp="1"/>
          </p:cNvSpPr>
          <p:nvPr>
            <p:ph type="ftr" sz="quarter" idx="11"/>
          </p:nvPr>
        </p:nvSpPr>
        <p:spPr/>
        <p:txBody>
          <a:bodyPr/>
          <a:lstStyle/>
          <a:p>
            <a:endParaRPr lang="en-GB"/>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0FC8DDFD-FCCC-4AAA-BB4E-4C2637285D0D}" type="slidenum">
              <a:rPr lang="en-GB" smtClean="0"/>
              <a:t>‹#›</a:t>
            </a:fld>
            <a:endParaRPr lang="en-GB"/>
          </a:p>
        </p:txBody>
      </p:sp>
    </p:spTree>
    <p:extLst>
      <p:ext uri="{BB962C8B-B14F-4D97-AF65-F5344CB8AC3E}">
        <p14:creationId xmlns:p14="http://schemas.microsoft.com/office/powerpoint/2010/main" val="559005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1D8978-168D-46F2-BDDE-9CAB651264B7}" type="datetimeFigureOut">
              <a:rPr lang="en-GB" smtClean="0"/>
              <a:t>14/09/2024</a:t>
            </a:fld>
            <a:endParaRPr lang="en-GB"/>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0FC8DDFD-FCCC-4AAA-BB4E-4C2637285D0D}" type="slidenum">
              <a:rPr lang="en-GB" smtClean="0"/>
              <a:t>‹#›</a:t>
            </a:fld>
            <a:endParaRPr lang="en-GB"/>
          </a:p>
        </p:txBody>
      </p:sp>
    </p:spTree>
    <p:extLst>
      <p:ext uri="{BB962C8B-B14F-4D97-AF65-F5344CB8AC3E}">
        <p14:creationId xmlns:p14="http://schemas.microsoft.com/office/powerpoint/2010/main" val="57676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1D8978-168D-46F2-BDDE-9CAB651264B7}" type="datetimeFigureOut">
              <a:rPr lang="en-GB" smtClean="0"/>
              <a:t>14/09/2024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C8DDFD-FCCC-4AAA-BB4E-4C2637285D0D}" type="slidenum">
              <a:rPr lang="en-GB" smtClean="0"/>
              <a:t>‹#›</a:t>
            </a:fld>
            <a:endParaRPr lang="en-GB"/>
          </a:p>
        </p:txBody>
      </p:sp>
    </p:spTree>
    <p:extLst>
      <p:ext uri="{BB962C8B-B14F-4D97-AF65-F5344CB8AC3E}">
        <p14:creationId xmlns:p14="http://schemas.microsoft.com/office/powerpoint/2010/main" val="341566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1D8978-168D-46F2-BDDE-9CAB651264B7}" type="datetimeFigureOut">
              <a:rPr lang="en-GB" smtClean="0"/>
              <a:t>14/09/2024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C8DDFD-FCCC-4AAA-BB4E-4C2637285D0D}" type="slidenum">
              <a:rPr lang="en-GB" smtClean="0"/>
              <a:t>‹#›</a:t>
            </a:fld>
            <a:endParaRPr lang="en-GB"/>
          </a:p>
        </p:txBody>
      </p:sp>
    </p:spTree>
    <p:extLst>
      <p:ext uri="{BB962C8B-B14F-4D97-AF65-F5344CB8AC3E}">
        <p14:creationId xmlns:p14="http://schemas.microsoft.com/office/powerpoint/2010/main" val="828853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CB1D8978-168D-46F2-BDDE-9CAB651264B7}" type="datetimeFigureOut">
              <a:rPr lang="en-GB" smtClean="0"/>
              <a:t>14/09/2024</a:t>
            </a:fld>
            <a:endParaRPr lang="en-GB"/>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GB"/>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0FC8DDFD-FCCC-4AAA-BB4E-4C2637285D0D}" type="slidenum">
              <a:rPr lang="en-GB" smtClean="0"/>
              <a:t>‹#›</a:t>
            </a:fld>
            <a:endParaRPr lang="en-GB"/>
          </a:p>
        </p:txBody>
      </p:sp>
    </p:spTree>
    <p:extLst>
      <p:ext uri="{BB962C8B-B14F-4D97-AF65-F5344CB8AC3E}">
        <p14:creationId xmlns:p14="http://schemas.microsoft.com/office/powerpoint/2010/main" val="2722593881"/>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hdphoto" Target="../media/hdphoto2.wdp"/><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6.jpeg"/><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microsoft.com/office/2007/relationships/hdphoto" Target="../media/hdphoto3.wdp"/></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7.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36.pn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40.png"/><Relationship Id="rId5" Type="http://schemas.microsoft.com/office/2007/relationships/hdphoto" Target="../media/hdphoto1.wdp"/><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42.png"/><Relationship Id="rId5" Type="http://schemas.microsoft.com/office/2007/relationships/hdphoto" Target="../media/hdphoto1.wdp"/><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3.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4.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2.wdp"/></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6.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2.wdp"/></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0.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1.png"/><Relationship Id="rId5" Type="http://schemas.microsoft.com/office/2007/relationships/hdphoto" Target="../media/hdphoto1.wdp"/><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ABAF421-F691-915B-6B9F-B32B01660FD8}"/>
              </a:ext>
            </a:extLst>
          </p:cNvPr>
          <p:cNvPicPr>
            <a:picLocks noChangeAspect="1"/>
          </p:cNvPicPr>
          <p:nvPr/>
        </p:nvPicPr>
        <p:blipFill>
          <a:blip r:embed="rId2"/>
          <a:srcRect t="17600" b="7400"/>
          <a:stretch/>
        </p:blipFill>
        <p:spPr>
          <a:xfrm>
            <a:off x="20" y="10"/>
            <a:ext cx="12191980" cy="6857989"/>
          </a:xfrm>
          <a:prstGeom prst="rect">
            <a:avLst/>
          </a:prstGeom>
        </p:spPr>
      </p:pic>
      <p:sp>
        <p:nvSpPr>
          <p:cNvPr id="11" name="Rectangle 10">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629418-EDBC-B655-D57A-0B8657CBCB40}"/>
              </a:ext>
            </a:extLst>
          </p:cNvPr>
          <p:cNvSpPr>
            <a:spLocks noGrp="1"/>
          </p:cNvSpPr>
          <p:nvPr>
            <p:ph type="ctrTitle"/>
          </p:nvPr>
        </p:nvSpPr>
        <p:spPr>
          <a:xfrm>
            <a:off x="369951" y="1122954"/>
            <a:ext cx="11820525" cy="3353606"/>
          </a:xfrm>
        </p:spPr>
        <p:txBody>
          <a:bodyPr anchor="b">
            <a:normAutofit/>
          </a:bodyPr>
          <a:lstStyle/>
          <a:p>
            <a:pPr algn="r"/>
            <a:r>
              <a:rPr lang="en-GB" b="1" dirty="0">
                <a:solidFill>
                  <a:srgbClr val="FFFFFF"/>
                </a:solidFill>
                <a:effectLst/>
                <a:latin typeface="Calibri" panose="020F0502020204030204" pitchFamily="34" charset="0"/>
                <a:ea typeface="Calibri" panose="020F0502020204030204" pitchFamily="34" charset="0"/>
                <a:cs typeface="Latha" panose="020B0604020202020204" pitchFamily="34" charset="0"/>
              </a:rPr>
              <a:t>Jesus Cleanses the Temple!</a:t>
            </a:r>
            <a:br>
              <a:rPr lang="en-GB" sz="7200" dirty="0">
                <a:solidFill>
                  <a:srgbClr val="FFFFFF"/>
                </a:solidFill>
                <a:effectLst/>
                <a:latin typeface="Calibri" panose="020F0502020204030204" pitchFamily="34" charset="0"/>
                <a:ea typeface="Calibri" panose="020F0502020204030204" pitchFamily="34" charset="0"/>
                <a:cs typeface="Latha" panose="020B0604020202020204" pitchFamily="34" charset="0"/>
              </a:rPr>
            </a:br>
            <a:endParaRPr lang="en-GB" sz="7200" dirty="0">
              <a:solidFill>
                <a:srgbClr val="FFFFFF"/>
              </a:solidFill>
            </a:endParaRPr>
          </a:p>
        </p:txBody>
      </p:sp>
      <p:sp>
        <p:nvSpPr>
          <p:cNvPr id="3" name="Subtitle 2">
            <a:extLst>
              <a:ext uri="{FF2B5EF4-FFF2-40B4-BE49-F238E27FC236}">
                <a16:creationId xmlns:a16="http://schemas.microsoft.com/office/drawing/2014/main" id="{63738B22-FE97-ACD8-22F4-0CBCA0AA90A4}"/>
              </a:ext>
            </a:extLst>
          </p:cNvPr>
          <p:cNvSpPr>
            <a:spLocks noGrp="1"/>
          </p:cNvSpPr>
          <p:nvPr>
            <p:ph type="subTitle" idx="1"/>
          </p:nvPr>
        </p:nvSpPr>
        <p:spPr>
          <a:xfrm>
            <a:off x="496186" y="4058243"/>
            <a:ext cx="11695814" cy="1069848"/>
          </a:xfrm>
        </p:spPr>
        <p:txBody>
          <a:bodyPr>
            <a:noAutofit/>
          </a:bodyPr>
          <a:lstStyle/>
          <a:p>
            <a:pPr algn="r">
              <a:lnSpc>
                <a:spcPct val="100000"/>
              </a:lnSpc>
              <a:spcBef>
                <a:spcPts val="0"/>
              </a:spcBef>
            </a:pPr>
            <a:r>
              <a:rPr lang="en-GB" sz="6000" b="1" dirty="0">
                <a:solidFill>
                  <a:srgbClr val="FFFFFF"/>
                </a:solidFill>
                <a:effectLst/>
                <a:latin typeface="Calibri" panose="020F0502020204030204" pitchFamily="34" charset="0"/>
                <a:ea typeface="Calibri" panose="020F0502020204030204" pitchFamily="34" charset="0"/>
                <a:cs typeface="Latha" panose="020B0604020202020204" pitchFamily="34" charset="0"/>
              </a:rPr>
              <a:t>Matthew 21:12-17</a:t>
            </a:r>
          </a:p>
          <a:p>
            <a:pPr algn="r">
              <a:lnSpc>
                <a:spcPct val="100000"/>
              </a:lnSpc>
              <a:spcBef>
                <a:spcPts val="0"/>
              </a:spcBef>
            </a:pPr>
            <a:r>
              <a:rPr lang="en-GB" sz="6000" b="1" dirty="0">
                <a:solidFill>
                  <a:srgbClr val="FFFFFF"/>
                </a:solidFill>
                <a:effectLst/>
                <a:latin typeface="Calibri" panose="020F0502020204030204" pitchFamily="34" charset="0"/>
                <a:ea typeface="Calibri" panose="020F0502020204030204" pitchFamily="34" charset="0"/>
                <a:cs typeface="Latha" panose="020B0604020202020204" pitchFamily="34" charset="0"/>
              </a:rPr>
              <a:t>Mark 11:15-19 </a:t>
            </a:r>
          </a:p>
          <a:p>
            <a:pPr algn="r">
              <a:lnSpc>
                <a:spcPct val="100000"/>
              </a:lnSpc>
              <a:spcBef>
                <a:spcPts val="0"/>
              </a:spcBef>
            </a:pPr>
            <a:r>
              <a:rPr lang="en-GB" sz="6000" b="1" dirty="0">
                <a:solidFill>
                  <a:srgbClr val="FFFFFF"/>
                </a:solidFill>
                <a:effectLst/>
                <a:latin typeface="Calibri" panose="020F0502020204030204" pitchFamily="34" charset="0"/>
                <a:ea typeface="Calibri" panose="020F0502020204030204" pitchFamily="34" charset="0"/>
                <a:cs typeface="Latha" panose="020B0604020202020204" pitchFamily="34" charset="0"/>
              </a:rPr>
              <a:t>Luke 19:45-48 </a:t>
            </a:r>
            <a:endParaRPr lang="en-GB" sz="6000" dirty="0">
              <a:solidFill>
                <a:srgbClr val="FFFFFF"/>
              </a:solidFill>
              <a:effectLst/>
              <a:latin typeface="Calibri" panose="020F0502020204030204" pitchFamily="34" charset="0"/>
              <a:ea typeface="Calibri" panose="020F0502020204030204" pitchFamily="34" charset="0"/>
              <a:cs typeface="Latha" panose="020B0604020202020204" pitchFamily="34" charset="0"/>
            </a:endParaRPr>
          </a:p>
          <a:p>
            <a:pPr algn="r"/>
            <a:endParaRPr lang="en-GB" sz="6000" dirty="0">
              <a:solidFill>
                <a:srgbClr val="FFFFFF"/>
              </a:solidFill>
            </a:endParaRPr>
          </a:p>
        </p:txBody>
      </p:sp>
      <p:cxnSp>
        <p:nvCxnSpPr>
          <p:cNvPr id="6" name="Straight Connector 5">
            <a:extLst>
              <a:ext uri="{FF2B5EF4-FFF2-40B4-BE49-F238E27FC236}">
                <a16:creationId xmlns:a16="http://schemas.microsoft.com/office/drawing/2014/main" id="{DE8BD8AF-E12A-1AC1-6FC7-F096D6F2CD87}"/>
              </a:ext>
            </a:extLst>
          </p:cNvPr>
          <p:cNvCxnSpPr/>
          <p:nvPr/>
        </p:nvCxnSpPr>
        <p:spPr>
          <a:xfrm flipV="1">
            <a:off x="1657350" y="2257424"/>
            <a:ext cx="1032510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1A710C9-C36A-7A09-DB30-44ADF3CEAEAB}"/>
              </a:ext>
            </a:extLst>
          </p:cNvPr>
          <p:cNvCxnSpPr/>
          <p:nvPr/>
        </p:nvCxnSpPr>
        <p:spPr>
          <a:xfrm flipV="1">
            <a:off x="7734300" y="3524249"/>
            <a:ext cx="432000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854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par>
                                <p:cTn id="14" presetID="10" presetClass="entr" presetSubtype="0" fill="hold" grpId="0" nodeType="withEffect">
                                  <p:stCondLst>
                                    <p:cond delay="2000"/>
                                  </p:stCondLst>
                                  <p:iterate type="lt">
                                    <p:tmPct val="10000"/>
                                  </p:iterate>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96B5969A-E0F7-52B0-F49B-C77C9918ABBE}"/>
              </a:ext>
            </a:extLst>
          </p:cNvPr>
          <p:cNvPicPr>
            <a:picLocks noChangeAspect="1"/>
          </p:cNvPicPr>
          <p:nvPr/>
        </p:nvPicPr>
        <p:blipFill>
          <a:blip r:embed="rId2"/>
          <a:srcRect l="3225" t="9091" r="5866"/>
          <a:stretch/>
        </p:blipFill>
        <p:spPr>
          <a:xfrm>
            <a:off x="20" y="10"/>
            <a:ext cx="12191980" cy="6857989"/>
          </a:xfrm>
          <a:prstGeom prst="rect">
            <a:avLst/>
          </a:prstGeom>
        </p:spPr>
      </p:pic>
      <p:sp>
        <p:nvSpPr>
          <p:cNvPr id="10" name="Rectangle 9">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C484EEDD-1780-C159-F3A1-EE1F8A0CD1B7}"/>
              </a:ext>
            </a:extLst>
          </p:cNvPr>
          <p:cNvSpPr>
            <a:spLocks noGrp="1"/>
          </p:cNvSpPr>
          <p:nvPr>
            <p:ph type="subTitle" idx="1"/>
          </p:nvPr>
        </p:nvSpPr>
        <p:spPr>
          <a:xfrm>
            <a:off x="0" y="4992093"/>
            <a:ext cx="11629006" cy="659854"/>
          </a:xfrm>
        </p:spPr>
        <p:txBody>
          <a:bodyPr>
            <a:noAutofit/>
          </a:bodyPr>
          <a:lstStyle/>
          <a:p>
            <a:r>
              <a:rPr lang="en-GB" sz="9200" b="1" dirty="0"/>
              <a:t>Matthew 21:12-17</a:t>
            </a:r>
          </a:p>
        </p:txBody>
      </p:sp>
      <p:grpSp>
        <p:nvGrpSpPr>
          <p:cNvPr id="12" name="Group 11">
            <a:extLst>
              <a:ext uri="{FF2B5EF4-FFF2-40B4-BE49-F238E27FC236}">
                <a16:creationId xmlns:a16="http://schemas.microsoft.com/office/drawing/2014/main" id="{FA08BC01-A289-44B6-9133-2814052F9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13" name="Oval 12">
              <a:extLst>
                <a:ext uri="{FF2B5EF4-FFF2-40B4-BE49-F238E27FC236}">
                  <a16:creationId xmlns:a16="http://schemas.microsoft.com/office/drawing/2014/main" id="{A9CD65F9-B9FF-4981-AB43-F25748584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782EC907-6C80-4890-9ECB-3019DBC4D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55504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6" name="Rectangle 25">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8" name="Rectangle 27">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30" name="Group 29">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1" name="Oval 30">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32" name="Oval 31">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p:nvSpPr>
          <p:cNvPr id="34" name="Rectangle 33">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F4AA401-E958-F293-CCBF-93464A87447E}"/>
              </a:ext>
            </a:extLst>
          </p:cNvPr>
          <p:cNvPicPr>
            <a:picLocks noChangeAspect="1"/>
          </p:cNvPicPr>
          <p:nvPr/>
        </p:nvPicPr>
        <p:blipFill>
          <a:blip r:embed="rId6"/>
          <a:srcRect l="9091" t="9091"/>
          <a:stretch/>
        </p:blipFill>
        <p:spPr>
          <a:xfrm>
            <a:off x="20" y="11779"/>
            <a:ext cx="12191980" cy="6857989"/>
          </a:xfrm>
          <a:prstGeom prst="rect">
            <a:avLst/>
          </a:prstGeom>
        </p:spPr>
      </p:pic>
      <p:sp>
        <p:nvSpPr>
          <p:cNvPr id="36" name="Rectangle 35">
            <a:extLst>
              <a:ext uri="{FF2B5EF4-FFF2-40B4-BE49-F238E27FC236}">
                <a16:creationId xmlns:a16="http://schemas.microsoft.com/office/drawing/2014/main" id="{55BE2824-A619-43D4-8CEE-814E76EACE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blipFill dpi="0" rotWithShape="1">
            <a:blip r:embed="rId7">
              <a:alphaModFix amt="17000"/>
              <a:duotone>
                <a:schemeClr val="accent1">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tile tx="0" ty="-254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F757314-8028-429F-A691-15514DF11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531684"/>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CFB0F09-9A6D-4393-94DE-D19BB32FF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669517"/>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C1A8FF86-3729-44D9-9029-E0816A7E2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484434"/>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A924F705-30C0-4ED8-9364-62609FAD44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5253661"/>
            <a:ext cx="1080904" cy="1080902"/>
            <a:chOff x="9685338" y="4460675"/>
            <a:chExt cx="1080904" cy="1080902"/>
          </a:xfrm>
        </p:grpSpPr>
        <p:sp>
          <p:nvSpPr>
            <p:cNvPr id="45" name="Oval 44">
              <a:extLst>
                <a:ext uri="{FF2B5EF4-FFF2-40B4-BE49-F238E27FC236}">
                  <a16:creationId xmlns:a16="http://schemas.microsoft.com/office/drawing/2014/main" id="{2011EC6B-5921-4E83-802A-C8EDBFF94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6" name="Oval 45">
              <a:extLst>
                <a:ext uri="{FF2B5EF4-FFF2-40B4-BE49-F238E27FC236}">
                  <a16:creationId xmlns:a16="http://schemas.microsoft.com/office/drawing/2014/main" id="{A6591F3A-6CC6-475E-B681-19B2E17DC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CDD97214-FBDB-B262-E153-1A0FF46B0ACE}"/>
              </a:ext>
            </a:extLst>
          </p:cNvPr>
          <p:cNvSpPr>
            <a:spLocks noGrp="1"/>
          </p:cNvSpPr>
          <p:nvPr>
            <p:ph type="title"/>
          </p:nvPr>
        </p:nvSpPr>
        <p:spPr>
          <a:xfrm>
            <a:off x="343159" y="2856379"/>
            <a:ext cx="11378341" cy="3448191"/>
          </a:xfrm>
        </p:spPr>
        <p:txBody>
          <a:bodyPr vert="horz" lIns="91440" tIns="45720" rIns="91440" bIns="45720" rtlCol="0" anchor="ctr">
            <a:noAutofit/>
          </a:bodyPr>
          <a:lstStyle/>
          <a:p>
            <a:pPr algn="ctr">
              <a:lnSpc>
                <a:spcPct val="80000"/>
              </a:lnSpc>
              <a:spcAft>
                <a:spcPts val="1000"/>
              </a:spcAft>
            </a:pPr>
            <a:r>
              <a:rPr lang="en-US" sz="7400" dirty="0">
                <a:blipFill dpi="0" rotWithShape="1">
                  <a:blip r:embed="rId4"/>
                  <a:srcRect/>
                  <a:tile tx="6350" ty="-127000" sx="65000" sy="64000" flip="none" algn="tl"/>
                </a:blipFill>
                <a:effectLst/>
              </a:rPr>
              <a:t>On</a:t>
            </a:r>
            <a:r>
              <a:rPr lang="en-US" sz="7400" b="1" dirty="0">
                <a:blipFill dpi="0" rotWithShape="1">
                  <a:blip r:embed="rId4"/>
                  <a:srcRect/>
                  <a:tile tx="6350" ty="-127000" sx="65000" sy="64000" flip="none" algn="tl"/>
                </a:blipFill>
                <a:effectLst/>
              </a:rPr>
              <a:t> Wednesday</a:t>
            </a:r>
            <a:r>
              <a:rPr lang="en-US" sz="7400" dirty="0">
                <a:blipFill dpi="0" rotWithShape="1">
                  <a:blip r:embed="rId4"/>
                  <a:srcRect/>
                  <a:tile tx="6350" ty="-127000" sx="65000" sy="64000" flip="none" algn="tl"/>
                </a:blipFill>
                <a:effectLst/>
              </a:rPr>
              <a:t>, He will die. </a:t>
            </a:r>
            <a:br>
              <a:rPr lang="en-US" sz="7400" dirty="0">
                <a:blipFill dpi="0" rotWithShape="1">
                  <a:blip r:embed="rId4"/>
                  <a:srcRect/>
                  <a:tile tx="6350" ty="-127000" sx="65000" sy="64000" flip="none" algn="tl"/>
                </a:blipFill>
                <a:effectLst/>
              </a:rPr>
            </a:br>
            <a:r>
              <a:rPr lang="en-US" sz="7400" dirty="0">
                <a:blipFill dpi="0" rotWithShape="1">
                  <a:blip r:embed="rId4"/>
                  <a:srcRect/>
                  <a:tile tx="6350" ty="-127000" sx="65000" sy="64000" flip="none" algn="tl"/>
                </a:blipFill>
                <a:effectLst/>
              </a:rPr>
              <a:t>But our text </a:t>
            </a:r>
            <a:r>
              <a:rPr lang="en-US" sz="7400" b="1" dirty="0">
                <a:blipFill dpi="0" rotWithShape="1">
                  <a:blip r:embed="rId4"/>
                  <a:srcRect/>
                  <a:tile tx="6350" ty="-127000" sx="65000" sy="64000" flip="none" algn="tl"/>
                </a:blipFill>
                <a:effectLst/>
              </a:rPr>
              <a:t>today </a:t>
            </a:r>
            <a:r>
              <a:rPr lang="en-US" sz="7400" dirty="0">
                <a:blipFill dpi="0" rotWithShape="1">
                  <a:blip r:embed="rId4"/>
                  <a:srcRect/>
                  <a:tile tx="6350" ty="-127000" sx="65000" sy="64000" flip="none" algn="tl"/>
                </a:blipFill>
                <a:effectLst/>
              </a:rPr>
              <a:t>is the </a:t>
            </a:r>
            <a:r>
              <a:rPr lang="en-US" sz="7400" b="1" dirty="0">
                <a:blipFill dpi="0" rotWithShape="1">
                  <a:blip r:embed="rId4"/>
                  <a:srcRect/>
                  <a:tile tx="6350" ty="-127000" sx="65000" sy="64000" flip="none" algn="tl"/>
                </a:blipFill>
                <a:effectLst/>
              </a:rPr>
              <a:t>previous Saturday.</a:t>
            </a:r>
            <a:br>
              <a:rPr lang="en-US" sz="7400" dirty="0">
                <a:blipFill dpi="0" rotWithShape="1">
                  <a:blip r:embed="rId4"/>
                  <a:srcRect/>
                  <a:tile tx="6350" ty="-127000" sx="65000" sy="64000" flip="none" algn="tl"/>
                </a:blipFill>
                <a:effectLst/>
              </a:rPr>
            </a:br>
            <a:endParaRPr lang="en-US" sz="7400" dirty="0">
              <a:blipFill dpi="0" rotWithShape="1">
                <a:blip r:embed="rId4"/>
                <a:srcRect/>
                <a:tile tx="6350" ty="-127000" sx="65000" sy="64000" flip="none" algn="tl"/>
              </a:blipFill>
            </a:endParaRPr>
          </a:p>
        </p:txBody>
      </p:sp>
    </p:spTree>
    <p:extLst>
      <p:ext uri="{BB962C8B-B14F-4D97-AF65-F5344CB8AC3E}">
        <p14:creationId xmlns:p14="http://schemas.microsoft.com/office/powerpoint/2010/main" val="1196586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CF043BA-0C52-4068-BCF5-2B2D89BA9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DA02C0-D222-0DCB-E714-F69B2D4B8740}"/>
              </a:ext>
            </a:extLst>
          </p:cNvPr>
          <p:cNvPicPr>
            <a:picLocks noChangeAspect="1"/>
          </p:cNvPicPr>
          <p:nvPr/>
        </p:nvPicPr>
        <p:blipFill rotWithShape="1">
          <a:blip r:embed="rId4"/>
          <a:srcRect l="13794" t="1" r="30367" b="1"/>
          <a:stretch/>
        </p:blipFill>
        <p:spPr>
          <a:xfrm>
            <a:off x="3344" y="10"/>
            <a:ext cx="6092656" cy="6857990"/>
          </a:xfrm>
          <a:prstGeom prst="rect">
            <a:avLst/>
          </a:prstGeom>
        </p:spPr>
      </p:pic>
      <p:sp>
        <p:nvSpPr>
          <p:cNvPr id="7" name="TextBox 6">
            <a:extLst>
              <a:ext uri="{FF2B5EF4-FFF2-40B4-BE49-F238E27FC236}">
                <a16:creationId xmlns:a16="http://schemas.microsoft.com/office/drawing/2014/main" id="{CD381098-F5A5-65D5-E127-854B208843AF}"/>
              </a:ext>
            </a:extLst>
          </p:cNvPr>
          <p:cNvSpPr txBox="1"/>
          <p:nvPr/>
        </p:nvSpPr>
        <p:spPr>
          <a:xfrm>
            <a:off x="6081181" y="-47625"/>
            <a:ext cx="6415619" cy="4050792"/>
          </a:xfrm>
          <a:prstGeom prst="rect">
            <a:avLst/>
          </a:prstGeom>
        </p:spPr>
        <p:txBody>
          <a:bodyPr vert="horz" lIns="91440" tIns="45720" rIns="91440" bIns="45720" rtlCol="0">
            <a:noAutofit/>
          </a:bodyPr>
          <a:lstStyle/>
          <a:p>
            <a:pPr defTabSz="914400">
              <a:lnSpc>
                <a:spcPct val="90000"/>
              </a:lnSpc>
              <a:spcAft>
                <a:spcPts val="1000"/>
              </a:spcAft>
              <a:buClr>
                <a:schemeClr val="accent1">
                  <a:lumMod val="75000"/>
                </a:schemeClr>
              </a:buClr>
              <a:buSzPct val="85000"/>
            </a:pPr>
            <a:r>
              <a:rPr lang="en-US" sz="7200" b="1" dirty="0">
                <a:effectLst/>
              </a:rPr>
              <a:t>Friday</a:t>
            </a:r>
            <a:r>
              <a:rPr lang="en-US" sz="7200" dirty="0">
                <a:effectLst/>
              </a:rPr>
              <a:t>, He had entered into the city of Jerusalem</a:t>
            </a:r>
          </a:p>
        </p:txBody>
      </p:sp>
      <p:grpSp>
        <p:nvGrpSpPr>
          <p:cNvPr id="19" name="Group 18">
            <a:extLst>
              <a:ext uri="{FF2B5EF4-FFF2-40B4-BE49-F238E27FC236}">
                <a16:creationId xmlns:a16="http://schemas.microsoft.com/office/drawing/2014/main" id="{789ACCC8-A635-400E-B9C0-AD9CA57109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0" name="Oval 19">
              <a:extLst>
                <a:ext uri="{FF2B5EF4-FFF2-40B4-BE49-F238E27FC236}">
                  <a16:creationId xmlns:a16="http://schemas.microsoft.com/office/drawing/2014/main" id="{CBC21CEB-233C-4B50-8CCA-829AD0428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 name="Oval 20">
              <a:extLst>
                <a:ext uri="{FF2B5EF4-FFF2-40B4-BE49-F238E27FC236}">
                  <a16:creationId xmlns:a16="http://schemas.microsoft.com/office/drawing/2014/main" id="{F3DF2D74-CD63-49A8-A93B-9DA2F5951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FFA989F0-BC3F-FF91-EB96-6C33298EA523}"/>
              </a:ext>
            </a:extLst>
          </p:cNvPr>
          <p:cNvSpPr txBox="1"/>
          <p:nvPr/>
        </p:nvSpPr>
        <p:spPr>
          <a:xfrm>
            <a:off x="6062130" y="3735525"/>
            <a:ext cx="6301319" cy="3170099"/>
          </a:xfrm>
          <a:prstGeom prst="rect">
            <a:avLst/>
          </a:prstGeom>
          <a:noFill/>
        </p:spPr>
        <p:txBody>
          <a:bodyPr wrap="square">
            <a:spAutoFit/>
          </a:bodyPr>
          <a:lstStyle/>
          <a:p>
            <a:pPr algn="ctr"/>
            <a:r>
              <a:rPr lang="en-US" sz="4000" i="1" dirty="0">
                <a:effectLst/>
              </a:rPr>
              <a:t>“Hosanna to the son of David. Blessed is the one who comes in the name of the Lord; Hosanna in the highest.,”</a:t>
            </a:r>
            <a:r>
              <a:rPr lang="en-US" sz="4000" dirty="0">
                <a:effectLst/>
              </a:rPr>
              <a:t> </a:t>
            </a:r>
            <a:endParaRPr lang="en-GB" sz="4000" dirty="0"/>
          </a:p>
        </p:txBody>
      </p:sp>
    </p:spTree>
    <p:extLst>
      <p:ext uri="{BB962C8B-B14F-4D97-AF65-F5344CB8AC3E}">
        <p14:creationId xmlns:p14="http://schemas.microsoft.com/office/powerpoint/2010/main" val="286544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CF043BA-0C52-4068-BCF5-2B2D89BA9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B5CAC156-0614-E6F4-A8B8-6C22B9169CF6}"/>
              </a:ext>
            </a:extLst>
          </p:cNvPr>
          <p:cNvSpPr txBox="1">
            <a:spLocks/>
          </p:cNvSpPr>
          <p:nvPr/>
        </p:nvSpPr>
        <p:spPr>
          <a:xfrm>
            <a:off x="8218967" y="454583"/>
            <a:ext cx="4944140" cy="1609344"/>
          </a:xfrm>
          <a:prstGeom prst="rect">
            <a:avLst/>
          </a:prstGeom>
          <a:ln>
            <a:noFill/>
          </a:ln>
        </p:spPr>
        <p:txBody>
          <a:bodyPr vert="horz" lIns="91440" tIns="45720" rIns="91440" bIns="45720" rtlCol="0" anchor="ctr">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spcBef>
                <a:spcPct val="0"/>
              </a:spcBef>
              <a:spcAft>
                <a:spcPts val="600"/>
              </a:spcAft>
              <a:buNone/>
            </a:pPr>
            <a:r>
              <a:rPr lang="en-US" sz="9600" b="1" cap="all"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rPr>
              <a:t>Mark 11:11</a:t>
            </a:r>
            <a:endParaRPr lang="en-US" sz="9600" cap="all"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endParaRPr>
          </a:p>
        </p:txBody>
      </p:sp>
      <p:pic>
        <p:nvPicPr>
          <p:cNvPr id="6" name="Picture 5">
            <a:extLst>
              <a:ext uri="{FF2B5EF4-FFF2-40B4-BE49-F238E27FC236}">
                <a16:creationId xmlns:a16="http://schemas.microsoft.com/office/drawing/2014/main" id="{6A4122B9-AB03-E9E2-9FD6-7A34632649FF}"/>
              </a:ext>
            </a:extLst>
          </p:cNvPr>
          <p:cNvPicPr>
            <a:picLocks noChangeAspect="1"/>
          </p:cNvPicPr>
          <p:nvPr/>
        </p:nvPicPr>
        <p:blipFill>
          <a:blip r:embed="rId5"/>
          <a:srcRect l="22519" r="15564"/>
          <a:stretch/>
        </p:blipFill>
        <p:spPr>
          <a:xfrm>
            <a:off x="3343" y="10"/>
            <a:ext cx="7548923" cy="6857990"/>
          </a:xfrm>
          <a:prstGeom prst="rect">
            <a:avLst/>
          </a:prstGeom>
        </p:spPr>
      </p:pic>
      <p:sp>
        <p:nvSpPr>
          <p:cNvPr id="5" name="Subtitle 2">
            <a:extLst>
              <a:ext uri="{FF2B5EF4-FFF2-40B4-BE49-F238E27FC236}">
                <a16:creationId xmlns:a16="http://schemas.microsoft.com/office/drawing/2014/main" id="{594C02D9-02DC-933C-8374-E08366534309}"/>
              </a:ext>
            </a:extLst>
          </p:cNvPr>
          <p:cNvSpPr txBox="1">
            <a:spLocks/>
          </p:cNvSpPr>
          <p:nvPr/>
        </p:nvSpPr>
        <p:spPr>
          <a:xfrm>
            <a:off x="7644809" y="2594344"/>
            <a:ext cx="4795284" cy="40925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spcAft>
                <a:spcPts val="1000"/>
              </a:spcAft>
            </a:pPr>
            <a:r>
              <a:rPr lang="en-US" sz="3600" i="1" dirty="0">
                <a:effectLst/>
              </a:rPr>
              <a:t>And Jesus went into Jerusalem and into the temple. So when He had looked around at all things, as the hour was already late, He went out to Bethany with the twelve.</a:t>
            </a:r>
            <a:endParaRPr lang="en-US" sz="3600" dirty="0">
              <a:effectLst/>
            </a:endParaRPr>
          </a:p>
        </p:txBody>
      </p:sp>
      <p:grpSp>
        <p:nvGrpSpPr>
          <p:cNvPr id="13" name="Group 12">
            <a:extLst>
              <a:ext uri="{FF2B5EF4-FFF2-40B4-BE49-F238E27FC236}">
                <a16:creationId xmlns:a16="http://schemas.microsoft.com/office/drawing/2014/main" id="{789ACCC8-A635-400E-B9C0-AD9CA57109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CBC21CEB-233C-4B50-8CCA-829AD0428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id="{F3DF2D74-CD63-49A8-A93B-9DA2F5951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383043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CF043BA-0C52-4068-BCF5-2B2D89BA9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7BBFF39-D15D-ECC2-83BB-7BD6EF4E7DDA}"/>
              </a:ext>
            </a:extLst>
          </p:cNvPr>
          <p:cNvPicPr>
            <a:picLocks noChangeAspect="1"/>
          </p:cNvPicPr>
          <p:nvPr/>
        </p:nvPicPr>
        <p:blipFill>
          <a:blip r:embed="rId4">
            <a:extLst>
              <a:ext uri="{28A0092B-C50C-407E-A947-70E740481C1C}">
                <a14:useLocalDpi xmlns:a14="http://schemas.microsoft.com/office/drawing/2010/main" val="0"/>
              </a:ext>
            </a:extLst>
          </a:blip>
          <a:srcRect t="150" b="150"/>
          <a:stretch/>
        </p:blipFill>
        <p:spPr>
          <a:xfrm>
            <a:off x="139900" y="1222524"/>
            <a:ext cx="7548923" cy="4850286"/>
          </a:xfrm>
          <a:prstGeom prst="rect">
            <a:avLst/>
          </a:prstGeom>
          <a:ln>
            <a:noFill/>
          </a:ln>
          <a:effectLst>
            <a:softEdge rad="112500"/>
          </a:effectLst>
        </p:spPr>
      </p:pic>
      <p:sp>
        <p:nvSpPr>
          <p:cNvPr id="7" name="TextBox 6">
            <a:extLst>
              <a:ext uri="{FF2B5EF4-FFF2-40B4-BE49-F238E27FC236}">
                <a16:creationId xmlns:a16="http://schemas.microsoft.com/office/drawing/2014/main" id="{02D6A433-38F8-E44A-F9EC-6FE99374FD7E}"/>
              </a:ext>
            </a:extLst>
          </p:cNvPr>
          <p:cNvSpPr txBox="1"/>
          <p:nvPr/>
        </p:nvSpPr>
        <p:spPr>
          <a:xfrm>
            <a:off x="0" y="200311"/>
            <a:ext cx="13209104" cy="4050792"/>
          </a:xfrm>
          <a:prstGeom prst="rect">
            <a:avLst/>
          </a:prstGeom>
        </p:spPr>
        <p:txBody>
          <a:bodyPr vert="horz" lIns="91440" tIns="45720" rIns="91440" bIns="45720" rtlCol="0">
            <a:noAutofit/>
          </a:bodyPr>
          <a:lstStyle/>
          <a:p>
            <a:pPr defTabSz="914400">
              <a:lnSpc>
                <a:spcPct val="90000"/>
              </a:lnSpc>
              <a:spcAft>
                <a:spcPts val="600"/>
              </a:spcAft>
              <a:buClr>
                <a:schemeClr val="accent1">
                  <a:lumMod val="75000"/>
                </a:schemeClr>
              </a:buClr>
              <a:buSzPct val="85000"/>
            </a:pPr>
            <a:r>
              <a:rPr lang="en-US" sz="6500" dirty="0"/>
              <a:t>The kingly credentials of Christ. </a:t>
            </a:r>
          </a:p>
          <a:p>
            <a:pPr indent="-182880" defTabSz="914400">
              <a:lnSpc>
                <a:spcPct val="90000"/>
              </a:lnSpc>
              <a:spcAft>
                <a:spcPts val="600"/>
              </a:spcAft>
              <a:buClr>
                <a:schemeClr val="accent1">
                  <a:lumMod val="75000"/>
                </a:schemeClr>
              </a:buClr>
              <a:buSzPct val="85000"/>
              <a:buFont typeface="Wingdings" pitchFamily="2" charset="2"/>
              <a:buChar char="§"/>
            </a:pPr>
            <a:endParaRPr lang="en-US" sz="6500" dirty="0"/>
          </a:p>
        </p:txBody>
      </p:sp>
      <p:grpSp>
        <p:nvGrpSpPr>
          <p:cNvPr id="14" name="Group 13">
            <a:extLst>
              <a:ext uri="{FF2B5EF4-FFF2-40B4-BE49-F238E27FC236}">
                <a16:creationId xmlns:a16="http://schemas.microsoft.com/office/drawing/2014/main" id="{789ACCC8-A635-400E-B9C0-AD9CA57109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CBC21CEB-233C-4B50-8CCA-829AD0428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F3DF2D74-CD63-49A8-A93B-9DA2F5951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DA9BB008-CC9F-18AD-1764-2A61BFD92087}"/>
              </a:ext>
            </a:extLst>
          </p:cNvPr>
          <p:cNvSpPr txBox="1"/>
          <p:nvPr/>
        </p:nvSpPr>
        <p:spPr>
          <a:xfrm>
            <a:off x="7688823" y="1952328"/>
            <a:ext cx="6096000" cy="3825663"/>
          </a:xfrm>
          <a:prstGeom prst="rect">
            <a:avLst/>
          </a:prstGeom>
          <a:noFill/>
        </p:spPr>
        <p:txBody>
          <a:bodyPr wrap="square">
            <a:spAutoFit/>
          </a:bodyPr>
          <a:lstStyle/>
          <a:p>
            <a:pPr defTabSz="914400">
              <a:lnSpc>
                <a:spcPct val="90000"/>
              </a:lnSpc>
              <a:spcAft>
                <a:spcPts val="600"/>
              </a:spcAft>
              <a:buClr>
                <a:schemeClr val="accent1">
                  <a:lumMod val="75000"/>
                </a:schemeClr>
              </a:buClr>
              <a:buSzPct val="85000"/>
            </a:pPr>
            <a:r>
              <a:rPr lang="en-US" sz="8800" dirty="0"/>
              <a:t>1.Divine mission. </a:t>
            </a:r>
          </a:p>
          <a:p>
            <a:pPr indent="-182880" defTabSz="914400">
              <a:lnSpc>
                <a:spcPct val="90000"/>
              </a:lnSpc>
              <a:spcAft>
                <a:spcPts val="600"/>
              </a:spcAft>
              <a:buClr>
                <a:schemeClr val="accent1">
                  <a:lumMod val="75000"/>
                </a:schemeClr>
              </a:buClr>
              <a:buSzPct val="85000"/>
              <a:buFont typeface="Wingdings" pitchFamily="2" charset="2"/>
              <a:buChar char="§"/>
            </a:pPr>
            <a:endParaRPr lang="en-US" sz="8800" dirty="0"/>
          </a:p>
        </p:txBody>
      </p:sp>
      <p:sp>
        <p:nvSpPr>
          <p:cNvPr id="11" name="TextBox 10">
            <a:extLst>
              <a:ext uri="{FF2B5EF4-FFF2-40B4-BE49-F238E27FC236}">
                <a16:creationId xmlns:a16="http://schemas.microsoft.com/office/drawing/2014/main" id="{C6EEE3DB-0DF4-A0E5-E159-73AAD20AA47E}"/>
              </a:ext>
            </a:extLst>
          </p:cNvPr>
          <p:cNvSpPr txBox="1"/>
          <p:nvPr/>
        </p:nvSpPr>
        <p:spPr>
          <a:xfrm>
            <a:off x="-6979" y="6072810"/>
            <a:ext cx="13375462" cy="2793072"/>
          </a:xfrm>
          <a:prstGeom prst="rect">
            <a:avLst/>
          </a:prstGeom>
        </p:spPr>
        <p:txBody>
          <a:bodyPr vert="horz" lIns="91440" tIns="45720" rIns="91440" bIns="45720" rtlCol="0">
            <a:noAutofit/>
          </a:bodyPr>
          <a:lstStyle>
            <a:defPPr>
              <a:defRPr lang="en-US"/>
            </a:defPPr>
            <a:lvl1pPr defTabSz="914400">
              <a:lnSpc>
                <a:spcPct val="90000"/>
              </a:lnSpc>
              <a:spcAft>
                <a:spcPts val="600"/>
              </a:spcAft>
              <a:buClr>
                <a:schemeClr val="accent1">
                  <a:lumMod val="75000"/>
                </a:schemeClr>
              </a:buClr>
              <a:buSzPct val="85000"/>
              <a:defRPr sz="6500"/>
            </a:lvl1pPr>
          </a:lstStyle>
          <a:p>
            <a:r>
              <a:rPr lang="en-US" sz="4800" dirty="0"/>
              <a:t>Jesus showed He was on a divine mission. </a:t>
            </a:r>
          </a:p>
        </p:txBody>
      </p:sp>
    </p:spTree>
    <p:extLst>
      <p:ext uri="{BB962C8B-B14F-4D97-AF65-F5344CB8AC3E}">
        <p14:creationId xmlns:p14="http://schemas.microsoft.com/office/powerpoint/2010/main" val="4146271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C8D586-1ECD-4981-BED2-97336112C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E46A11C9-7FC8-B155-CCC2-085714796ECC}"/>
              </a:ext>
            </a:extLst>
          </p:cNvPr>
          <p:cNvSpPr txBox="1">
            <a:spLocks/>
          </p:cNvSpPr>
          <p:nvPr/>
        </p:nvSpPr>
        <p:spPr>
          <a:xfrm>
            <a:off x="6400800" y="484632"/>
            <a:ext cx="5299586" cy="1609344"/>
          </a:xfrm>
          <a:prstGeom prst="rect">
            <a:avLst/>
          </a:prstGeom>
          <a:ln>
            <a:noFill/>
          </a:ln>
        </p:spPr>
        <p:txBody>
          <a:bodyPr vert="horz" lIns="91440" tIns="45720" rIns="91440" bIns="45720" rtlCol="0" anchor="ctr">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ctr">
              <a:spcBef>
                <a:spcPct val="0"/>
              </a:spcBef>
              <a:spcAft>
                <a:spcPts val="600"/>
              </a:spcAft>
              <a:buNone/>
            </a:pPr>
            <a:r>
              <a:rPr lang="en-US" sz="9600" cap="all" dirty="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Matthew 21:12</a:t>
            </a:r>
          </a:p>
        </p:txBody>
      </p:sp>
      <p:pic>
        <p:nvPicPr>
          <p:cNvPr id="6" name="Picture 5">
            <a:extLst>
              <a:ext uri="{FF2B5EF4-FFF2-40B4-BE49-F238E27FC236}">
                <a16:creationId xmlns:a16="http://schemas.microsoft.com/office/drawing/2014/main" id="{31D4E239-6667-2F7D-0364-328703EE58AD}"/>
              </a:ext>
            </a:extLst>
          </p:cNvPr>
          <p:cNvPicPr>
            <a:picLocks noChangeAspect="1"/>
          </p:cNvPicPr>
          <p:nvPr/>
        </p:nvPicPr>
        <p:blipFill>
          <a:blip r:embed="rId4"/>
          <a:srcRect l="4496" r="7045"/>
          <a:stretch/>
        </p:blipFill>
        <p:spPr>
          <a:xfrm>
            <a:off x="1" y="10"/>
            <a:ext cx="6066502" cy="6857989"/>
          </a:xfrm>
          <a:prstGeom prst="rect">
            <a:avLst/>
          </a:prstGeom>
        </p:spPr>
      </p:pic>
      <p:sp>
        <p:nvSpPr>
          <p:cNvPr id="5" name="Subtitle 2">
            <a:extLst>
              <a:ext uri="{FF2B5EF4-FFF2-40B4-BE49-F238E27FC236}">
                <a16:creationId xmlns:a16="http://schemas.microsoft.com/office/drawing/2014/main" id="{4727D31A-C5D1-9CEF-562F-2C25E29A0B0C}"/>
              </a:ext>
            </a:extLst>
          </p:cNvPr>
          <p:cNvSpPr txBox="1">
            <a:spLocks/>
          </p:cNvSpPr>
          <p:nvPr/>
        </p:nvSpPr>
        <p:spPr>
          <a:xfrm>
            <a:off x="6066503" y="2476499"/>
            <a:ext cx="6230271" cy="4381501"/>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spcAft>
                <a:spcPts val="1000"/>
              </a:spcAft>
            </a:pPr>
            <a:r>
              <a:rPr lang="en-US" sz="4400" i="1" dirty="0">
                <a:effectLst/>
              </a:rPr>
              <a:t>Then Jesus went into the temple of God and drove out all those who bought and sold in the temple, and overturned the tables of the money changers and the seats of those who sold doves. </a:t>
            </a:r>
            <a:endParaRPr lang="en-US" sz="4400" dirty="0">
              <a:effectLst/>
            </a:endParaRPr>
          </a:p>
        </p:txBody>
      </p:sp>
      <p:grpSp>
        <p:nvGrpSpPr>
          <p:cNvPr id="13" name="Group 12">
            <a:extLst>
              <a:ext uri="{FF2B5EF4-FFF2-40B4-BE49-F238E27FC236}">
                <a16:creationId xmlns:a16="http://schemas.microsoft.com/office/drawing/2014/main" id="{AF001A23-2767-4A31-BD30-56112DE952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C6BD30CE-7C6B-4C5B-8206-2A912062D6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id="{7FA45EC6-AD58-4CAF-846D-46D82B614D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405936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5" name="Group 2054">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056" name="Oval 2055">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2057" name="Oval 2056">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pic>
        <p:nvPicPr>
          <p:cNvPr id="2050" name="Picture 2" descr="Matthew 21:12-17 – Jesus Cleanses the Temple (Matthew 21:12-17)..../  從小事做起..../ Why Must God Become Flesh to Do His Work in the Age of  Grace?.../ (Gen 2:15-17) Und Gott der HERR nahm den">
            <a:extLst>
              <a:ext uri="{FF2B5EF4-FFF2-40B4-BE49-F238E27FC236}">
                <a16:creationId xmlns:a16="http://schemas.microsoft.com/office/drawing/2014/main" id="{95D29DF4-2DF4-C487-2F5F-DD9A7C54416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25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C12C319-1482-F4F4-CB8D-9ED9AD8CA616}"/>
              </a:ext>
            </a:extLst>
          </p:cNvPr>
          <p:cNvSpPr txBox="1"/>
          <p:nvPr/>
        </p:nvSpPr>
        <p:spPr>
          <a:xfrm>
            <a:off x="-409564" y="-100829"/>
            <a:ext cx="13011128" cy="1241750"/>
          </a:xfrm>
          <a:prstGeom prst="rect">
            <a:avLst/>
          </a:prstGeom>
          <a:solidFill>
            <a:schemeClr val="lt1">
              <a:alpha val="66000"/>
            </a:schemeClr>
          </a:solidFill>
        </p:spPr>
        <p:style>
          <a:lnRef idx="2">
            <a:schemeClr val="dk1"/>
          </a:lnRef>
          <a:fillRef idx="1">
            <a:schemeClr val="lt1"/>
          </a:fillRef>
          <a:effectRef idx="0">
            <a:schemeClr val="dk1"/>
          </a:effectRef>
          <a:fontRef idx="minor">
            <a:schemeClr val="dk1"/>
          </a:fontRef>
        </p:style>
        <p:txBody>
          <a:bodyPr wrap="square">
            <a:spAutoFit/>
          </a:bodyPr>
          <a:lstStyle/>
          <a:p>
            <a:pPr lvl="0" algn="ctr">
              <a:lnSpc>
                <a:spcPct val="115000"/>
              </a:lnSpc>
              <a:spcAft>
                <a:spcPts val="1000"/>
              </a:spcAft>
            </a:pPr>
            <a:r>
              <a:rPr lang="en-US" sz="6900" dirty="0">
                <a:effectLst/>
                <a:latin typeface="Calibri" panose="020F0502020204030204" pitchFamily="34" charset="0"/>
                <a:ea typeface="Calibri" panose="020F0502020204030204" pitchFamily="34" charset="0"/>
                <a:cs typeface="Latha" panose="020B0604020202020204" pitchFamily="34" charset="0"/>
              </a:rPr>
              <a:t>The temple is the issue, not Rome </a:t>
            </a:r>
            <a:endParaRPr lang="en-GB" sz="69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4050032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John 2 | Jesus Cleanses the Temple | The Bible - YouTube">
            <a:extLst>
              <a:ext uri="{FF2B5EF4-FFF2-40B4-BE49-F238E27FC236}">
                <a16:creationId xmlns:a16="http://schemas.microsoft.com/office/drawing/2014/main" id="{1891BF43-D041-AA5A-34F4-0AB653F3E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1668061F-313F-6224-2BE0-67A0E7F6E3AF}"/>
              </a:ext>
            </a:extLst>
          </p:cNvPr>
          <p:cNvSpPr txBox="1">
            <a:spLocks/>
          </p:cNvSpPr>
          <p:nvPr/>
        </p:nvSpPr>
        <p:spPr>
          <a:xfrm>
            <a:off x="646561" y="2989771"/>
            <a:ext cx="7167702" cy="878457"/>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None/>
            </a:pPr>
            <a:r>
              <a:rPr lang="en-GB" sz="8800" b="1" dirty="0">
                <a:solidFill>
                  <a:schemeClr val="bg1"/>
                </a:solidFill>
                <a:latin typeface="Calibri" panose="020F0502020204030204" pitchFamily="34" charset="0"/>
                <a:ea typeface="Calibri" panose="020F0502020204030204" pitchFamily="34" charset="0"/>
                <a:cs typeface="Latha" panose="020B0604020202020204" pitchFamily="34" charset="0"/>
              </a:rPr>
              <a:t>John 2:13-17</a:t>
            </a:r>
            <a:endParaRPr lang="en-GB" sz="8800" dirty="0">
              <a:solidFill>
                <a:schemeClr val="bg1"/>
              </a:solidFill>
            </a:endParaRPr>
          </a:p>
        </p:txBody>
      </p:sp>
      <p:sp>
        <p:nvSpPr>
          <p:cNvPr id="5" name="Subtitle 2">
            <a:extLst>
              <a:ext uri="{FF2B5EF4-FFF2-40B4-BE49-F238E27FC236}">
                <a16:creationId xmlns:a16="http://schemas.microsoft.com/office/drawing/2014/main" id="{7F373ADF-DEF8-E79B-0DAC-55BA1FA1E02C}"/>
              </a:ext>
            </a:extLst>
          </p:cNvPr>
          <p:cNvSpPr txBox="1">
            <a:spLocks/>
          </p:cNvSpPr>
          <p:nvPr/>
        </p:nvSpPr>
        <p:spPr>
          <a:xfrm>
            <a:off x="0" y="4754760"/>
            <a:ext cx="12192000" cy="2103240"/>
          </a:xfrm>
          <a:prstGeom prst="rect">
            <a:avLst/>
          </a:prstGeom>
          <a:solidFill>
            <a:schemeClr val="dk1">
              <a:alpha val="79000"/>
            </a:schemeClr>
          </a:solidFill>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ctr">
            <a:no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lnSpc>
                <a:spcPct val="115000"/>
              </a:lnSpc>
              <a:spcAft>
                <a:spcPts val="1000"/>
              </a:spcAft>
            </a:pPr>
            <a:r>
              <a:rPr lang="en-US" sz="60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HE was concerned with how people </a:t>
            </a:r>
            <a:r>
              <a:rPr lang="en-US" sz="6000" b="1" dirty="0">
                <a:solidFill>
                  <a:srgbClr val="FFFF00"/>
                </a:solidFill>
                <a:effectLst/>
                <a:latin typeface="Calibri" panose="020F0502020204030204" pitchFamily="34" charset="0"/>
                <a:ea typeface="Calibri" panose="020F0502020204030204" pitchFamily="34" charset="0"/>
                <a:cs typeface="Latha" panose="020B0604020202020204" pitchFamily="34" charset="0"/>
              </a:rPr>
              <a:t>WORSHIPPED</a:t>
            </a:r>
            <a:endParaRPr lang="en-GB" sz="34400" dirty="0">
              <a:solidFill>
                <a:srgbClr val="FFFF00"/>
              </a:solidFill>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377914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03" name="Group 4102">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4104" name="Oval 4103">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4105" name="Oval 4104">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pic>
        <p:nvPicPr>
          <p:cNvPr id="4098" name="Picture 2" descr="When Jesus was Interviewed about Same-Sex marriage • Joe Dallas - Joe Dallas">
            <a:extLst>
              <a:ext uri="{FF2B5EF4-FFF2-40B4-BE49-F238E27FC236}">
                <a16:creationId xmlns:a16="http://schemas.microsoft.com/office/drawing/2014/main" id="{CDF73430-95ED-0276-74C5-4EA82646A0B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06" t="2966" r="1206" b="146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2529A88-EE61-A9BB-2017-CF819E9E8F7D}"/>
              </a:ext>
            </a:extLst>
          </p:cNvPr>
          <p:cNvSpPr txBox="1"/>
          <p:nvPr/>
        </p:nvSpPr>
        <p:spPr>
          <a:xfrm>
            <a:off x="-66675" y="4603324"/>
            <a:ext cx="12325350" cy="2359813"/>
          </a:xfrm>
          <a:prstGeom prst="rect">
            <a:avLst/>
          </a:prstGeom>
          <a:solidFill>
            <a:schemeClr val="dk1">
              <a:alpha val="69000"/>
            </a:schemeClr>
          </a:solidFill>
        </p:spPr>
        <p:style>
          <a:lnRef idx="2">
            <a:schemeClr val="dk1">
              <a:shade val="15000"/>
            </a:schemeClr>
          </a:lnRef>
          <a:fillRef idx="1">
            <a:schemeClr val="dk1"/>
          </a:fillRef>
          <a:effectRef idx="0">
            <a:schemeClr val="dk1"/>
          </a:effectRef>
          <a:fontRef idx="minor">
            <a:schemeClr val="lt1"/>
          </a:fontRef>
        </p:style>
        <p:txBody>
          <a:bodyPr wrap="square">
            <a:spAutoFit/>
          </a:bodyPr>
          <a:lstStyle/>
          <a:p>
            <a:pPr algn="ctr">
              <a:lnSpc>
                <a:spcPct val="115000"/>
              </a:lnSpc>
              <a:spcAft>
                <a:spcPts val="1000"/>
              </a:spcAft>
            </a:pPr>
            <a:r>
              <a:rPr lang="en-US" sz="6600" dirty="0">
                <a:solidFill>
                  <a:schemeClr val="bg1"/>
                </a:solidFill>
                <a:effectLst/>
                <a:latin typeface="Calibri" panose="020F0502020204030204" pitchFamily="34" charset="0"/>
                <a:ea typeface="Calibri" panose="020F0502020204030204" pitchFamily="34" charset="0"/>
                <a:cs typeface="Latha" panose="020B0604020202020204" pitchFamily="34" charset="0"/>
              </a:rPr>
              <a:t>For only when Men are right with </a:t>
            </a:r>
            <a:r>
              <a:rPr lang="en-US" sz="6600" b="1" dirty="0">
                <a:solidFill>
                  <a:srgbClr val="FFFF00"/>
                </a:solidFill>
                <a:effectLst/>
                <a:latin typeface="Calibri" panose="020F0502020204030204" pitchFamily="34" charset="0"/>
                <a:ea typeface="Calibri" panose="020F0502020204030204" pitchFamily="34" charset="0"/>
                <a:cs typeface="Latha" panose="020B0604020202020204" pitchFamily="34" charset="0"/>
              </a:rPr>
              <a:t>GOD</a:t>
            </a:r>
            <a:r>
              <a:rPr lang="en-US" sz="6600" dirty="0">
                <a:solidFill>
                  <a:schemeClr val="bg1"/>
                </a:solidFill>
                <a:effectLst/>
                <a:latin typeface="Calibri" panose="020F0502020204030204" pitchFamily="34" charset="0"/>
                <a:ea typeface="Calibri" panose="020F0502020204030204" pitchFamily="34" charset="0"/>
                <a:cs typeface="Latha" panose="020B0604020202020204" pitchFamily="34" charset="0"/>
              </a:rPr>
              <a:t> He can be right with men. </a:t>
            </a:r>
            <a:endParaRPr lang="en-GB" sz="6600"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557201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CF043BA-0C52-4068-BCF5-2B2D89BA9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83EA32C3-E009-A0CD-9B70-3C6D06DFBE3F}"/>
              </a:ext>
            </a:extLst>
          </p:cNvPr>
          <p:cNvSpPr txBox="1">
            <a:spLocks/>
          </p:cNvSpPr>
          <p:nvPr/>
        </p:nvSpPr>
        <p:spPr>
          <a:xfrm>
            <a:off x="7552265" y="109689"/>
            <a:ext cx="4524505" cy="2442117"/>
          </a:xfrm>
          <a:prstGeom prst="rect">
            <a:avLst/>
          </a:prstGeom>
          <a:ln>
            <a:noFill/>
          </a:ln>
        </p:spPr>
        <p:txBody>
          <a:bodyPr vert="horz" lIns="91440" tIns="45720" rIns="91440" bIns="45720" rtlCol="0" anchor="ctr">
            <a:normAutofit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gn="ctr">
              <a:spcBef>
                <a:spcPct val="0"/>
              </a:spcBef>
              <a:spcAft>
                <a:spcPts val="600"/>
              </a:spcAft>
              <a:buNone/>
            </a:pPr>
            <a:r>
              <a:rPr lang="en-US" sz="9600" b="1" cap="all"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rPr>
              <a:t>1 Peter 4:17</a:t>
            </a:r>
            <a:endParaRPr lang="en-US" sz="9600" cap="all"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endParaRPr>
          </a:p>
        </p:txBody>
      </p:sp>
      <p:pic>
        <p:nvPicPr>
          <p:cNvPr id="6" name="Picture 5">
            <a:extLst>
              <a:ext uri="{FF2B5EF4-FFF2-40B4-BE49-F238E27FC236}">
                <a16:creationId xmlns:a16="http://schemas.microsoft.com/office/drawing/2014/main" id="{A8C8C0D6-DAC4-32FF-2594-5556C5CA7A08}"/>
              </a:ext>
            </a:extLst>
          </p:cNvPr>
          <p:cNvPicPr>
            <a:picLocks noChangeAspect="1"/>
          </p:cNvPicPr>
          <p:nvPr/>
        </p:nvPicPr>
        <p:blipFill>
          <a:blip r:embed="rId5"/>
          <a:srcRect t="5225" r="-2" b="3927"/>
          <a:stretch/>
        </p:blipFill>
        <p:spPr>
          <a:xfrm>
            <a:off x="3343" y="10"/>
            <a:ext cx="7548923" cy="6857990"/>
          </a:xfrm>
          <a:prstGeom prst="rect">
            <a:avLst/>
          </a:prstGeom>
        </p:spPr>
      </p:pic>
      <p:sp>
        <p:nvSpPr>
          <p:cNvPr id="5" name="Subtitle 2">
            <a:extLst>
              <a:ext uri="{FF2B5EF4-FFF2-40B4-BE49-F238E27FC236}">
                <a16:creationId xmlns:a16="http://schemas.microsoft.com/office/drawing/2014/main" id="{832B465C-C5F0-8D3D-A608-655E223C85E0}"/>
              </a:ext>
            </a:extLst>
          </p:cNvPr>
          <p:cNvSpPr txBox="1">
            <a:spLocks/>
          </p:cNvSpPr>
          <p:nvPr/>
        </p:nvSpPr>
        <p:spPr>
          <a:xfrm>
            <a:off x="7719237" y="2296625"/>
            <a:ext cx="4614530" cy="469231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3600" i="1" dirty="0">
                <a:effectLst/>
              </a:rPr>
              <a:t>For the time has come for judgment to begin at the house of God; and if it begins with us first, what will be the end of those who do not obey the gospel of God?</a:t>
            </a:r>
            <a:endParaRPr lang="en-US" sz="3600" dirty="0">
              <a:effectLst/>
            </a:endParaRPr>
          </a:p>
        </p:txBody>
      </p:sp>
      <p:grpSp>
        <p:nvGrpSpPr>
          <p:cNvPr id="13" name="Group 12">
            <a:extLst>
              <a:ext uri="{FF2B5EF4-FFF2-40B4-BE49-F238E27FC236}">
                <a16:creationId xmlns:a16="http://schemas.microsoft.com/office/drawing/2014/main" id="{789ACCC8-A635-400E-B9C0-AD9CA57109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CBC21CEB-233C-4B50-8CCA-829AD0428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id="{F3DF2D74-CD63-49A8-A93B-9DA2F5951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106340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5C3A1D-92A1-2C96-7FE8-D5760DC41E79}"/>
              </a:ext>
            </a:extLst>
          </p:cNvPr>
          <p:cNvPicPr>
            <a:picLocks noChangeAspect="1"/>
          </p:cNvPicPr>
          <p:nvPr/>
        </p:nvPicPr>
        <p:blipFill>
          <a:blip r:embed="rId2"/>
          <a:srcRect t="5144" b="5900"/>
          <a:stretch/>
        </p:blipFill>
        <p:spPr>
          <a:xfrm>
            <a:off x="-318977" y="-100362"/>
            <a:ext cx="12728284" cy="6958361"/>
          </a:xfrm>
          <a:prstGeom prst="rect">
            <a:avLst/>
          </a:prstGeom>
        </p:spPr>
      </p:pic>
      <p:sp>
        <p:nvSpPr>
          <p:cNvPr id="5" name="TextBox 4">
            <a:extLst>
              <a:ext uri="{FF2B5EF4-FFF2-40B4-BE49-F238E27FC236}">
                <a16:creationId xmlns:a16="http://schemas.microsoft.com/office/drawing/2014/main" id="{1812AE6F-ADAD-25BB-6BC0-BCE3DFB675B0}"/>
              </a:ext>
            </a:extLst>
          </p:cNvPr>
          <p:cNvSpPr txBox="1"/>
          <p:nvPr/>
        </p:nvSpPr>
        <p:spPr>
          <a:xfrm>
            <a:off x="0" y="-249224"/>
            <a:ext cx="12192000" cy="1535292"/>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pPr algn="ctr">
              <a:lnSpc>
                <a:spcPct val="115000"/>
              </a:lnSpc>
              <a:spcAft>
                <a:spcPts val="1000"/>
              </a:spcAft>
            </a:pPr>
            <a:r>
              <a:rPr lang="en-US" sz="42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They were right back, </a:t>
            </a:r>
            <a:r>
              <a:rPr lang="en-US" sz="4200" b="1" dirty="0">
                <a:solidFill>
                  <a:srgbClr val="FFC000"/>
                </a:solidFill>
                <a:effectLst/>
                <a:latin typeface="Calibri" panose="020F0502020204030204" pitchFamily="34" charset="0"/>
                <a:ea typeface="Calibri" panose="020F0502020204030204" pitchFamily="34" charset="0"/>
                <a:cs typeface="Latha" panose="020B0604020202020204" pitchFamily="34" charset="0"/>
              </a:rPr>
              <a:t>three years later</a:t>
            </a:r>
            <a:r>
              <a:rPr lang="en-US" sz="42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 doing the very same thing they did when He came the </a:t>
            </a:r>
            <a:r>
              <a:rPr lang="en-US" sz="4200" b="1" dirty="0">
                <a:solidFill>
                  <a:srgbClr val="FFFF00"/>
                </a:solidFill>
                <a:effectLst/>
                <a:latin typeface="Calibri" panose="020F0502020204030204" pitchFamily="34" charset="0"/>
                <a:ea typeface="Calibri" panose="020F0502020204030204" pitchFamily="34" charset="0"/>
                <a:cs typeface="Latha" panose="020B0604020202020204" pitchFamily="34" charset="0"/>
              </a:rPr>
              <a:t>first time</a:t>
            </a:r>
            <a:r>
              <a:rPr lang="en-US" sz="42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 </a:t>
            </a:r>
            <a:endParaRPr lang="en-GB" sz="4200" b="1"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468176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1" name="Oval 10">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pic>
        <p:nvPicPr>
          <p:cNvPr id="4" name="Picture 3">
            <a:extLst>
              <a:ext uri="{FF2B5EF4-FFF2-40B4-BE49-F238E27FC236}">
                <a16:creationId xmlns:a16="http://schemas.microsoft.com/office/drawing/2014/main" id="{6AA975D8-0313-BB1D-AE81-879A4A0DC082}"/>
              </a:ext>
            </a:extLst>
          </p:cNvPr>
          <p:cNvPicPr>
            <a:picLocks noChangeAspect="1"/>
          </p:cNvPicPr>
          <p:nvPr/>
        </p:nvPicPr>
        <p:blipFill>
          <a:blip r:embed="rId5"/>
          <a:srcRect b="10611"/>
          <a:stretch/>
        </p:blipFill>
        <p:spPr>
          <a:xfrm>
            <a:off x="20" y="0"/>
            <a:ext cx="12191980" cy="6857990"/>
          </a:xfrm>
          <a:prstGeom prst="rect">
            <a:avLst/>
          </a:prstGeom>
        </p:spPr>
      </p:pic>
      <p:sp>
        <p:nvSpPr>
          <p:cNvPr id="6" name="TextBox 5">
            <a:extLst>
              <a:ext uri="{FF2B5EF4-FFF2-40B4-BE49-F238E27FC236}">
                <a16:creationId xmlns:a16="http://schemas.microsoft.com/office/drawing/2014/main" id="{E509FDE8-A5E8-865F-1D11-8A8EA52AAF55}"/>
              </a:ext>
            </a:extLst>
          </p:cNvPr>
          <p:cNvSpPr txBox="1"/>
          <p:nvPr/>
        </p:nvSpPr>
        <p:spPr>
          <a:xfrm rot="683620">
            <a:off x="2011313" y="2299136"/>
            <a:ext cx="6193856" cy="523220"/>
          </a:xfrm>
          <a:prstGeom prst="rect">
            <a:avLst/>
          </a:prstGeom>
          <a:noFill/>
          <a:effectLst>
            <a:glow>
              <a:schemeClr val="accent1"/>
            </a:glow>
          </a:effectLst>
        </p:spPr>
        <p:txBody>
          <a:bodyPr wrap="square">
            <a:spAutoFit/>
          </a:bodyPr>
          <a:lstStyle/>
          <a:p>
            <a:r>
              <a:rPr lang="en-US" sz="2800" b="1" dirty="0">
                <a:ln w="9525">
                  <a:solidFill>
                    <a:schemeClr val="tx1">
                      <a:lumMod val="75000"/>
                      <a:lumOff val="25000"/>
                    </a:schemeClr>
                  </a:solidFill>
                  <a:prstDash val="solid"/>
                </a:ln>
                <a:solidFill>
                  <a:srgbClr val="01FFFF"/>
                </a:solidFill>
                <a:effectLst>
                  <a:glow rad="190500">
                    <a:schemeClr val="tx1">
                      <a:lumMod val="65000"/>
                      <a:lumOff val="35000"/>
                      <a:alpha val="84000"/>
                    </a:schemeClr>
                  </a:glow>
                  <a:innerShdw blurRad="63500" dist="50800">
                    <a:prstClr val="black">
                      <a:alpha val="50000"/>
                    </a:prstClr>
                  </a:innerShdw>
                </a:effectLst>
                <a:latin typeface="Calibri" panose="020F0502020204030204" pitchFamily="34" charset="0"/>
                <a:ea typeface="Calibri" panose="020F0502020204030204" pitchFamily="34" charset="0"/>
                <a:cs typeface="Latha" panose="020B0604020202020204" pitchFamily="34" charset="0"/>
              </a:rPr>
              <a:t>Court of the Israelites</a:t>
            </a:r>
            <a:endParaRPr lang="en-GB" sz="2800" b="1" dirty="0">
              <a:ln w="9525">
                <a:solidFill>
                  <a:schemeClr val="tx1">
                    <a:lumMod val="75000"/>
                    <a:lumOff val="25000"/>
                  </a:schemeClr>
                </a:solidFill>
                <a:prstDash val="solid"/>
              </a:ln>
              <a:solidFill>
                <a:srgbClr val="01FFFF"/>
              </a:solidFill>
              <a:effectLst>
                <a:glow rad="190500">
                  <a:schemeClr val="tx1">
                    <a:lumMod val="65000"/>
                    <a:lumOff val="35000"/>
                    <a:alpha val="84000"/>
                  </a:schemeClr>
                </a:glow>
                <a:innerShdw blurRad="63500" dist="50800">
                  <a:prstClr val="black">
                    <a:alpha val="50000"/>
                  </a:prstClr>
                </a:innerShdw>
              </a:effectLst>
              <a:latin typeface="Calibri" panose="020F0502020204030204" pitchFamily="34" charset="0"/>
              <a:ea typeface="Calibri" panose="020F0502020204030204" pitchFamily="34" charset="0"/>
              <a:cs typeface="Latha" panose="020B0604020202020204" pitchFamily="34" charset="0"/>
            </a:endParaRPr>
          </a:p>
        </p:txBody>
      </p:sp>
      <p:pic>
        <p:nvPicPr>
          <p:cNvPr id="8" name="Picture 7">
            <a:extLst>
              <a:ext uri="{FF2B5EF4-FFF2-40B4-BE49-F238E27FC236}">
                <a16:creationId xmlns:a16="http://schemas.microsoft.com/office/drawing/2014/main" id="{1F5D10C9-F6B3-178B-C8C6-B3B807CF415E}"/>
              </a:ext>
            </a:extLst>
          </p:cNvPr>
          <p:cNvPicPr>
            <a:picLocks noChangeAspect="1"/>
          </p:cNvPicPr>
          <p:nvPr/>
        </p:nvPicPr>
        <p:blipFill>
          <a:blip r:embed="rId6"/>
          <a:stretch>
            <a:fillRect/>
          </a:stretch>
        </p:blipFill>
        <p:spPr>
          <a:xfrm>
            <a:off x="7317350" y="6216534"/>
            <a:ext cx="3751300" cy="641456"/>
          </a:xfrm>
          <a:prstGeom prst="rect">
            <a:avLst/>
          </a:prstGeom>
        </p:spPr>
      </p:pic>
      <p:pic>
        <p:nvPicPr>
          <p:cNvPr id="16" name="Picture 15">
            <a:extLst>
              <a:ext uri="{FF2B5EF4-FFF2-40B4-BE49-F238E27FC236}">
                <a16:creationId xmlns:a16="http://schemas.microsoft.com/office/drawing/2014/main" id="{17ED0E74-97C2-254C-7AEE-AE64024A887E}"/>
              </a:ext>
            </a:extLst>
          </p:cNvPr>
          <p:cNvPicPr>
            <a:picLocks noChangeAspect="1"/>
          </p:cNvPicPr>
          <p:nvPr/>
        </p:nvPicPr>
        <p:blipFill>
          <a:blip r:embed="rId6"/>
          <a:stretch>
            <a:fillRect/>
          </a:stretch>
        </p:blipFill>
        <p:spPr>
          <a:xfrm>
            <a:off x="8195819" y="5816825"/>
            <a:ext cx="1747078" cy="641456"/>
          </a:xfrm>
          <a:prstGeom prst="rect">
            <a:avLst/>
          </a:prstGeom>
        </p:spPr>
      </p:pic>
      <p:pic>
        <p:nvPicPr>
          <p:cNvPr id="17" name="Picture 16">
            <a:extLst>
              <a:ext uri="{FF2B5EF4-FFF2-40B4-BE49-F238E27FC236}">
                <a16:creationId xmlns:a16="http://schemas.microsoft.com/office/drawing/2014/main" id="{F0FA5C5A-7F77-A095-B6D9-3E4924A9D9F6}"/>
              </a:ext>
            </a:extLst>
          </p:cNvPr>
          <p:cNvPicPr>
            <a:picLocks noChangeAspect="1"/>
          </p:cNvPicPr>
          <p:nvPr/>
        </p:nvPicPr>
        <p:blipFill>
          <a:blip r:embed="rId6"/>
          <a:stretch>
            <a:fillRect/>
          </a:stretch>
        </p:blipFill>
        <p:spPr>
          <a:xfrm>
            <a:off x="9532126" y="5407491"/>
            <a:ext cx="1747078" cy="641456"/>
          </a:xfrm>
          <a:prstGeom prst="rect">
            <a:avLst/>
          </a:prstGeom>
        </p:spPr>
      </p:pic>
      <p:sp>
        <p:nvSpPr>
          <p:cNvPr id="18" name="TextBox 17">
            <a:extLst>
              <a:ext uri="{FF2B5EF4-FFF2-40B4-BE49-F238E27FC236}">
                <a16:creationId xmlns:a16="http://schemas.microsoft.com/office/drawing/2014/main" id="{832755EB-5ABC-4214-1511-38B6D1EDCD07}"/>
              </a:ext>
            </a:extLst>
          </p:cNvPr>
          <p:cNvSpPr txBox="1"/>
          <p:nvPr/>
        </p:nvSpPr>
        <p:spPr>
          <a:xfrm rot="1070358">
            <a:off x="1680410" y="5551010"/>
            <a:ext cx="6193856" cy="523220"/>
          </a:xfrm>
          <a:prstGeom prst="rect">
            <a:avLst/>
          </a:prstGeom>
          <a:noFill/>
        </p:spPr>
        <p:txBody>
          <a:bodyPr wrap="square">
            <a:spAutoFit/>
          </a:bodyPr>
          <a:lstStyle/>
          <a:p>
            <a:r>
              <a:rPr lang="en-US" sz="2800" b="1" dirty="0">
                <a:ln w="9525">
                  <a:solidFill>
                    <a:schemeClr val="tx1"/>
                  </a:solidFill>
                  <a:prstDash val="solid"/>
                </a:ln>
                <a:solidFill>
                  <a:srgbClr val="01FFFF"/>
                </a:solidFill>
                <a:effectLst>
                  <a:outerShdw blurRad="50800" dist="38100" algn="l" rotWithShape="0">
                    <a:prstClr val="black">
                      <a:alpha val="40000"/>
                    </a:prstClr>
                  </a:outerShdw>
                </a:effectLst>
                <a:latin typeface="Calibri" panose="020F0502020204030204" pitchFamily="34" charset="0"/>
                <a:ea typeface="Calibri" panose="020F0502020204030204" pitchFamily="34" charset="0"/>
                <a:cs typeface="Latha" panose="020B0604020202020204" pitchFamily="34" charset="0"/>
              </a:rPr>
              <a:t>the Beautiful Gate. </a:t>
            </a:r>
            <a:endParaRPr lang="en-GB" sz="2800" b="1" dirty="0">
              <a:ln w="9525">
                <a:solidFill>
                  <a:schemeClr val="tx1"/>
                </a:solidFill>
                <a:prstDash val="solid"/>
              </a:ln>
              <a:solidFill>
                <a:srgbClr val="01FFFF"/>
              </a:solidFill>
              <a:effectLst>
                <a:outerShdw blurRad="50800" dist="38100" algn="l" rotWithShape="0">
                  <a:prstClr val="black">
                    <a:alpha val="40000"/>
                  </a:prstClr>
                </a:outerShdw>
              </a:effectLst>
            </a:endParaRPr>
          </a:p>
        </p:txBody>
      </p:sp>
      <p:sp>
        <p:nvSpPr>
          <p:cNvPr id="19" name="TextBox 18">
            <a:extLst>
              <a:ext uri="{FF2B5EF4-FFF2-40B4-BE49-F238E27FC236}">
                <a16:creationId xmlns:a16="http://schemas.microsoft.com/office/drawing/2014/main" id="{7BA54B4D-F9ED-1C5D-C829-0C6ED46049FF}"/>
              </a:ext>
            </a:extLst>
          </p:cNvPr>
          <p:cNvSpPr txBox="1"/>
          <p:nvPr/>
        </p:nvSpPr>
        <p:spPr>
          <a:xfrm rot="683620">
            <a:off x="6845970" y="2697751"/>
            <a:ext cx="6193856" cy="523220"/>
          </a:xfrm>
          <a:prstGeom prst="rect">
            <a:avLst/>
          </a:prstGeom>
          <a:noFill/>
          <a:effectLst>
            <a:glow>
              <a:schemeClr val="accent1"/>
            </a:glow>
          </a:effectLst>
        </p:spPr>
        <p:txBody>
          <a:bodyPr wrap="square">
            <a:spAutoFit/>
          </a:bodyPr>
          <a:lstStyle/>
          <a:p>
            <a:r>
              <a:rPr lang="en-US" sz="2800" b="1" dirty="0">
                <a:ln w="9525">
                  <a:solidFill>
                    <a:schemeClr val="tx1">
                      <a:lumMod val="75000"/>
                      <a:lumOff val="25000"/>
                    </a:schemeClr>
                  </a:solidFill>
                  <a:prstDash val="solid"/>
                </a:ln>
                <a:solidFill>
                  <a:srgbClr val="01FFFF"/>
                </a:solidFill>
                <a:effectLst>
                  <a:glow rad="190500">
                    <a:schemeClr val="tx1">
                      <a:lumMod val="65000"/>
                      <a:lumOff val="35000"/>
                      <a:alpha val="84000"/>
                    </a:schemeClr>
                  </a:glow>
                  <a:innerShdw blurRad="63500" dist="50800">
                    <a:prstClr val="black">
                      <a:alpha val="50000"/>
                    </a:prstClr>
                  </a:innerShdw>
                </a:effectLst>
                <a:latin typeface="Calibri" panose="020F0502020204030204" pitchFamily="34" charset="0"/>
                <a:ea typeface="Calibri" panose="020F0502020204030204" pitchFamily="34" charset="0"/>
                <a:cs typeface="Latha" panose="020B0604020202020204" pitchFamily="34" charset="0"/>
              </a:rPr>
              <a:t>Court of the Priests</a:t>
            </a:r>
            <a:endParaRPr lang="en-GB" sz="2800" b="1" dirty="0">
              <a:ln w="9525">
                <a:solidFill>
                  <a:schemeClr val="tx1">
                    <a:lumMod val="75000"/>
                    <a:lumOff val="25000"/>
                  </a:schemeClr>
                </a:solidFill>
                <a:prstDash val="solid"/>
              </a:ln>
              <a:solidFill>
                <a:srgbClr val="01FFFF"/>
              </a:solidFill>
              <a:effectLst>
                <a:glow rad="190500">
                  <a:schemeClr val="tx1">
                    <a:lumMod val="65000"/>
                    <a:lumOff val="35000"/>
                    <a:alpha val="84000"/>
                  </a:schemeClr>
                </a:glow>
                <a:innerShdw blurRad="63500" dist="50800">
                  <a:prstClr val="black">
                    <a:alpha val="50000"/>
                  </a:prstClr>
                </a:innerShdw>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797320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1" name="Oval 10">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pic>
        <p:nvPicPr>
          <p:cNvPr id="4" name="Picture 3" descr="A white background with black text&#10;&#10;Description automatically generated">
            <a:extLst>
              <a:ext uri="{FF2B5EF4-FFF2-40B4-BE49-F238E27FC236}">
                <a16:creationId xmlns:a16="http://schemas.microsoft.com/office/drawing/2014/main" id="{9E797B23-8E71-F6C0-7489-A21B17E6C531}"/>
              </a:ext>
            </a:extLst>
          </p:cNvPr>
          <p:cNvPicPr>
            <a:picLocks noChangeAspect="1"/>
          </p:cNvPicPr>
          <p:nvPr/>
        </p:nvPicPr>
        <p:blipFill>
          <a:blip r:embed="rId4">
            <a:extLst>
              <a:ext uri="{28A0092B-C50C-407E-A947-70E740481C1C}">
                <a14:useLocalDpi xmlns:a14="http://schemas.microsoft.com/office/drawing/2010/main" val="0"/>
              </a:ext>
            </a:extLst>
          </a:blip>
          <a:srcRect l="1" r="87560" b="82354"/>
          <a:stretch/>
        </p:blipFill>
        <p:spPr bwMode="auto">
          <a:xfrm rot="5400000">
            <a:off x="2475247" y="-2475247"/>
            <a:ext cx="7136359" cy="12086854"/>
          </a:xfrm>
          <a:prstGeom prst="rect">
            <a:avLst/>
          </a:prstGeom>
          <a:noFill/>
        </p:spPr>
      </p:pic>
    </p:spTree>
    <p:extLst>
      <p:ext uri="{BB962C8B-B14F-4D97-AF65-F5344CB8AC3E}">
        <p14:creationId xmlns:p14="http://schemas.microsoft.com/office/powerpoint/2010/main" val="2976986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William Barclay: Reasons for believing in universal salvation – Mercy Upon  All">
            <a:extLst>
              <a:ext uri="{FF2B5EF4-FFF2-40B4-BE49-F238E27FC236}">
                <a16:creationId xmlns:a16="http://schemas.microsoft.com/office/drawing/2014/main" id="{B921B899-D6EB-38A4-2139-5FDEA26D22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50703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9AD360-D6C7-DB20-37CE-2BBC431354FF}"/>
              </a:ext>
            </a:extLst>
          </p:cNvPr>
          <p:cNvSpPr txBox="1"/>
          <p:nvPr/>
        </p:nvSpPr>
        <p:spPr>
          <a:xfrm>
            <a:off x="5342023" y="19252"/>
            <a:ext cx="7045692" cy="6848606"/>
          </a:xfrm>
          <a:prstGeom prst="rect">
            <a:avLst/>
          </a:prstGeom>
          <a:noFill/>
        </p:spPr>
        <p:txBody>
          <a:bodyPr wrap="square">
            <a:spAutoFit/>
          </a:bodyPr>
          <a:lstStyle/>
          <a:p>
            <a:pPr algn="ctr">
              <a:lnSpc>
                <a:spcPct val="115000"/>
              </a:lnSpc>
              <a:spcAft>
                <a:spcPts val="1000"/>
              </a:spcAft>
            </a:pPr>
            <a:r>
              <a:rPr lang="en-US" sz="5500" i="1" dirty="0">
                <a:effectLst/>
                <a:latin typeface="Calibri" panose="020F0502020204030204" pitchFamily="34" charset="0"/>
                <a:ea typeface="Calibri" panose="020F0502020204030204" pitchFamily="34" charset="0"/>
                <a:cs typeface="Latha" panose="020B0604020202020204" pitchFamily="34" charset="0"/>
              </a:rPr>
              <a:t>“A pair of doves could cost as little as 4p outside the Temple and as much as 75p inside the Temple.” This is almost 20 times more expensive. </a:t>
            </a:r>
            <a:endParaRPr lang="en-GB" sz="5500" i="1" dirty="0">
              <a:effectLst/>
              <a:latin typeface="Calibri" panose="020F0502020204030204" pitchFamily="34" charset="0"/>
              <a:ea typeface="Calibri" panose="020F0502020204030204" pitchFamily="34" charset="0"/>
              <a:cs typeface="Latha" panose="020B0604020202020204" pitchFamily="34" charset="0"/>
            </a:endParaRPr>
          </a:p>
        </p:txBody>
      </p:sp>
      <p:sp>
        <p:nvSpPr>
          <p:cNvPr id="7" name="TextBox 6">
            <a:extLst>
              <a:ext uri="{FF2B5EF4-FFF2-40B4-BE49-F238E27FC236}">
                <a16:creationId xmlns:a16="http://schemas.microsoft.com/office/drawing/2014/main" id="{35F7034E-0BB1-4553-B47E-48E767840538}"/>
              </a:ext>
            </a:extLst>
          </p:cNvPr>
          <p:cNvSpPr txBox="1"/>
          <p:nvPr/>
        </p:nvSpPr>
        <p:spPr>
          <a:xfrm>
            <a:off x="-1389" y="5842337"/>
            <a:ext cx="5507037" cy="1077218"/>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6400" b="1" dirty="0">
                <a:effectLst/>
                <a:latin typeface="Calibri" panose="020F0502020204030204" pitchFamily="34" charset="0"/>
                <a:ea typeface="Calibri" panose="020F0502020204030204" pitchFamily="34" charset="0"/>
                <a:cs typeface="Latha" panose="020B0604020202020204" pitchFamily="34" charset="0"/>
              </a:rPr>
              <a:t>William Barclay</a:t>
            </a:r>
            <a:r>
              <a:rPr lang="en-US" sz="6400" dirty="0">
                <a:effectLst/>
                <a:latin typeface="Calibri" panose="020F0502020204030204" pitchFamily="34" charset="0"/>
                <a:ea typeface="Calibri" panose="020F0502020204030204" pitchFamily="34" charset="0"/>
                <a:cs typeface="Latha" panose="020B0604020202020204" pitchFamily="34" charset="0"/>
              </a:rPr>
              <a:t> </a:t>
            </a:r>
            <a:endParaRPr lang="en-GB" sz="6400" dirty="0"/>
          </a:p>
        </p:txBody>
      </p:sp>
    </p:spTree>
    <p:extLst>
      <p:ext uri="{BB962C8B-B14F-4D97-AF65-F5344CB8AC3E}">
        <p14:creationId xmlns:p14="http://schemas.microsoft.com/office/powerpoint/2010/main" val="1425779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Jesus Cleansing the Temple: The Significance of Sacrifice and Genuine  Worship">
            <a:extLst>
              <a:ext uri="{FF2B5EF4-FFF2-40B4-BE49-F238E27FC236}">
                <a16:creationId xmlns:a16="http://schemas.microsoft.com/office/drawing/2014/main" id="{1241CD38-F35C-016A-F76B-FBA5DB6C9B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25"/>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EB34F2-3678-2E3D-556B-67C1A0DC6353}"/>
              </a:ext>
            </a:extLst>
          </p:cNvPr>
          <p:cNvSpPr txBox="1"/>
          <p:nvPr/>
        </p:nvSpPr>
        <p:spPr>
          <a:xfrm>
            <a:off x="1" y="4563173"/>
            <a:ext cx="12191999" cy="1741374"/>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pPr algn="ctr">
              <a:lnSpc>
                <a:spcPct val="115000"/>
              </a:lnSpc>
              <a:spcAft>
                <a:spcPts val="1000"/>
              </a:spcAft>
            </a:pPr>
            <a:r>
              <a:rPr lang="en-US" sz="4800" dirty="0">
                <a:solidFill>
                  <a:schemeClr val="bg1"/>
                </a:solidFill>
                <a:effectLst/>
                <a:latin typeface="Calibri" panose="020F0502020204030204" pitchFamily="34" charset="0"/>
                <a:ea typeface="Calibri" panose="020F0502020204030204" pitchFamily="34" charset="0"/>
                <a:cs typeface="Latha" panose="020B0604020202020204" pitchFamily="34" charset="0"/>
              </a:rPr>
              <a:t>Christ came to throw out corrupt worship and to bring in true worship. He is on a divine mission.</a:t>
            </a:r>
            <a:endParaRPr lang="en-GB" sz="4400"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911323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BBFF39-D15D-ECC2-83BB-7BD6EF4E7DDA}"/>
              </a:ext>
            </a:extLst>
          </p:cNvPr>
          <p:cNvPicPr>
            <a:picLocks noChangeAspect="1"/>
          </p:cNvPicPr>
          <p:nvPr/>
        </p:nvPicPr>
        <p:blipFill>
          <a:blip r:embed="rId2">
            <a:extLst>
              <a:ext uri="{28A0092B-C50C-407E-A947-70E740481C1C}">
                <a14:useLocalDpi xmlns:a14="http://schemas.microsoft.com/office/drawing/2010/main" val="0"/>
              </a:ext>
            </a:extLst>
          </a:blip>
          <a:srcRect l="6376" r="6376"/>
          <a:stretch/>
        </p:blipFill>
        <p:spPr>
          <a:xfrm>
            <a:off x="-98639" y="1222524"/>
            <a:ext cx="7548923" cy="4850286"/>
          </a:xfrm>
          <a:prstGeom prst="rect">
            <a:avLst/>
          </a:prstGeom>
          <a:ln>
            <a:noFill/>
          </a:ln>
          <a:effectLst>
            <a:softEdge rad="112500"/>
          </a:effectLst>
        </p:spPr>
      </p:pic>
      <p:sp>
        <p:nvSpPr>
          <p:cNvPr id="7" name="TextBox 6">
            <a:extLst>
              <a:ext uri="{FF2B5EF4-FFF2-40B4-BE49-F238E27FC236}">
                <a16:creationId xmlns:a16="http://schemas.microsoft.com/office/drawing/2014/main" id="{02D6A433-38F8-E44A-F9EC-6FE99374FD7E}"/>
              </a:ext>
            </a:extLst>
          </p:cNvPr>
          <p:cNvSpPr txBox="1"/>
          <p:nvPr/>
        </p:nvSpPr>
        <p:spPr>
          <a:xfrm>
            <a:off x="69574" y="-3493"/>
            <a:ext cx="12069417" cy="4050792"/>
          </a:xfrm>
          <a:prstGeom prst="rect">
            <a:avLst/>
          </a:prstGeom>
        </p:spPr>
        <p:txBody>
          <a:bodyPr vert="horz" lIns="91440" tIns="45720" rIns="91440" bIns="45720" rtlCol="0">
            <a:noAutofit/>
          </a:bodyPr>
          <a:lstStyle/>
          <a:p>
            <a:pPr algn="r" defTabSz="914400">
              <a:lnSpc>
                <a:spcPct val="90000"/>
              </a:lnSpc>
              <a:spcAft>
                <a:spcPts val="600"/>
              </a:spcAft>
              <a:buClr>
                <a:schemeClr val="accent1">
                  <a:lumMod val="75000"/>
                </a:schemeClr>
              </a:buClr>
              <a:buSzPct val="85000"/>
            </a:pPr>
            <a:r>
              <a:rPr lang="en-US" sz="5400" dirty="0"/>
              <a:t>Jesus came to do the divine mission it comes with divine authority</a:t>
            </a:r>
          </a:p>
        </p:txBody>
      </p:sp>
      <p:sp>
        <p:nvSpPr>
          <p:cNvPr id="9" name="TextBox 8">
            <a:extLst>
              <a:ext uri="{FF2B5EF4-FFF2-40B4-BE49-F238E27FC236}">
                <a16:creationId xmlns:a16="http://schemas.microsoft.com/office/drawing/2014/main" id="{DA9BB008-CC9F-18AD-1764-2A61BFD92087}"/>
              </a:ext>
            </a:extLst>
          </p:cNvPr>
          <p:cNvSpPr txBox="1"/>
          <p:nvPr/>
        </p:nvSpPr>
        <p:spPr>
          <a:xfrm>
            <a:off x="6924259" y="2021903"/>
            <a:ext cx="6096000" cy="3825663"/>
          </a:xfrm>
          <a:prstGeom prst="rect">
            <a:avLst/>
          </a:prstGeom>
          <a:noFill/>
        </p:spPr>
        <p:txBody>
          <a:bodyPr wrap="square">
            <a:spAutoFit/>
          </a:bodyPr>
          <a:lstStyle/>
          <a:p>
            <a:pPr defTabSz="914400">
              <a:lnSpc>
                <a:spcPct val="90000"/>
              </a:lnSpc>
              <a:spcAft>
                <a:spcPts val="600"/>
              </a:spcAft>
              <a:buClr>
                <a:schemeClr val="accent1">
                  <a:lumMod val="75000"/>
                </a:schemeClr>
              </a:buClr>
              <a:buSzPct val="85000"/>
            </a:pPr>
            <a:r>
              <a:rPr lang="en-US" sz="8800" b="1" dirty="0"/>
              <a:t>2.Divine Authority </a:t>
            </a:r>
          </a:p>
          <a:p>
            <a:pPr indent="-182880" defTabSz="914400">
              <a:lnSpc>
                <a:spcPct val="90000"/>
              </a:lnSpc>
              <a:spcAft>
                <a:spcPts val="600"/>
              </a:spcAft>
              <a:buClr>
                <a:schemeClr val="accent1">
                  <a:lumMod val="75000"/>
                </a:schemeClr>
              </a:buClr>
              <a:buSzPct val="85000"/>
              <a:buFont typeface="Wingdings" pitchFamily="2" charset="2"/>
              <a:buChar char="§"/>
            </a:pPr>
            <a:endParaRPr lang="en-US" sz="8800" b="1" dirty="0"/>
          </a:p>
        </p:txBody>
      </p:sp>
      <p:sp>
        <p:nvSpPr>
          <p:cNvPr id="11" name="TextBox 10">
            <a:extLst>
              <a:ext uri="{FF2B5EF4-FFF2-40B4-BE49-F238E27FC236}">
                <a16:creationId xmlns:a16="http://schemas.microsoft.com/office/drawing/2014/main" id="{C6EEE3DB-0DF4-A0E5-E159-73AAD20AA47E}"/>
              </a:ext>
            </a:extLst>
          </p:cNvPr>
          <p:cNvSpPr txBox="1"/>
          <p:nvPr/>
        </p:nvSpPr>
        <p:spPr>
          <a:xfrm>
            <a:off x="-6979" y="6072810"/>
            <a:ext cx="13375462" cy="2793072"/>
          </a:xfrm>
          <a:prstGeom prst="rect">
            <a:avLst/>
          </a:prstGeom>
        </p:spPr>
        <p:txBody>
          <a:bodyPr vert="horz" lIns="91440" tIns="45720" rIns="91440" bIns="45720" rtlCol="0">
            <a:noAutofit/>
          </a:bodyPr>
          <a:lstStyle>
            <a:defPPr>
              <a:defRPr lang="en-US"/>
            </a:defPPr>
            <a:lvl1pPr defTabSz="914400">
              <a:lnSpc>
                <a:spcPct val="90000"/>
              </a:lnSpc>
              <a:spcAft>
                <a:spcPts val="600"/>
              </a:spcAft>
              <a:buClr>
                <a:schemeClr val="accent1">
                  <a:lumMod val="75000"/>
                </a:schemeClr>
              </a:buClr>
              <a:buSzPct val="85000"/>
              <a:defRPr sz="6500"/>
            </a:lvl1pPr>
          </a:lstStyle>
          <a:p>
            <a:r>
              <a:rPr lang="en-US" sz="4800" dirty="0"/>
              <a:t>He is the Messiah because of His authority</a:t>
            </a:r>
          </a:p>
        </p:txBody>
      </p:sp>
    </p:spTree>
    <p:extLst>
      <p:ext uri="{BB962C8B-B14F-4D97-AF65-F5344CB8AC3E}">
        <p14:creationId xmlns:p14="http://schemas.microsoft.com/office/powerpoint/2010/main" val="740297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C8D586-1ECD-4981-BED2-97336112C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0F85068C-EACE-C562-E78B-E04F75D86D4F}"/>
              </a:ext>
            </a:extLst>
          </p:cNvPr>
          <p:cNvSpPr txBox="1">
            <a:spLocks/>
          </p:cNvSpPr>
          <p:nvPr/>
        </p:nvSpPr>
        <p:spPr>
          <a:xfrm>
            <a:off x="6479458" y="399719"/>
            <a:ext cx="5299586" cy="1609344"/>
          </a:xfrm>
          <a:prstGeom prst="rect">
            <a:avLst/>
          </a:prstGeom>
          <a:ln>
            <a:noFill/>
          </a:ln>
        </p:spPr>
        <p:txBody>
          <a:bodyPr vert="horz" lIns="91440" tIns="45720" rIns="91440" bIns="45720" rtlCol="0" anchor="ctr">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ctr">
              <a:spcBef>
                <a:spcPct val="0"/>
              </a:spcBef>
              <a:spcAft>
                <a:spcPts val="600"/>
              </a:spcAft>
              <a:buNone/>
            </a:pPr>
            <a:r>
              <a:rPr lang="en-US" sz="8800" cap="all" dirty="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Matthew 21:12</a:t>
            </a:r>
          </a:p>
        </p:txBody>
      </p:sp>
      <p:pic>
        <p:nvPicPr>
          <p:cNvPr id="4" name="Picture 3">
            <a:extLst>
              <a:ext uri="{FF2B5EF4-FFF2-40B4-BE49-F238E27FC236}">
                <a16:creationId xmlns:a16="http://schemas.microsoft.com/office/drawing/2014/main" id="{DA815799-A222-BCB6-8D72-C94C81DF5522}"/>
              </a:ext>
            </a:extLst>
          </p:cNvPr>
          <p:cNvPicPr>
            <a:picLocks noChangeAspect="1"/>
          </p:cNvPicPr>
          <p:nvPr/>
        </p:nvPicPr>
        <p:blipFill>
          <a:blip r:embed="rId4">
            <a:extLst>
              <a:ext uri="{28A0092B-C50C-407E-A947-70E740481C1C}">
                <a14:useLocalDpi xmlns:a14="http://schemas.microsoft.com/office/drawing/2010/main" val="0"/>
              </a:ext>
            </a:extLst>
          </a:blip>
          <a:srcRect l="20675" r="20675"/>
          <a:stretch/>
        </p:blipFill>
        <p:spPr>
          <a:xfrm>
            <a:off x="1" y="10"/>
            <a:ext cx="6066502" cy="6857989"/>
          </a:xfrm>
          <a:prstGeom prst="rect">
            <a:avLst/>
          </a:prstGeom>
        </p:spPr>
      </p:pic>
      <p:sp>
        <p:nvSpPr>
          <p:cNvPr id="6" name="Subtitle 2">
            <a:extLst>
              <a:ext uri="{FF2B5EF4-FFF2-40B4-BE49-F238E27FC236}">
                <a16:creationId xmlns:a16="http://schemas.microsoft.com/office/drawing/2014/main" id="{46A205C7-B0CF-4493-D8E7-14E257710700}"/>
              </a:ext>
            </a:extLst>
          </p:cNvPr>
          <p:cNvSpPr txBox="1">
            <a:spLocks/>
          </p:cNvSpPr>
          <p:nvPr/>
        </p:nvSpPr>
        <p:spPr>
          <a:xfrm>
            <a:off x="6125499" y="2213811"/>
            <a:ext cx="6175587" cy="46441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4000" i="1" dirty="0">
                <a:effectLst/>
              </a:rPr>
              <a:t>Then Jesus went into the temple of God and drove out all those who bought and sold in the temple, and overturned the tables of the money changers and the seats of those who sold doves. </a:t>
            </a:r>
            <a:endParaRPr lang="en-US" sz="4000" dirty="0">
              <a:effectLst/>
            </a:endParaRPr>
          </a:p>
        </p:txBody>
      </p:sp>
      <p:grpSp>
        <p:nvGrpSpPr>
          <p:cNvPr id="13" name="Group 12">
            <a:extLst>
              <a:ext uri="{FF2B5EF4-FFF2-40B4-BE49-F238E27FC236}">
                <a16:creationId xmlns:a16="http://schemas.microsoft.com/office/drawing/2014/main" id="{AF001A23-2767-4A31-BD30-56112DE952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C6BD30CE-7C6B-4C5B-8206-2A912062D6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id="{7FA45EC6-AD58-4CAF-846D-46D82B614D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969298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7177" name="Rectangle 7176">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7179" name="Rectangle 7178">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7181" name="Group 7180">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7182" name="Oval 7181">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7183" name="Oval 7182">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useBgFill="1">
        <p:nvSpPr>
          <p:cNvPr id="7185" name="Rectangle 7184">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4DA6AEB8-B845-451C-242F-372843709109}"/>
              </a:ext>
            </a:extLst>
          </p:cNvPr>
          <p:cNvSpPr txBox="1">
            <a:spLocks/>
          </p:cNvSpPr>
          <p:nvPr/>
        </p:nvSpPr>
        <p:spPr>
          <a:xfrm>
            <a:off x="5374451" y="-1515430"/>
            <a:ext cx="8027582" cy="3106732"/>
          </a:xfrm>
          <a:prstGeom prst="rect">
            <a:avLst/>
          </a:prstGeom>
        </p:spPr>
        <p:txBody>
          <a:bodyPr vert="horz" lIns="91440" tIns="45720" rIns="91440" bIns="45720" rtlCol="0" anchor="b">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80000"/>
              </a:lnSpc>
              <a:spcBef>
                <a:spcPct val="0"/>
              </a:spcBef>
              <a:spcAft>
                <a:spcPts val="600"/>
              </a:spcAft>
              <a:buNone/>
            </a:pPr>
            <a:r>
              <a:rPr lang="en-US" sz="10000" b="1" cap="all" dirty="0">
                <a:blipFill dpi="0" rotWithShape="1">
                  <a:blip r:embed="rId4"/>
                  <a:srcRect/>
                  <a:tile tx="6350" ty="-127000" sx="65000" sy="64000" flip="none" algn="tl"/>
                </a:blipFill>
                <a:latin typeface="+mj-lt"/>
                <a:ea typeface="+mj-ea"/>
                <a:cs typeface="+mj-cs"/>
              </a:rPr>
              <a:t>Mark 11:16</a:t>
            </a:r>
            <a:endParaRPr lang="en-US" sz="10000" cap="all" dirty="0">
              <a:blipFill dpi="0" rotWithShape="1">
                <a:blip r:embed="rId4"/>
                <a:srcRect/>
                <a:tile tx="6350" ty="-127000" sx="65000" sy="64000" flip="none" algn="tl"/>
              </a:blipFill>
              <a:latin typeface="+mj-lt"/>
              <a:ea typeface="+mj-ea"/>
              <a:cs typeface="+mj-cs"/>
            </a:endParaRPr>
          </a:p>
        </p:txBody>
      </p:sp>
      <p:sp>
        <p:nvSpPr>
          <p:cNvPr id="5" name="Subtitle 2">
            <a:extLst>
              <a:ext uri="{FF2B5EF4-FFF2-40B4-BE49-F238E27FC236}">
                <a16:creationId xmlns:a16="http://schemas.microsoft.com/office/drawing/2014/main" id="{0AEA74F3-B0ED-FFEE-FDC1-DD7E17014E5B}"/>
              </a:ext>
            </a:extLst>
          </p:cNvPr>
          <p:cNvSpPr txBox="1">
            <a:spLocks/>
          </p:cNvSpPr>
          <p:nvPr/>
        </p:nvSpPr>
        <p:spPr>
          <a:xfrm>
            <a:off x="6095693" y="1475154"/>
            <a:ext cx="6184911" cy="5370620"/>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7200" i="1" dirty="0">
                <a:effectLst/>
              </a:rPr>
              <a:t>And He would not allow anyone to carry wares through the temple.</a:t>
            </a:r>
            <a:r>
              <a:rPr lang="en-US" sz="7200" dirty="0">
                <a:effectLst/>
              </a:rPr>
              <a:t> </a:t>
            </a:r>
          </a:p>
        </p:txBody>
      </p:sp>
      <p:pic>
        <p:nvPicPr>
          <p:cNvPr id="7170" name="Picture 2" descr="Mark 11:16 - &quot;And would not suffer that any man should carry any vessel through the temple.&quot;&#10;&#10;Depict a scene inspired by the biblical verse Mark 11:16 - 'And would not suffer that any man should carry any vessel through the temple.' Create this scene using late 19th-century Impressionist style, and translate the aesthetics into the medium of digital art. Convey a sense of reverence and holiness by employing warm, vibrant colors; and adding elements like stained glass windows, stone pillars, and cobblestone floors. Remember to keep any human figures nondescript, focusing instead on the overall mood and setting.">
            <a:extLst>
              <a:ext uri="{FF2B5EF4-FFF2-40B4-BE49-F238E27FC236}">
                <a16:creationId xmlns:a16="http://schemas.microsoft.com/office/drawing/2014/main" id="{3393AEAB-0348-C617-7942-D1A894E3EA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1116"/>
          <a:stretch/>
        </p:blipFill>
        <p:spPr bwMode="auto">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noFill/>
          <a:extLst>
            <a:ext uri="{909E8E84-426E-40DD-AFC4-6F175D3DCCD1}">
              <a14:hiddenFill xmlns:a14="http://schemas.microsoft.com/office/drawing/2010/main">
                <a:solidFill>
                  <a:srgbClr val="FFFFFF"/>
                </a:solidFill>
              </a14:hiddenFill>
            </a:ext>
          </a:extLst>
        </p:spPr>
      </p:pic>
      <p:sp>
        <p:nvSpPr>
          <p:cNvPr id="7187" name="Freeform: Shape 7186">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7">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6" name="Picture 5">
            <a:extLst>
              <a:ext uri="{FF2B5EF4-FFF2-40B4-BE49-F238E27FC236}">
                <a16:creationId xmlns:a16="http://schemas.microsoft.com/office/drawing/2014/main" id="{729E06BF-9B2A-3398-4E05-95AB8EDAB5B0}"/>
              </a:ext>
            </a:extLst>
          </p:cNvPr>
          <p:cNvPicPr>
            <a:picLocks noChangeAspect="1"/>
          </p:cNvPicPr>
          <p:nvPr/>
        </p:nvPicPr>
        <p:blipFill>
          <a:blip r:embed="rId8"/>
          <a:stretch>
            <a:fillRect/>
          </a:stretch>
        </p:blipFill>
        <p:spPr>
          <a:xfrm>
            <a:off x="2401100" y="5149825"/>
            <a:ext cx="1545258" cy="1545258"/>
          </a:xfrm>
          <a:prstGeom prst="rect">
            <a:avLst/>
          </a:prstGeom>
        </p:spPr>
      </p:pic>
    </p:spTree>
    <p:extLst>
      <p:ext uri="{BB962C8B-B14F-4D97-AF65-F5344CB8AC3E}">
        <p14:creationId xmlns:p14="http://schemas.microsoft.com/office/powerpoint/2010/main" val="463859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1E655F0-A6E7-8296-FFE8-80C447516A8E}"/>
              </a:ext>
            </a:extLst>
          </p:cNvPr>
          <p:cNvPicPr>
            <a:picLocks noChangeAspect="1"/>
          </p:cNvPicPr>
          <p:nvPr/>
        </p:nvPicPr>
        <p:blipFill>
          <a:blip r:embed="rId2"/>
          <a:srcRect/>
          <a:stretch/>
        </p:blipFill>
        <p:spPr>
          <a:xfrm>
            <a:off x="-1" y="10"/>
            <a:ext cx="12191999" cy="6857990"/>
          </a:xfrm>
          <a:prstGeom prst="rect">
            <a:avLst/>
          </a:prstGeom>
        </p:spPr>
      </p:pic>
      <p:sp>
        <p:nvSpPr>
          <p:cNvPr id="14" name="Rectangle 13">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83745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6" name="Rectangle 15">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981573"/>
            <a:ext cx="10222992" cy="2078335"/>
          </a:xfrm>
          <a:prstGeom prst="rect">
            <a:avLst/>
          </a:prstGeom>
          <a:blipFill dpi="0" rotWithShape="1">
            <a:blip r:embed="rId3">
              <a:alphaModFix amt="9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4" name="Subtitle 2">
            <a:extLst>
              <a:ext uri="{FF2B5EF4-FFF2-40B4-BE49-F238E27FC236}">
                <a16:creationId xmlns:a16="http://schemas.microsoft.com/office/drawing/2014/main" id="{6E18D88D-F724-65AB-9527-250D0274DB8F}"/>
              </a:ext>
            </a:extLst>
          </p:cNvPr>
          <p:cNvSpPr txBox="1">
            <a:spLocks/>
          </p:cNvSpPr>
          <p:nvPr/>
        </p:nvSpPr>
        <p:spPr>
          <a:xfrm>
            <a:off x="-163814" y="3837459"/>
            <a:ext cx="5044158" cy="2581445"/>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r">
              <a:spcBef>
                <a:spcPct val="0"/>
              </a:spcBef>
              <a:spcAft>
                <a:spcPts val="600"/>
              </a:spcAft>
              <a:buNone/>
            </a:pPr>
            <a:r>
              <a:rPr lang="en-US" sz="8800" cap="all" dirty="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rPr>
              <a:t>Matthew 21:23</a:t>
            </a:r>
          </a:p>
        </p:txBody>
      </p:sp>
      <p:sp>
        <p:nvSpPr>
          <p:cNvPr id="6" name="TextBox 5">
            <a:extLst>
              <a:ext uri="{FF2B5EF4-FFF2-40B4-BE49-F238E27FC236}">
                <a16:creationId xmlns:a16="http://schemas.microsoft.com/office/drawing/2014/main" id="{F5551557-24B6-9789-DE38-328FE595893E}"/>
              </a:ext>
            </a:extLst>
          </p:cNvPr>
          <p:cNvSpPr txBox="1"/>
          <p:nvPr/>
        </p:nvSpPr>
        <p:spPr>
          <a:xfrm>
            <a:off x="4962047" y="3954091"/>
            <a:ext cx="6245449" cy="2174579"/>
          </a:xfrm>
          <a:prstGeom prst="rect">
            <a:avLst/>
          </a:prstGeom>
        </p:spPr>
        <p:txBody>
          <a:bodyPr vert="horz" lIns="91440" tIns="45720" rIns="91440" bIns="45720" rtlCol="0" anchor="ctr">
            <a:normAutofit lnSpcReduction="10000"/>
          </a:bodyPr>
          <a:lstStyle/>
          <a:p>
            <a:pPr defTabSz="914400">
              <a:lnSpc>
                <a:spcPct val="90000"/>
              </a:lnSpc>
              <a:spcAft>
                <a:spcPts val="600"/>
              </a:spcAft>
              <a:buClr>
                <a:schemeClr val="accent1">
                  <a:lumMod val="75000"/>
                </a:schemeClr>
              </a:buClr>
              <a:buSzPct val="85000"/>
            </a:pPr>
            <a:r>
              <a:rPr lang="en-US" sz="2800" i="1" dirty="0">
                <a:effectLst/>
              </a:rPr>
              <a:t>Now when He came into the temple, the chief priests and the elders of the people confronted Him as He was teaching, and said, “By what authority are You doing these things? And who gave You this authority?”</a:t>
            </a:r>
            <a:endParaRPr lang="en-US" sz="2800" dirty="0"/>
          </a:p>
        </p:txBody>
      </p:sp>
      <p:sp>
        <p:nvSpPr>
          <p:cNvPr id="18" name="Rectangle 17">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128670"/>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0" name="Oval 19">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2" name="Oval 21">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765820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6EEE3DB-0DF4-A0E5-E159-73AAD20AA47E}"/>
              </a:ext>
            </a:extLst>
          </p:cNvPr>
          <p:cNvSpPr txBox="1"/>
          <p:nvPr/>
        </p:nvSpPr>
        <p:spPr>
          <a:xfrm>
            <a:off x="-98639" y="5902291"/>
            <a:ext cx="13375462" cy="2793072"/>
          </a:xfrm>
          <a:prstGeom prst="rect">
            <a:avLst/>
          </a:prstGeom>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defPPr>
              <a:defRPr lang="en-US"/>
            </a:defPPr>
            <a:lvl1pPr defTabSz="914400">
              <a:lnSpc>
                <a:spcPct val="90000"/>
              </a:lnSpc>
              <a:spcAft>
                <a:spcPts val="600"/>
              </a:spcAft>
              <a:buClr>
                <a:schemeClr val="accent1">
                  <a:lumMod val="75000"/>
                </a:schemeClr>
              </a:buClr>
              <a:buSzPct val="85000"/>
              <a:defRPr sz="6500"/>
            </a:lvl1pPr>
          </a:lstStyle>
          <a:p>
            <a:pPr algn="just">
              <a:lnSpc>
                <a:spcPct val="115000"/>
              </a:lnSpc>
              <a:spcAft>
                <a:spcPts val="1000"/>
              </a:spcAft>
            </a:pPr>
            <a:r>
              <a:rPr lang="en-US" sz="4800" dirty="0">
                <a:effectLst/>
                <a:latin typeface="Calibri" panose="020F0502020204030204" pitchFamily="34" charset="0"/>
                <a:ea typeface="Calibri" panose="020F0502020204030204" pitchFamily="34" charset="0"/>
                <a:cs typeface="Latha" panose="020B0604020202020204" pitchFamily="34" charset="0"/>
              </a:rPr>
              <a:t>Jesus revealed a commitment to divine Scripture</a:t>
            </a:r>
            <a:endParaRPr lang="en-GB" sz="48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97BBFF39-D15D-ECC2-83BB-7BD6EF4E7DDA}"/>
              </a:ext>
            </a:extLst>
          </p:cNvPr>
          <p:cNvPicPr>
            <a:picLocks noChangeAspect="1"/>
          </p:cNvPicPr>
          <p:nvPr/>
        </p:nvPicPr>
        <p:blipFill>
          <a:blip r:embed="rId2">
            <a:extLst>
              <a:ext uri="{28A0092B-C50C-407E-A947-70E740481C1C}">
                <a14:useLocalDpi xmlns:a14="http://schemas.microsoft.com/office/drawing/2010/main" val="0"/>
              </a:ext>
            </a:extLst>
          </a:blip>
          <a:srcRect t="1811" b="1811"/>
          <a:stretch/>
        </p:blipFill>
        <p:spPr>
          <a:xfrm>
            <a:off x="-98639" y="1222524"/>
            <a:ext cx="7548923" cy="4850286"/>
          </a:xfrm>
          <a:prstGeom prst="rect">
            <a:avLst/>
          </a:prstGeom>
          <a:ln>
            <a:noFill/>
          </a:ln>
          <a:effectLst>
            <a:softEdge rad="112500"/>
          </a:effectLst>
        </p:spPr>
      </p:pic>
      <p:sp>
        <p:nvSpPr>
          <p:cNvPr id="7" name="TextBox 6">
            <a:extLst>
              <a:ext uri="{FF2B5EF4-FFF2-40B4-BE49-F238E27FC236}">
                <a16:creationId xmlns:a16="http://schemas.microsoft.com/office/drawing/2014/main" id="{02D6A433-38F8-E44A-F9EC-6FE99374FD7E}"/>
              </a:ext>
            </a:extLst>
          </p:cNvPr>
          <p:cNvSpPr txBox="1"/>
          <p:nvPr/>
        </p:nvSpPr>
        <p:spPr>
          <a:xfrm>
            <a:off x="-1828800" y="-3493"/>
            <a:ext cx="13967791" cy="4050792"/>
          </a:xfrm>
          <a:prstGeom prst="rect">
            <a:avLst/>
          </a:prstGeom>
        </p:spPr>
        <p:txBody>
          <a:bodyPr vert="horz" lIns="91440" tIns="45720" rIns="91440" bIns="45720" rtlCol="0">
            <a:noAutofit/>
          </a:bodyPr>
          <a:lstStyle/>
          <a:p>
            <a:pPr lvl="0" algn="r">
              <a:lnSpc>
                <a:spcPct val="115000"/>
              </a:lnSpc>
              <a:spcAft>
                <a:spcPts val="1000"/>
              </a:spcAft>
            </a:pPr>
            <a:r>
              <a:rPr lang="en-US" sz="8800" b="1" dirty="0"/>
              <a:t>3.Commitment to the Scriptures.</a:t>
            </a:r>
            <a:endParaRPr lang="en-GB" sz="8800" b="1" dirty="0"/>
          </a:p>
        </p:txBody>
      </p:sp>
    </p:spTree>
    <p:extLst>
      <p:ext uri="{BB962C8B-B14F-4D97-AF65-F5344CB8AC3E}">
        <p14:creationId xmlns:p14="http://schemas.microsoft.com/office/powerpoint/2010/main" val="1183898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282F3898-AAF9-5D20-CC7F-EEC07F768EDA}"/>
              </a:ext>
            </a:extLst>
          </p:cNvPr>
          <p:cNvSpPr txBox="1">
            <a:spLocks/>
          </p:cNvSpPr>
          <p:nvPr/>
        </p:nvSpPr>
        <p:spPr>
          <a:xfrm>
            <a:off x="4848448" y="-510363"/>
            <a:ext cx="7549938" cy="2815089"/>
          </a:xfrm>
          <a:prstGeom prst="rect">
            <a:avLst/>
          </a:prstGeom>
        </p:spPr>
        <p:txBody>
          <a:bodyPr vert="horz" lIns="91440" tIns="45720" rIns="91440" bIns="45720" rtlCol="0" anchor="ctr">
            <a:normAutofit fontScale="925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spcBef>
                <a:spcPct val="0"/>
              </a:spcBef>
              <a:spcAft>
                <a:spcPts val="600"/>
              </a:spcAft>
              <a:buNone/>
            </a:pPr>
            <a:r>
              <a:rPr lang="en-US" sz="11500" cap="all" dirty="0">
                <a:solidFill>
                  <a:srgbClr val="000000"/>
                </a:solidFill>
                <a:latin typeface="+mj-lt"/>
                <a:ea typeface="+mj-ea"/>
                <a:cs typeface="+mj-cs"/>
              </a:rPr>
              <a:t>Matthew 21:13</a:t>
            </a:r>
          </a:p>
        </p:txBody>
      </p:sp>
      <p:pic>
        <p:nvPicPr>
          <p:cNvPr id="6" name="Picture 5">
            <a:extLst>
              <a:ext uri="{FF2B5EF4-FFF2-40B4-BE49-F238E27FC236}">
                <a16:creationId xmlns:a16="http://schemas.microsoft.com/office/drawing/2014/main" id="{931C4EE4-C5BE-6AE8-91AF-2095DEDE327C}"/>
              </a:ext>
            </a:extLst>
          </p:cNvPr>
          <p:cNvPicPr>
            <a:picLocks noChangeAspect="1"/>
          </p:cNvPicPr>
          <p:nvPr/>
        </p:nvPicPr>
        <p:blipFill>
          <a:blip r:embed="rId2"/>
          <a:srcRect l="25127" r="25377"/>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3" name="Freeform: Shape 12">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5" name="Subtitle 2">
            <a:extLst>
              <a:ext uri="{FF2B5EF4-FFF2-40B4-BE49-F238E27FC236}">
                <a16:creationId xmlns:a16="http://schemas.microsoft.com/office/drawing/2014/main" id="{8402CF9C-917B-DC75-D3F0-1EEA7F029E5F}"/>
              </a:ext>
            </a:extLst>
          </p:cNvPr>
          <p:cNvSpPr txBox="1">
            <a:spLocks/>
          </p:cNvSpPr>
          <p:nvPr/>
        </p:nvSpPr>
        <p:spPr>
          <a:xfrm>
            <a:off x="5913120" y="1556384"/>
            <a:ext cx="6493844" cy="5263116"/>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spcAft>
                <a:spcPts val="1000"/>
              </a:spcAft>
            </a:pPr>
            <a:r>
              <a:rPr lang="en-US" sz="4400" i="1" dirty="0">
                <a:solidFill>
                  <a:srgbClr val="000000"/>
                </a:solidFill>
                <a:effectLst/>
              </a:rPr>
              <a:t>And He said to them, “It is written,</a:t>
            </a:r>
            <a:r>
              <a:rPr lang="en-US" sz="4400" b="1" i="1" dirty="0">
                <a:solidFill>
                  <a:srgbClr val="000000"/>
                </a:solidFill>
              </a:rPr>
              <a:t> </a:t>
            </a:r>
            <a:r>
              <a:rPr lang="en-US" sz="7200" b="1" i="1" dirty="0">
                <a:solidFill>
                  <a:srgbClr val="000000"/>
                </a:solidFill>
              </a:rPr>
              <a:t>‘My house shall be called a house of prayer,’</a:t>
            </a:r>
            <a:r>
              <a:rPr lang="en-US" sz="7200" i="1" dirty="0">
                <a:solidFill>
                  <a:srgbClr val="000000"/>
                </a:solidFill>
                <a:effectLst/>
              </a:rPr>
              <a:t> </a:t>
            </a:r>
            <a:r>
              <a:rPr lang="en-US" sz="4400" i="1" dirty="0">
                <a:solidFill>
                  <a:srgbClr val="000000"/>
                </a:solidFill>
                <a:effectLst/>
              </a:rPr>
              <a:t>but you have made it a ‘den of thieves.’ ”</a:t>
            </a:r>
            <a:endParaRPr lang="en-US" sz="4400" dirty="0">
              <a:solidFill>
                <a:srgbClr val="000000"/>
              </a:solidFill>
              <a:effectLst/>
            </a:endParaRPr>
          </a:p>
        </p:txBody>
      </p:sp>
      <p:grpSp>
        <p:nvGrpSpPr>
          <p:cNvPr id="15" name="Group 14">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7" name="Oval 16">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Tree>
    <p:extLst>
      <p:ext uri="{BB962C8B-B14F-4D97-AF65-F5344CB8AC3E}">
        <p14:creationId xmlns:p14="http://schemas.microsoft.com/office/powerpoint/2010/main" val="2133253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a:extLst>
              <a:ext uri="{FF2B5EF4-FFF2-40B4-BE49-F238E27FC236}">
                <a16:creationId xmlns:a16="http://schemas.microsoft.com/office/drawing/2014/main" id="{0661892B-7925-EBEE-B462-D84898F32118}"/>
              </a:ext>
            </a:extLst>
          </p:cNvPr>
          <p:cNvSpPr txBox="1">
            <a:spLocks/>
          </p:cNvSpPr>
          <p:nvPr/>
        </p:nvSpPr>
        <p:spPr>
          <a:xfrm>
            <a:off x="5773481" y="-104887"/>
            <a:ext cx="5973910" cy="2021553"/>
          </a:xfrm>
          <a:prstGeom prst="rect">
            <a:avLst/>
          </a:prstGeom>
        </p:spPr>
        <p:txBody>
          <a:bodyPr vert="horz" lIns="91440" tIns="45720" rIns="91440" bIns="45720" rtlCol="0" anchor="ctr">
            <a:normAutofit fontScale="925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spcBef>
                <a:spcPct val="0"/>
              </a:spcBef>
              <a:spcAft>
                <a:spcPts val="600"/>
              </a:spcAft>
              <a:buNone/>
            </a:pPr>
            <a:r>
              <a:rPr lang="en-US" sz="9600" b="1" cap="all" dirty="0">
                <a:latin typeface="+mj-lt"/>
                <a:ea typeface="+mj-ea"/>
                <a:cs typeface="+mj-cs"/>
              </a:rPr>
              <a:t>Isaiah 56:7</a:t>
            </a:r>
            <a:endParaRPr lang="en-US" sz="9600" cap="all" dirty="0">
              <a:latin typeface="+mj-lt"/>
              <a:ea typeface="+mj-ea"/>
              <a:cs typeface="+mj-cs"/>
            </a:endParaRPr>
          </a:p>
        </p:txBody>
      </p:sp>
      <p:sp>
        <p:nvSpPr>
          <p:cNvPr id="26" name="Freeform: Shape 25">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E9CF6C3B-CD4B-54DF-66C4-EC587D340102}"/>
              </a:ext>
            </a:extLst>
          </p:cNvPr>
          <p:cNvPicPr>
            <a:picLocks noChangeAspect="1"/>
          </p:cNvPicPr>
          <p:nvPr/>
        </p:nvPicPr>
        <p:blipFill>
          <a:blip r:embed="rId2"/>
          <a:srcRect l="34526" r="21032"/>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7" name="Subtitle 2">
            <a:extLst>
              <a:ext uri="{FF2B5EF4-FFF2-40B4-BE49-F238E27FC236}">
                <a16:creationId xmlns:a16="http://schemas.microsoft.com/office/drawing/2014/main" id="{868D3841-389C-10C0-8598-FF21230E37F6}"/>
              </a:ext>
            </a:extLst>
          </p:cNvPr>
          <p:cNvSpPr txBox="1">
            <a:spLocks/>
          </p:cNvSpPr>
          <p:nvPr/>
        </p:nvSpPr>
        <p:spPr>
          <a:xfrm>
            <a:off x="6007395" y="1531088"/>
            <a:ext cx="6095695" cy="5167424"/>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spcAft>
                <a:spcPts val="1000"/>
              </a:spcAft>
            </a:pPr>
            <a:r>
              <a:rPr lang="en-US" sz="4000" i="1" dirty="0">
                <a:effectLst/>
              </a:rPr>
              <a:t>“Even them I will bring to My holy </a:t>
            </a:r>
            <a:r>
              <a:rPr lang="en-US" sz="4000" i="1" dirty="0" err="1">
                <a:effectLst/>
              </a:rPr>
              <a:t>mountain,and</a:t>
            </a:r>
            <a:r>
              <a:rPr lang="en-US" sz="4000" i="1" dirty="0">
                <a:effectLst/>
              </a:rPr>
              <a:t> make them joyful in My house of prayer. Their burnt offerings and their sacrifices Will be accepted on My altar; For My house shall be called a house of prayer for all nations.”</a:t>
            </a:r>
            <a:endParaRPr lang="en-US" sz="4000" dirty="0">
              <a:effectLst/>
            </a:endParaRPr>
          </a:p>
        </p:txBody>
      </p:sp>
    </p:spTree>
    <p:extLst>
      <p:ext uri="{BB962C8B-B14F-4D97-AF65-F5344CB8AC3E}">
        <p14:creationId xmlns:p14="http://schemas.microsoft.com/office/powerpoint/2010/main" val="3512707894"/>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64BCC1A5-C5DE-E9DA-6BDD-5F1C376DE2BA}"/>
              </a:ext>
            </a:extLst>
          </p:cNvPr>
          <p:cNvSpPr txBox="1">
            <a:spLocks/>
          </p:cNvSpPr>
          <p:nvPr/>
        </p:nvSpPr>
        <p:spPr>
          <a:xfrm>
            <a:off x="5975987" y="37215"/>
            <a:ext cx="6335417" cy="2021553"/>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spcBef>
                <a:spcPct val="0"/>
              </a:spcBef>
              <a:spcAft>
                <a:spcPts val="600"/>
              </a:spcAft>
              <a:buNone/>
            </a:pPr>
            <a:r>
              <a:rPr lang="en-US" sz="8800" b="1" cap="all" dirty="0">
                <a:latin typeface="+mj-lt"/>
                <a:ea typeface="+mj-ea"/>
                <a:cs typeface="+mj-cs"/>
              </a:rPr>
              <a:t>Mark 16:17</a:t>
            </a:r>
            <a:endParaRPr lang="en-US" sz="8800" cap="all" dirty="0">
              <a:latin typeface="+mj-lt"/>
              <a:ea typeface="+mj-ea"/>
              <a:cs typeface="+mj-cs"/>
            </a:endParaRPr>
          </a:p>
        </p:txBody>
      </p:sp>
      <p:sp>
        <p:nvSpPr>
          <p:cNvPr id="9225" name="Freeform: Shape 9224">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218" name="Picture 2" descr="His Own Representative">
            <a:extLst>
              <a:ext uri="{FF2B5EF4-FFF2-40B4-BE49-F238E27FC236}">
                <a16:creationId xmlns:a16="http://schemas.microsoft.com/office/drawing/2014/main" id="{18D1910F-8518-FD71-8F97-CA4FC50363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14" r="-2" b="-2"/>
          <a:stretch/>
        </p:blipFill>
        <p:spPr bwMode="auto">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noFill/>
          <a:extLst>
            <a:ext uri="{909E8E84-426E-40DD-AFC4-6F175D3DCCD1}">
              <a14:hiddenFill xmlns:a14="http://schemas.microsoft.com/office/drawing/2010/main">
                <a:solidFill>
                  <a:srgbClr val="FFFFFF"/>
                </a:solidFill>
              </a14:hiddenFill>
            </a:ext>
          </a:extLst>
        </p:spPr>
      </p:pic>
      <p:sp>
        <p:nvSpPr>
          <p:cNvPr id="5" name="Subtitle 2">
            <a:extLst>
              <a:ext uri="{FF2B5EF4-FFF2-40B4-BE49-F238E27FC236}">
                <a16:creationId xmlns:a16="http://schemas.microsoft.com/office/drawing/2014/main" id="{689314BD-19FB-3A0E-CC58-69DD8801C746}"/>
              </a:ext>
            </a:extLst>
          </p:cNvPr>
          <p:cNvSpPr txBox="1">
            <a:spLocks/>
          </p:cNvSpPr>
          <p:nvPr/>
        </p:nvSpPr>
        <p:spPr>
          <a:xfrm>
            <a:off x="6007885" y="1520456"/>
            <a:ext cx="6095695" cy="545450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spcAft>
                <a:spcPts val="1000"/>
              </a:spcAft>
            </a:pPr>
            <a:r>
              <a:rPr lang="en-US" sz="4800" i="1" dirty="0">
                <a:effectLst/>
              </a:rPr>
              <a:t>Then He taught, saying to them, “Is it not written, ‘My house shall be called a house of prayer for all nations’? But you have made it a ‘den of thieves.’”</a:t>
            </a:r>
            <a:endParaRPr lang="en-US" sz="4800" dirty="0">
              <a:effectLst/>
            </a:endParaRPr>
          </a:p>
        </p:txBody>
      </p:sp>
    </p:spTree>
    <p:extLst>
      <p:ext uri="{BB962C8B-B14F-4D97-AF65-F5344CB8AC3E}">
        <p14:creationId xmlns:p14="http://schemas.microsoft.com/office/powerpoint/2010/main" val="3169983152"/>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aily Bible Reading &quot;God Answers Hannah's Prayer&quot; (1 Samuel 1:15-28) |  Deborah H Bateman - Author">
            <a:extLst>
              <a:ext uri="{FF2B5EF4-FFF2-40B4-BE49-F238E27FC236}">
                <a16:creationId xmlns:a16="http://schemas.microsoft.com/office/drawing/2014/main" id="{1763C577-1738-D484-B83C-D03A9A3398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AF797F7-1322-CD89-C7AE-9DECD543A25E}"/>
              </a:ext>
            </a:extLst>
          </p:cNvPr>
          <p:cNvSpPr txBox="1"/>
          <p:nvPr/>
        </p:nvSpPr>
        <p:spPr>
          <a:xfrm>
            <a:off x="0" y="3335721"/>
            <a:ext cx="7220709" cy="3416320"/>
          </a:xfrm>
          <a:prstGeom prst="rect">
            <a:avLst/>
          </a:prstGeom>
          <a:solidFill>
            <a:schemeClr val="dk1">
              <a:alpha val="58000"/>
            </a:schemeClr>
          </a:solidFill>
          <a:ln>
            <a:noFill/>
          </a:ln>
        </p:spPr>
        <p:style>
          <a:lnRef idx="2">
            <a:schemeClr val="dk1">
              <a:shade val="15000"/>
            </a:schemeClr>
          </a:lnRef>
          <a:fillRef idx="1">
            <a:schemeClr val="dk1"/>
          </a:fillRef>
          <a:effectRef idx="0">
            <a:schemeClr val="dk1"/>
          </a:effectRef>
          <a:fontRef idx="minor">
            <a:schemeClr val="lt1"/>
          </a:fontRef>
        </p:style>
        <p:txBody>
          <a:bodyPr wrap="square">
            <a:spAutoFit/>
          </a:bodyPr>
          <a:lstStyle/>
          <a:p>
            <a:pPr algn="ctr"/>
            <a:r>
              <a:rPr lang="en-US" sz="5400" dirty="0">
                <a:effectLst/>
                <a:latin typeface="Calibri" panose="020F0502020204030204" pitchFamily="34" charset="0"/>
                <a:ea typeface="Calibri" panose="020F0502020204030204" pitchFamily="34" charset="0"/>
                <a:cs typeface="Latha" panose="020B0604020202020204" pitchFamily="34" charset="0"/>
              </a:rPr>
              <a:t>She went to the temple, and Eli the priest sat on a seat by the post of the temple of the Lord. </a:t>
            </a:r>
            <a:endParaRPr lang="en-GB" sz="5400" dirty="0"/>
          </a:p>
        </p:txBody>
      </p:sp>
    </p:spTree>
    <p:extLst>
      <p:ext uri="{BB962C8B-B14F-4D97-AF65-F5344CB8AC3E}">
        <p14:creationId xmlns:p14="http://schemas.microsoft.com/office/powerpoint/2010/main" val="219848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a:extLst>
              <a:ext uri="{FF2B5EF4-FFF2-40B4-BE49-F238E27FC236}">
                <a16:creationId xmlns:a16="http://schemas.microsoft.com/office/drawing/2014/main" id="{5F7F2919-F733-97C3-800F-698DBE2355E7}"/>
              </a:ext>
            </a:extLst>
          </p:cNvPr>
          <p:cNvSpPr txBox="1">
            <a:spLocks/>
          </p:cNvSpPr>
          <p:nvPr/>
        </p:nvSpPr>
        <p:spPr>
          <a:xfrm>
            <a:off x="4705815" y="-452938"/>
            <a:ext cx="7483137" cy="2929341"/>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spcBef>
                <a:spcPct val="0"/>
              </a:spcBef>
              <a:spcAft>
                <a:spcPts val="600"/>
              </a:spcAft>
              <a:buNone/>
            </a:pPr>
            <a:r>
              <a:rPr lang="en-US" sz="8800" b="1" cap="all" dirty="0">
                <a:solidFill>
                  <a:srgbClr val="000000"/>
                </a:solidFill>
                <a:latin typeface="+mj-lt"/>
                <a:ea typeface="+mj-ea"/>
                <a:cs typeface="+mj-cs"/>
              </a:rPr>
              <a:t>1 Kings 8:29-30</a:t>
            </a:r>
            <a:endParaRPr lang="en-US" sz="8800" cap="all" dirty="0">
              <a:solidFill>
                <a:srgbClr val="000000"/>
              </a:solidFill>
              <a:latin typeface="+mj-lt"/>
              <a:ea typeface="+mj-ea"/>
              <a:cs typeface="+mj-cs"/>
            </a:endParaRPr>
          </a:p>
        </p:txBody>
      </p:sp>
      <p:pic>
        <p:nvPicPr>
          <p:cNvPr id="8" name="Picture 7">
            <a:extLst>
              <a:ext uri="{FF2B5EF4-FFF2-40B4-BE49-F238E27FC236}">
                <a16:creationId xmlns:a16="http://schemas.microsoft.com/office/drawing/2014/main" id="{04C17986-B543-9D2E-B097-4713785CBB6C}"/>
              </a:ext>
            </a:extLst>
          </p:cNvPr>
          <p:cNvPicPr>
            <a:picLocks noChangeAspect="1"/>
          </p:cNvPicPr>
          <p:nvPr/>
        </p:nvPicPr>
        <p:blipFill>
          <a:blip r:embed="rId3"/>
          <a:srcRect l="527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5" name="Freeform: Shape 14">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7" name="Subtitle 2">
            <a:extLst>
              <a:ext uri="{FF2B5EF4-FFF2-40B4-BE49-F238E27FC236}">
                <a16:creationId xmlns:a16="http://schemas.microsoft.com/office/drawing/2014/main" id="{AB846522-204A-0AA5-6EC2-AE1B9D986B8D}"/>
              </a:ext>
            </a:extLst>
          </p:cNvPr>
          <p:cNvSpPr txBox="1">
            <a:spLocks/>
          </p:cNvSpPr>
          <p:nvPr/>
        </p:nvSpPr>
        <p:spPr>
          <a:xfrm>
            <a:off x="6096001" y="1527717"/>
            <a:ext cx="6115732" cy="5330283"/>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spcAft>
                <a:spcPts val="1000"/>
              </a:spcAft>
            </a:pPr>
            <a:r>
              <a:rPr lang="en-US" sz="3200" i="1" dirty="0">
                <a:solidFill>
                  <a:srgbClr val="000000"/>
                </a:solidFill>
                <a:effectLst/>
              </a:rPr>
              <a:t>that Your eyes may be open toward this temple night and day, toward the place of which You said, ‘My name shall be there,’ that You may hear the prayer which Your servant makes toward this place. </a:t>
            </a:r>
            <a:r>
              <a:rPr lang="en-US" sz="3200" b="1" i="1" baseline="30000" dirty="0">
                <a:solidFill>
                  <a:srgbClr val="000000"/>
                </a:solidFill>
                <a:effectLst/>
              </a:rPr>
              <a:t>30 </a:t>
            </a:r>
            <a:r>
              <a:rPr lang="en-US" sz="3200" i="1" dirty="0">
                <a:solidFill>
                  <a:srgbClr val="000000"/>
                </a:solidFill>
                <a:effectLst/>
              </a:rPr>
              <a:t>And may You hear the supplication of Your servant and of Your people Israel, when they pray toward this place. Hear in heaven Your dwelling place; and when You hear, forgive.</a:t>
            </a:r>
            <a:endParaRPr lang="en-US" sz="3200" dirty="0">
              <a:solidFill>
                <a:srgbClr val="000000"/>
              </a:solidFill>
              <a:effectLst/>
            </a:endParaRPr>
          </a:p>
        </p:txBody>
      </p:sp>
      <p:grpSp>
        <p:nvGrpSpPr>
          <p:cNvPr id="17" name="Group 16">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8" name="Oval 17">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9" name="Oval 18">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Tree>
    <p:extLst>
      <p:ext uri="{BB962C8B-B14F-4D97-AF65-F5344CB8AC3E}">
        <p14:creationId xmlns:p14="http://schemas.microsoft.com/office/powerpoint/2010/main" val="3344535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5FBBEB-BA03-0949-7633-CF1D092010E4}"/>
              </a:ext>
            </a:extLst>
          </p:cNvPr>
          <p:cNvPicPr>
            <a:picLocks noChangeAspect="1"/>
          </p:cNvPicPr>
          <p:nvPr/>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75DC3A12-74B3-440C-8458-AEBB95A47A9E}"/>
              </a:ext>
            </a:extLst>
          </p:cNvPr>
          <p:cNvSpPr txBox="1"/>
          <p:nvPr/>
        </p:nvSpPr>
        <p:spPr>
          <a:xfrm>
            <a:off x="4377956" y="245953"/>
            <a:ext cx="5574119" cy="1446550"/>
          </a:xfrm>
          <a:prstGeom prst="rect">
            <a:avLst/>
          </a:prstGeom>
          <a:solidFill>
            <a:srgbClr val="9EDBD4"/>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8800" b="1" dirty="0">
                <a:effectLst/>
                <a:latin typeface="Calibri" panose="020F0502020204030204" pitchFamily="34" charset="0"/>
                <a:ea typeface="Calibri" panose="020F0502020204030204" pitchFamily="34" charset="0"/>
                <a:cs typeface="Latha" panose="020B0604020202020204" pitchFamily="34" charset="0"/>
              </a:rPr>
              <a:t>Psalm 27:4</a:t>
            </a:r>
            <a:endParaRPr lang="en-GB" sz="8800" dirty="0"/>
          </a:p>
        </p:txBody>
      </p:sp>
      <p:pic>
        <p:nvPicPr>
          <p:cNvPr id="10" name="Picture 9">
            <a:extLst>
              <a:ext uri="{FF2B5EF4-FFF2-40B4-BE49-F238E27FC236}">
                <a16:creationId xmlns:a16="http://schemas.microsoft.com/office/drawing/2014/main" id="{760225A5-8C67-A01B-0D2A-6FB211EA4D1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5692040" y="1534496"/>
            <a:ext cx="807920" cy="807920"/>
          </a:xfrm>
          <a:prstGeom prst="rect">
            <a:avLst/>
          </a:prstGeom>
        </p:spPr>
      </p:pic>
    </p:spTree>
    <p:extLst>
      <p:ext uri="{BB962C8B-B14F-4D97-AF65-F5344CB8AC3E}">
        <p14:creationId xmlns:p14="http://schemas.microsoft.com/office/powerpoint/2010/main" val="1651318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40FD8EB4-B939-FEDD-D7F5-59EC9F511397}"/>
              </a:ext>
            </a:extLst>
          </p:cNvPr>
          <p:cNvSpPr txBox="1">
            <a:spLocks/>
          </p:cNvSpPr>
          <p:nvPr/>
        </p:nvSpPr>
        <p:spPr>
          <a:xfrm>
            <a:off x="5146158" y="-531628"/>
            <a:ext cx="7042794" cy="3431777"/>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spcBef>
                <a:spcPct val="0"/>
              </a:spcBef>
              <a:spcAft>
                <a:spcPts val="600"/>
              </a:spcAft>
              <a:buNone/>
            </a:pPr>
            <a:r>
              <a:rPr lang="en-US" sz="9600" cap="all" dirty="0">
                <a:solidFill>
                  <a:srgbClr val="000000"/>
                </a:solidFill>
                <a:latin typeface="+mj-lt"/>
                <a:ea typeface="+mj-ea"/>
                <a:cs typeface="+mj-cs"/>
              </a:rPr>
              <a:t>Matthew 21:13</a:t>
            </a:r>
          </a:p>
        </p:txBody>
      </p:sp>
      <p:pic>
        <p:nvPicPr>
          <p:cNvPr id="4" name="Picture 3">
            <a:extLst>
              <a:ext uri="{FF2B5EF4-FFF2-40B4-BE49-F238E27FC236}">
                <a16:creationId xmlns:a16="http://schemas.microsoft.com/office/drawing/2014/main" id="{FDC99A4E-8357-C40D-5CE5-4812C57EBE1F}"/>
              </a:ext>
            </a:extLst>
          </p:cNvPr>
          <p:cNvPicPr>
            <a:picLocks noChangeAspect="1"/>
          </p:cNvPicPr>
          <p:nvPr/>
        </p:nvPicPr>
        <p:blipFill>
          <a:blip r:embed="rId2"/>
          <a:srcRect l="25915" r="14169"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37" name="Freeform: Shape 23">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6" name="Subtitle 2">
            <a:extLst>
              <a:ext uri="{FF2B5EF4-FFF2-40B4-BE49-F238E27FC236}">
                <a16:creationId xmlns:a16="http://schemas.microsoft.com/office/drawing/2014/main" id="{73CDE7F9-8C0A-DF63-F1D1-85E0F550E664}"/>
              </a:ext>
            </a:extLst>
          </p:cNvPr>
          <p:cNvSpPr txBox="1">
            <a:spLocks/>
          </p:cNvSpPr>
          <p:nvPr/>
        </p:nvSpPr>
        <p:spPr>
          <a:xfrm>
            <a:off x="6287251" y="1935126"/>
            <a:ext cx="5720316" cy="4603897"/>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spcAft>
                <a:spcPts val="1000"/>
              </a:spcAft>
            </a:pPr>
            <a:r>
              <a:rPr lang="en-US" sz="8000" i="1" dirty="0">
                <a:solidFill>
                  <a:srgbClr val="000000"/>
                </a:solidFill>
                <a:effectLst/>
              </a:rPr>
              <a:t>but you have made it a ‘</a:t>
            </a:r>
            <a:r>
              <a:rPr lang="en-US" sz="8000" b="1" i="1" dirty="0">
                <a:solidFill>
                  <a:srgbClr val="000000"/>
                </a:solidFill>
                <a:effectLst/>
              </a:rPr>
              <a:t>den of thieves</a:t>
            </a:r>
            <a:r>
              <a:rPr lang="en-US" sz="8000" i="1" dirty="0">
                <a:solidFill>
                  <a:srgbClr val="000000"/>
                </a:solidFill>
                <a:effectLst/>
              </a:rPr>
              <a:t>.’ ”</a:t>
            </a:r>
            <a:endParaRPr lang="en-US" sz="8000" dirty="0">
              <a:solidFill>
                <a:srgbClr val="000000"/>
              </a:solidFill>
              <a:effectLst/>
            </a:endParaRPr>
          </a:p>
        </p:txBody>
      </p:sp>
      <p:grpSp>
        <p:nvGrpSpPr>
          <p:cNvPr id="38" name="Group 37">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7" name="Oval 26">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39" name="Oval 38">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Tree>
    <p:extLst>
      <p:ext uri="{BB962C8B-B14F-4D97-AF65-F5344CB8AC3E}">
        <p14:creationId xmlns:p14="http://schemas.microsoft.com/office/powerpoint/2010/main" val="2044980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ouse in a field">
            <a:extLst>
              <a:ext uri="{FF2B5EF4-FFF2-40B4-BE49-F238E27FC236}">
                <a16:creationId xmlns:a16="http://schemas.microsoft.com/office/drawing/2014/main" id="{D208900B-5E2F-E308-6B51-1A39A64F2AE3}"/>
              </a:ext>
            </a:extLst>
          </p:cNvPr>
          <p:cNvPicPr>
            <a:picLocks noChangeAspect="1"/>
          </p:cNvPicPr>
          <p:nvPr/>
        </p:nvPicPr>
        <p:blipFill>
          <a:blip r:embed="rId2"/>
          <a:srcRect t="6618" b="10662"/>
          <a:stretch/>
        </p:blipFill>
        <p:spPr>
          <a:xfrm>
            <a:off x="-1" y="10"/>
            <a:ext cx="12191999" cy="6857990"/>
          </a:xfrm>
          <a:prstGeom prst="rect">
            <a:avLst/>
          </a:prstGeom>
        </p:spPr>
      </p:pic>
      <p:sp>
        <p:nvSpPr>
          <p:cNvPr id="13" name="Rectangle 12">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83745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5" name="Rectangle 14">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981573"/>
            <a:ext cx="10222992" cy="2078335"/>
          </a:xfrm>
          <a:prstGeom prst="rect">
            <a:avLst/>
          </a:prstGeom>
          <a:blipFill dpi="0" rotWithShape="1">
            <a:blip r:embed="rId3">
              <a:alphaModFix amt="9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4" name="Subtitle 2">
            <a:extLst>
              <a:ext uri="{FF2B5EF4-FFF2-40B4-BE49-F238E27FC236}">
                <a16:creationId xmlns:a16="http://schemas.microsoft.com/office/drawing/2014/main" id="{DC3D6801-437F-9631-6B66-55F860449A13}"/>
              </a:ext>
            </a:extLst>
          </p:cNvPr>
          <p:cNvSpPr txBox="1">
            <a:spLocks/>
          </p:cNvSpPr>
          <p:nvPr/>
        </p:nvSpPr>
        <p:spPr>
          <a:xfrm>
            <a:off x="-107410" y="1661859"/>
            <a:ext cx="7411977" cy="1767141"/>
          </a:xfrm>
          <a:prstGeom prst="rect">
            <a:avLst/>
          </a:prstGeom>
        </p:spPr>
        <p:txBody>
          <a:bodyPr vert="horz" lIns="91440" tIns="45720" rIns="91440" bIns="45720" rtlCol="0" anchor="ctr">
            <a:normAutofit fontScale="925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r">
              <a:spcBef>
                <a:spcPct val="0"/>
              </a:spcBef>
              <a:spcAft>
                <a:spcPts val="600"/>
              </a:spcAft>
              <a:buNone/>
            </a:pPr>
            <a:r>
              <a:rPr lang="en-US" sz="9600" b="1" cap="all" dirty="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rPr>
              <a:t>Jeremiah 7:11</a:t>
            </a:r>
            <a:endParaRPr lang="en-US" sz="9600" cap="all" dirty="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endParaRPr>
          </a:p>
        </p:txBody>
      </p:sp>
      <p:sp>
        <p:nvSpPr>
          <p:cNvPr id="5" name="Subtitle 2">
            <a:extLst>
              <a:ext uri="{FF2B5EF4-FFF2-40B4-BE49-F238E27FC236}">
                <a16:creationId xmlns:a16="http://schemas.microsoft.com/office/drawing/2014/main" id="{B4EE7D37-C84E-9894-AFB5-8FBC679C8EE3}"/>
              </a:ext>
            </a:extLst>
          </p:cNvPr>
          <p:cNvSpPr txBox="1">
            <a:spLocks/>
          </p:cNvSpPr>
          <p:nvPr/>
        </p:nvSpPr>
        <p:spPr>
          <a:xfrm>
            <a:off x="859222" y="3970995"/>
            <a:ext cx="10077169" cy="2258686"/>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4400" i="1" dirty="0">
                <a:effectLst/>
              </a:rPr>
              <a:t>Has this house, which is called by My name, become a den of thieves in your eyes? Behold, I, even I, have seen it,” says the Lord.</a:t>
            </a:r>
            <a:endParaRPr lang="en-US" sz="4400" dirty="0">
              <a:effectLst/>
            </a:endParaRPr>
          </a:p>
        </p:txBody>
      </p:sp>
      <p:sp>
        <p:nvSpPr>
          <p:cNvPr id="17" name="Rectangle 16">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128670"/>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9" name="Oval 18">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 name="Oval 20">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F652D530-7177-AF87-810A-D294BF34E48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8255380" y="2507309"/>
            <a:ext cx="484357" cy="484357"/>
          </a:xfrm>
          <a:prstGeom prst="rect">
            <a:avLst/>
          </a:prstGeom>
        </p:spPr>
      </p:pic>
    </p:spTree>
    <p:extLst>
      <p:ext uri="{BB962C8B-B14F-4D97-AF65-F5344CB8AC3E}">
        <p14:creationId xmlns:p14="http://schemas.microsoft.com/office/powerpoint/2010/main" val="2938078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78F892F8-5FA9-84A6-8A12-5D903AAB1351}"/>
              </a:ext>
            </a:extLst>
          </p:cNvPr>
          <p:cNvSpPr txBox="1">
            <a:spLocks/>
          </p:cNvSpPr>
          <p:nvPr/>
        </p:nvSpPr>
        <p:spPr>
          <a:xfrm>
            <a:off x="4972182" y="-100293"/>
            <a:ext cx="7597701" cy="1734430"/>
          </a:xfrm>
          <a:prstGeom prst="rect">
            <a:avLst/>
          </a:prstGeom>
        </p:spPr>
        <p:txBody>
          <a:bodyPr vert="horz" lIns="91440" tIns="45720" rIns="91440" bIns="45720" rtlCol="0" anchor="ctr">
            <a:normAutofit fontScale="925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spcBef>
                <a:spcPct val="0"/>
              </a:spcBef>
              <a:spcAft>
                <a:spcPts val="600"/>
              </a:spcAft>
              <a:buNone/>
            </a:pPr>
            <a:r>
              <a:rPr lang="en-US" sz="8800" b="1" cap="all" dirty="0">
                <a:solidFill>
                  <a:srgbClr val="000000"/>
                </a:solidFill>
                <a:latin typeface="+mj-lt"/>
                <a:ea typeface="+mj-ea"/>
                <a:cs typeface="+mj-cs"/>
              </a:rPr>
              <a:t>Jeremiah 7:4-11</a:t>
            </a:r>
            <a:endParaRPr lang="en-US" sz="8800" cap="all" dirty="0">
              <a:solidFill>
                <a:srgbClr val="000000"/>
              </a:solidFill>
              <a:latin typeface="+mj-lt"/>
              <a:ea typeface="+mj-ea"/>
              <a:cs typeface="+mj-cs"/>
            </a:endParaRPr>
          </a:p>
        </p:txBody>
      </p:sp>
      <p:pic>
        <p:nvPicPr>
          <p:cNvPr id="9" name="Picture 8" descr="A church with many arched windows&#10;&#10;Description automatically generated with medium confidence">
            <a:extLst>
              <a:ext uri="{FF2B5EF4-FFF2-40B4-BE49-F238E27FC236}">
                <a16:creationId xmlns:a16="http://schemas.microsoft.com/office/drawing/2014/main" id="{88AEF8E9-7A30-BF4B-C0DA-A24C6B49FBAE}"/>
              </a:ext>
            </a:extLst>
          </p:cNvPr>
          <p:cNvPicPr>
            <a:picLocks noChangeAspect="1"/>
          </p:cNvPicPr>
          <p:nvPr/>
        </p:nvPicPr>
        <p:blipFill>
          <a:blip r:embed="rId2">
            <a:extLst>
              <a:ext uri="{28A0092B-C50C-407E-A947-70E740481C1C}">
                <a14:useLocalDpi xmlns:a14="http://schemas.microsoft.com/office/drawing/2010/main" val="0"/>
              </a:ext>
            </a:extLst>
          </a:blip>
          <a:srcRect l="18269" r="18269"/>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5" name="Freeform: Shape 14">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7" name="TextBox 6">
            <a:extLst>
              <a:ext uri="{FF2B5EF4-FFF2-40B4-BE49-F238E27FC236}">
                <a16:creationId xmlns:a16="http://schemas.microsoft.com/office/drawing/2014/main" id="{1010A03A-6CDE-3EDB-3635-38AD92A4BAA9}"/>
              </a:ext>
            </a:extLst>
          </p:cNvPr>
          <p:cNvSpPr txBox="1"/>
          <p:nvPr/>
        </p:nvSpPr>
        <p:spPr>
          <a:xfrm>
            <a:off x="5830784" y="1908516"/>
            <a:ext cx="6481170" cy="5399773"/>
          </a:xfrm>
          <a:prstGeom prst="rect">
            <a:avLst/>
          </a:prstGeom>
        </p:spPr>
        <p:txBody>
          <a:bodyPr vert="horz" lIns="91440" tIns="45720" rIns="91440" bIns="45720" rtlCol="0" anchor="t">
            <a:normAutofit fontScale="92500" lnSpcReduction="10000"/>
          </a:bodyPr>
          <a:lstStyle/>
          <a:p>
            <a:pPr algn="ctr" defTabSz="914400">
              <a:lnSpc>
                <a:spcPct val="90000"/>
              </a:lnSpc>
              <a:spcAft>
                <a:spcPts val="1000"/>
              </a:spcAft>
              <a:buClr>
                <a:schemeClr val="accent1">
                  <a:lumMod val="75000"/>
                </a:schemeClr>
              </a:buClr>
              <a:buSzPct val="85000"/>
            </a:pPr>
            <a:r>
              <a:rPr lang="en-US" sz="7200" dirty="0">
                <a:solidFill>
                  <a:srgbClr val="000000"/>
                </a:solidFill>
                <a:effectLst/>
              </a:rPr>
              <a:t>God’s house is to be a temple to </a:t>
            </a:r>
            <a:r>
              <a:rPr lang="en-US" sz="7200" b="1" dirty="0">
                <a:solidFill>
                  <a:srgbClr val="000000"/>
                </a:solidFill>
                <a:effectLst/>
              </a:rPr>
              <a:t>worship, pray, and commune with Him. </a:t>
            </a:r>
          </a:p>
        </p:txBody>
      </p:sp>
      <p:grpSp>
        <p:nvGrpSpPr>
          <p:cNvPr id="17" name="Group 16">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8" name="Oval 17">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9" name="Oval 18">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5" name="Subtitle 2">
            <a:extLst>
              <a:ext uri="{FF2B5EF4-FFF2-40B4-BE49-F238E27FC236}">
                <a16:creationId xmlns:a16="http://schemas.microsoft.com/office/drawing/2014/main" id="{66ECE451-F955-EF80-F9EA-844106BC6043}"/>
              </a:ext>
            </a:extLst>
          </p:cNvPr>
          <p:cNvSpPr txBox="1">
            <a:spLocks/>
          </p:cNvSpPr>
          <p:nvPr/>
        </p:nvSpPr>
        <p:spPr>
          <a:xfrm>
            <a:off x="246511" y="1131864"/>
            <a:ext cx="11180578" cy="122694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just">
              <a:lnSpc>
                <a:spcPct val="115000"/>
              </a:lnSpc>
              <a:spcAft>
                <a:spcPts val="1000"/>
              </a:spcAft>
            </a:pPr>
            <a:endParaRPr lang="en-GB" sz="18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623534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3" name="Rectangle 12">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5" name="Rectangle 14">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17" name="Group 16">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8" name="Oval 17">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19" name="Oval 18">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p:nvSpPr>
          <p:cNvPr id="21" name="Rectangle 20">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CF39FE41-E7FA-1961-E315-09AA43A8444E}"/>
              </a:ext>
            </a:extLst>
          </p:cNvPr>
          <p:cNvPicPr>
            <a:picLocks noChangeAspect="1"/>
          </p:cNvPicPr>
          <p:nvPr/>
        </p:nvPicPr>
        <p:blipFill>
          <a:blip r:embed="rId6"/>
          <a:srcRect l="8115" t="22505" b="7413"/>
          <a:stretch/>
        </p:blipFill>
        <p:spPr>
          <a:xfrm>
            <a:off x="-7620" y="-557502"/>
            <a:ext cx="12191980" cy="6857989"/>
          </a:xfrm>
          <a:prstGeom prst="rect">
            <a:avLst/>
          </a:prstGeom>
        </p:spPr>
      </p:pic>
      <p:sp>
        <p:nvSpPr>
          <p:cNvPr id="23" name="Rectangle 22">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7A72BC11-62EE-396A-B77A-A45B2927946C}"/>
              </a:ext>
            </a:extLst>
          </p:cNvPr>
          <p:cNvSpPr txBox="1">
            <a:spLocks/>
          </p:cNvSpPr>
          <p:nvPr/>
        </p:nvSpPr>
        <p:spPr>
          <a:xfrm>
            <a:off x="161267" y="4100366"/>
            <a:ext cx="9085940" cy="1472224"/>
          </a:xfrm>
          <a:prstGeom prst="rect">
            <a:avLst/>
          </a:prstGeom>
        </p:spPr>
        <p:txBody>
          <a:bodyPr vert="horz" lIns="91440" tIns="45720" rIns="91440" bIns="45720" rtlCol="0" anchor="b">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nSpc>
                <a:spcPct val="80000"/>
              </a:lnSpc>
              <a:spcBef>
                <a:spcPct val="0"/>
              </a:spcBef>
              <a:spcAft>
                <a:spcPts val="600"/>
              </a:spcAft>
              <a:buNone/>
            </a:pPr>
            <a:r>
              <a:rPr lang="en-US" sz="8800" cap="all" dirty="0">
                <a:blipFill dpi="0" rotWithShape="1">
                  <a:blip r:embed="rId4"/>
                  <a:srcRect/>
                  <a:tile tx="6350" ty="-127000" sx="65000" sy="64000" flip="none" algn="tl"/>
                </a:blipFill>
                <a:latin typeface="+mj-lt"/>
                <a:ea typeface="+mj-ea"/>
                <a:cs typeface="+mj-cs"/>
              </a:rPr>
              <a:t>Matthew 21:14</a:t>
            </a:r>
          </a:p>
        </p:txBody>
      </p:sp>
      <p:grpSp>
        <p:nvGrpSpPr>
          <p:cNvPr id="25" name="Group 24">
            <a:extLst>
              <a:ext uri="{FF2B5EF4-FFF2-40B4-BE49-F238E27FC236}">
                <a16:creationId xmlns:a16="http://schemas.microsoft.com/office/drawing/2014/main" id="{FA08BC01-A289-44B6-9133-2814052F9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26" name="Oval 25">
              <a:extLst>
                <a:ext uri="{FF2B5EF4-FFF2-40B4-BE49-F238E27FC236}">
                  <a16:creationId xmlns:a16="http://schemas.microsoft.com/office/drawing/2014/main" id="{A9CD65F9-B9FF-4981-AB43-F25748584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26">
              <a:extLst>
                <a:ext uri="{FF2B5EF4-FFF2-40B4-BE49-F238E27FC236}">
                  <a16:creationId xmlns:a16="http://schemas.microsoft.com/office/drawing/2014/main" id="{782EC907-6C80-4890-9ECB-3019DBC4D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 name="Subtitle 2">
            <a:extLst>
              <a:ext uri="{FF2B5EF4-FFF2-40B4-BE49-F238E27FC236}">
                <a16:creationId xmlns:a16="http://schemas.microsoft.com/office/drawing/2014/main" id="{2418B33C-A966-F017-1707-C1DA89EA3D19}"/>
              </a:ext>
            </a:extLst>
          </p:cNvPr>
          <p:cNvSpPr txBox="1">
            <a:spLocks/>
          </p:cNvSpPr>
          <p:nvPr/>
        </p:nvSpPr>
        <p:spPr>
          <a:xfrm>
            <a:off x="-161246" y="5290828"/>
            <a:ext cx="12191979" cy="2019319"/>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5400" i="1" dirty="0">
                <a:effectLst/>
              </a:rPr>
              <a:t>Then the blind and the lame came to </a:t>
            </a:r>
            <a:r>
              <a:rPr lang="en-US" sz="5400" b="1" i="1" dirty="0">
                <a:effectLst/>
              </a:rPr>
              <a:t>Him</a:t>
            </a:r>
            <a:r>
              <a:rPr lang="en-US" sz="5400" i="1" dirty="0">
                <a:effectLst/>
              </a:rPr>
              <a:t> in the temple, and </a:t>
            </a:r>
            <a:r>
              <a:rPr lang="en-US" sz="5400" b="1" i="1" dirty="0">
                <a:effectLst/>
              </a:rPr>
              <a:t>He</a:t>
            </a:r>
            <a:r>
              <a:rPr lang="en-US" sz="5400" i="1" dirty="0">
                <a:effectLst/>
              </a:rPr>
              <a:t> healed them.</a:t>
            </a:r>
            <a:endParaRPr lang="en-US" sz="5400" dirty="0">
              <a:effectLst/>
            </a:endParaRPr>
          </a:p>
        </p:txBody>
      </p:sp>
      <p:sp>
        <p:nvSpPr>
          <p:cNvPr id="7" name="TextBox 6">
            <a:extLst>
              <a:ext uri="{FF2B5EF4-FFF2-40B4-BE49-F238E27FC236}">
                <a16:creationId xmlns:a16="http://schemas.microsoft.com/office/drawing/2014/main" id="{6116FAE3-CFB6-1E11-A589-8C8FC516CBCA}"/>
              </a:ext>
            </a:extLst>
          </p:cNvPr>
          <p:cNvSpPr txBox="1"/>
          <p:nvPr/>
        </p:nvSpPr>
        <p:spPr>
          <a:xfrm>
            <a:off x="-103496" y="2835782"/>
            <a:ext cx="8269635" cy="1421584"/>
          </a:xfrm>
          <a:prstGeom prst="rect">
            <a:avLst/>
          </a:prstGeom>
        </p:spPr>
        <p:txBody>
          <a:bodyPr vert="horz" lIns="91440" tIns="45720" rIns="91440" bIns="45720" rtlCol="0">
            <a:noAutofit/>
          </a:bodyPr>
          <a:lstStyle/>
          <a:p>
            <a:pPr algn="r">
              <a:lnSpc>
                <a:spcPct val="115000"/>
              </a:lnSpc>
              <a:spcAft>
                <a:spcPts val="1000"/>
              </a:spcAft>
            </a:pPr>
            <a:r>
              <a:rPr lang="en-US" sz="8800" b="1" dirty="0">
                <a:solidFill>
                  <a:schemeClr val="bg1"/>
                </a:solidFill>
                <a:effectLst>
                  <a:glow rad="101600">
                    <a:schemeClr val="tx1">
                      <a:alpha val="60000"/>
                    </a:schemeClr>
                  </a:glow>
                </a:effectLst>
              </a:rPr>
              <a:t>4. Compassion</a:t>
            </a:r>
            <a:endParaRPr lang="en-GB" sz="8800" b="1" dirty="0">
              <a:solidFill>
                <a:schemeClr val="bg1"/>
              </a:solidFill>
              <a:effectLst>
                <a:glow rad="101600">
                  <a:schemeClr val="tx1">
                    <a:alpha val="60000"/>
                  </a:schemeClr>
                </a:glow>
              </a:effectLst>
            </a:endParaRPr>
          </a:p>
          <a:p>
            <a:pPr lvl="0" algn="r">
              <a:lnSpc>
                <a:spcPct val="115000"/>
              </a:lnSpc>
              <a:spcAft>
                <a:spcPts val="1000"/>
              </a:spcAft>
            </a:pPr>
            <a:endParaRPr lang="en-GB" sz="8800" b="1" dirty="0">
              <a:solidFill>
                <a:schemeClr val="bg1"/>
              </a:solidFill>
              <a:effectLst>
                <a:glow rad="101600">
                  <a:schemeClr val="tx1">
                    <a:alpha val="60000"/>
                  </a:schemeClr>
                </a:glow>
              </a:effectLst>
            </a:endParaRPr>
          </a:p>
        </p:txBody>
      </p:sp>
    </p:spTree>
    <p:extLst>
      <p:ext uri="{BB962C8B-B14F-4D97-AF65-F5344CB8AC3E}">
        <p14:creationId xmlns:p14="http://schemas.microsoft.com/office/powerpoint/2010/main" val="3688304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C8D586-1ECD-4981-BED2-97336112C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F7B0F1BD-E1AD-BAED-687E-01D8DF09720A}"/>
              </a:ext>
            </a:extLst>
          </p:cNvPr>
          <p:cNvSpPr txBox="1">
            <a:spLocks/>
          </p:cNvSpPr>
          <p:nvPr/>
        </p:nvSpPr>
        <p:spPr>
          <a:xfrm>
            <a:off x="5313247" y="101401"/>
            <a:ext cx="7474688" cy="2242832"/>
          </a:xfrm>
          <a:prstGeom prst="rect">
            <a:avLst/>
          </a:prstGeom>
          <a:ln>
            <a:noFill/>
          </a:ln>
        </p:spPr>
        <p:txBody>
          <a:bodyPr vert="horz" lIns="91440" tIns="45720" rIns="91440" bIns="45720" rtlCol="0" anchor="ctr">
            <a:normAutofit fontScale="92500"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ctr">
              <a:spcBef>
                <a:spcPct val="0"/>
              </a:spcBef>
              <a:spcAft>
                <a:spcPts val="600"/>
              </a:spcAft>
              <a:buNone/>
            </a:pPr>
            <a:r>
              <a:rPr lang="en-US" sz="8800" b="1" cap="all" dirty="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Matthew </a:t>
            </a:r>
          </a:p>
          <a:p>
            <a:pPr algn="ctr">
              <a:spcBef>
                <a:spcPct val="0"/>
              </a:spcBef>
              <a:spcAft>
                <a:spcPts val="600"/>
              </a:spcAft>
              <a:buNone/>
            </a:pPr>
            <a:r>
              <a:rPr lang="en-US" sz="8800" b="1" cap="all" dirty="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rPr>
              <a:t>11:5</a:t>
            </a:r>
            <a:endParaRPr lang="en-US" sz="8800" cap="all" dirty="0">
              <a:blipFill>
                <a:blip r:embed="rId3">
                  <a:extLst>
                    <a:ext uri="{28A0092B-C50C-407E-A947-70E740481C1C}">
                      <a14:useLocalDpi xmlns:a14="http://schemas.microsoft.com/office/drawing/2010/main" val="0"/>
                    </a:ext>
                  </a:extLst>
                </a:blip>
                <a:tile tx="6350" ty="-127000" sx="65000" sy="64000" flip="none" algn="tl"/>
              </a:blipFill>
              <a:latin typeface="+mj-lt"/>
              <a:ea typeface="+mj-ea"/>
              <a:cs typeface="+mj-cs"/>
            </a:endParaRPr>
          </a:p>
        </p:txBody>
      </p:sp>
      <p:pic>
        <p:nvPicPr>
          <p:cNvPr id="6" name="Picture 5">
            <a:extLst>
              <a:ext uri="{FF2B5EF4-FFF2-40B4-BE49-F238E27FC236}">
                <a16:creationId xmlns:a16="http://schemas.microsoft.com/office/drawing/2014/main" id="{743BFC89-12DE-8FFE-360D-3B3383CD693F}"/>
              </a:ext>
            </a:extLst>
          </p:cNvPr>
          <p:cNvPicPr>
            <a:picLocks noChangeAspect="1"/>
          </p:cNvPicPr>
          <p:nvPr/>
        </p:nvPicPr>
        <p:blipFill>
          <a:blip r:embed="rId4">
            <a:extLst>
              <a:ext uri="{28A0092B-C50C-407E-A947-70E740481C1C}">
                <a14:useLocalDpi xmlns:a14="http://schemas.microsoft.com/office/drawing/2010/main" val="0"/>
              </a:ext>
            </a:extLst>
          </a:blip>
          <a:srcRect l="1672" r="1672"/>
          <a:stretch/>
        </p:blipFill>
        <p:spPr>
          <a:xfrm>
            <a:off x="-44918" y="-1"/>
            <a:ext cx="6628597" cy="6857988"/>
          </a:xfrm>
          <a:prstGeom prst="rect">
            <a:avLst/>
          </a:prstGeom>
        </p:spPr>
      </p:pic>
      <p:sp>
        <p:nvSpPr>
          <p:cNvPr id="5" name="Subtitle 2">
            <a:extLst>
              <a:ext uri="{FF2B5EF4-FFF2-40B4-BE49-F238E27FC236}">
                <a16:creationId xmlns:a16="http://schemas.microsoft.com/office/drawing/2014/main" id="{DD953412-20F4-36BE-9373-69567FDBDE6C}"/>
              </a:ext>
            </a:extLst>
          </p:cNvPr>
          <p:cNvSpPr txBox="1">
            <a:spLocks/>
          </p:cNvSpPr>
          <p:nvPr/>
        </p:nvSpPr>
        <p:spPr>
          <a:xfrm>
            <a:off x="6400799" y="2121408"/>
            <a:ext cx="5791200" cy="4736592"/>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4400" dirty="0">
                <a:effectLst/>
              </a:rPr>
              <a:t>The blind see and the lame walk; the lepers are cleansed and the deaf hear; the dead are raised up and the poor have the gospel preached to them. </a:t>
            </a:r>
          </a:p>
        </p:txBody>
      </p:sp>
      <p:grpSp>
        <p:nvGrpSpPr>
          <p:cNvPr id="13" name="Group 12">
            <a:extLst>
              <a:ext uri="{FF2B5EF4-FFF2-40B4-BE49-F238E27FC236}">
                <a16:creationId xmlns:a16="http://schemas.microsoft.com/office/drawing/2014/main" id="{AF001A23-2767-4A31-BD30-56112DE952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C6BD30CE-7C6B-4C5B-8206-2A912062D6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id="{7FA45EC6-AD58-4CAF-846D-46D82B614D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826107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7" name="Rectangle 26">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8" name="Rectangle 27">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29" name="Group 28">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0" name="Oval 29">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31" name="Oval 30">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pic>
        <p:nvPicPr>
          <p:cNvPr id="6" name="Picture 5">
            <a:extLst>
              <a:ext uri="{FF2B5EF4-FFF2-40B4-BE49-F238E27FC236}">
                <a16:creationId xmlns:a16="http://schemas.microsoft.com/office/drawing/2014/main" id="{CF39FE41-E7FA-1961-E315-09AA43A8444E}"/>
              </a:ext>
            </a:extLst>
          </p:cNvPr>
          <p:cNvPicPr>
            <a:picLocks noChangeAspect="1"/>
          </p:cNvPicPr>
          <p:nvPr/>
        </p:nvPicPr>
        <p:blipFill>
          <a:blip r:embed="rId6">
            <a:extLst>
              <a:ext uri="{28A0092B-C50C-407E-A947-70E740481C1C}">
                <a14:useLocalDpi xmlns:a14="http://schemas.microsoft.com/office/drawing/2010/main" val="0"/>
              </a:ext>
            </a:extLst>
          </a:blip>
          <a:srcRect l="-1136" t="5146" r="1134" b="9763"/>
          <a:stretch/>
        </p:blipFill>
        <p:spPr>
          <a:xfrm>
            <a:off x="-202019" y="0"/>
            <a:ext cx="12394019" cy="7215253"/>
          </a:xfrm>
          <a:prstGeom prst="rect">
            <a:avLst/>
          </a:prstGeom>
        </p:spPr>
      </p:pic>
      <p:sp>
        <p:nvSpPr>
          <p:cNvPr id="32" name="Rectangle 31">
            <a:extLst>
              <a:ext uri="{FF2B5EF4-FFF2-40B4-BE49-F238E27FC236}">
                <a16:creationId xmlns:a16="http://schemas.microsoft.com/office/drawing/2014/main" id="{CD60390C-0E4C-4682-8246-AFA2E4985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837459"/>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3" name="Rectangle 32">
            <a:extLst>
              <a:ext uri="{FF2B5EF4-FFF2-40B4-BE49-F238E27FC236}">
                <a16:creationId xmlns:a16="http://schemas.microsoft.com/office/drawing/2014/main" id="{CEBA87F4-FB8A-4D91-B3F3-DFA78E0CC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981573"/>
            <a:ext cx="10222992" cy="2078335"/>
          </a:xfrm>
          <a:prstGeom prst="rect">
            <a:avLst/>
          </a:prstGeom>
          <a:blipFill dpi="0" rotWithShape="1">
            <a:blip r:embed="rId2">
              <a:alphaModFix amt="9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4" name="Subtitle 2">
            <a:extLst>
              <a:ext uri="{FF2B5EF4-FFF2-40B4-BE49-F238E27FC236}">
                <a16:creationId xmlns:a16="http://schemas.microsoft.com/office/drawing/2014/main" id="{7A72BC11-62EE-396A-B77A-A45B2927946C}"/>
              </a:ext>
            </a:extLst>
          </p:cNvPr>
          <p:cNvSpPr txBox="1">
            <a:spLocks/>
          </p:cNvSpPr>
          <p:nvPr/>
        </p:nvSpPr>
        <p:spPr>
          <a:xfrm>
            <a:off x="0" y="3786258"/>
            <a:ext cx="4621264" cy="2920973"/>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r">
              <a:lnSpc>
                <a:spcPct val="80000"/>
              </a:lnSpc>
              <a:spcBef>
                <a:spcPct val="0"/>
              </a:spcBef>
              <a:spcAft>
                <a:spcPts val="600"/>
              </a:spcAft>
              <a:buNone/>
            </a:pPr>
            <a:r>
              <a:rPr lang="en-US" sz="8000" cap="all" dirty="0">
                <a:blipFill dpi="0" rotWithShape="1">
                  <a:blip r:embed="rId4"/>
                  <a:srcRect/>
                  <a:tile tx="6350" ty="-127000" sx="65000" sy="64000" flip="none" algn="tl"/>
                </a:blipFill>
                <a:latin typeface="+mj-lt"/>
                <a:ea typeface="+mj-ea"/>
                <a:cs typeface="+mj-cs"/>
              </a:rPr>
              <a:t>Matthew 21:14</a:t>
            </a:r>
          </a:p>
        </p:txBody>
      </p:sp>
      <p:sp>
        <p:nvSpPr>
          <p:cNvPr id="5" name="Subtitle 2">
            <a:extLst>
              <a:ext uri="{FF2B5EF4-FFF2-40B4-BE49-F238E27FC236}">
                <a16:creationId xmlns:a16="http://schemas.microsoft.com/office/drawing/2014/main" id="{2418B33C-A966-F017-1707-C1DA89EA3D19}"/>
              </a:ext>
            </a:extLst>
          </p:cNvPr>
          <p:cNvSpPr txBox="1">
            <a:spLocks/>
          </p:cNvSpPr>
          <p:nvPr/>
        </p:nvSpPr>
        <p:spPr>
          <a:xfrm>
            <a:off x="4621264" y="3786258"/>
            <a:ext cx="7074550" cy="252948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spcAft>
                <a:spcPts val="1000"/>
              </a:spcAft>
            </a:pPr>
            <a:r>
              <a:rPr lang="en-US" sz="4000" i="1" dirty="0">
                <a:effectLst/>
              </a:rPr>
              <a:t>Then the blind and the lame came to </a:t>
            </a:r>
            <a:r>
              <a:rPr lang="en-US" sz="4000" b="1" i="1" dirty="0">
                <a:effectLst/>
              </a:rPr>
              <a:t>Him</a:t>
            </a:r>
            <a:r>
              <a:rPr lang="en-US" sz="4000" i="1" dirty="0">
                <a:effectLst/>
              </a:rPr>
              <a:t> in the temple, and </a:t>
            </a:r>
            <a:r>
              <a:rPr lang="en-US" sz="4000" b="1" i="1" dirty="0">
                <a:effectLst/>
              </a:rPr>
              <a:t>He</a:t>
            </a:r>
            <a:r>
              <a:rPr lang="en-US" sz="4000" i="1" dirty="0">
                <a:effectLst/>
              </a:rPr>
              <a:t> healed them.</a:t>
            </a:r>
            <a:endParaRPr lang="en-US" sz="4000" dirty="0">
              <a:effectLst/>
            </a:endParaRPr>
          </a:p>
        </p:txBody>
      </p:sp>
      <p:sp>
        <p:nvSpPr>
          <p:cNvPr id="25" name="Rectangle 24">
            <a:extLst>
              <a:ext uri="{FF2B5EF4-FFF2-40B4-BE49-F238E27FC236}">
                <a16:creationId xmlns:a16="http://schemas.microsoft.com/office/drawing/2014/main" id="{D012A90F-45C2-4C9B-BAF6-9CE1F546C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128670"/>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B5B9CBC6-9484-D963-C23E-22B24F7178F6}"/>
              </a:ext>
            </a:extLst>
          </p:cNvPr>
          <p:cNvSpPr txBox="1"/>
          <p:nvPr/>
        </p:nvSpPr>
        <p:spPr>
          <a:xfrm>
            <a:off x="3349594" y="-17993"/>
            <a:ext cx="5823283" cy="1263616"/>
          </a:xfrm>
          <a:prstGeom prst="rect">
            <a:avLst/>
          </a:prstGeom>
          <a:solidFill>
            <a:schemeClr val="dk1">
              <a:alpha val="65000"/>
            </a:schemeClr>
          </a:solidFill>
        </p:spPr>
        <p:style>
          <a:lnRef idx="2">
            <a:schemeClr val="dk1">
              <a:shade val="15000"/>
            </a:schemeClr>
          </a:lnRef>
          <a:fillRef idx="1">
            <a:schemeClr val="dk1"/>
          </a:fillRef>
          <a:effectRef idx="0">
            <a:schemeClr val="dk1"/>
          </a:effectRef>
          <a:fontRef idx="minor">
            <a:schemeClr val="lt1"/>
          </a:fontRef>
        </p:style>
        <p:txBody>
          <a:bodyPr wrap="square" anchor="t">
            <a:spAutoFit/>
          </a:bodyPr>
          <a:lstStyle/>
          <a:p>
            <a:pPr lvl="0" algn="just">
              <a:lnSpc>
                <a:spcPct val="115000"/>
              </a:lnSpc>
              <a:spcAft>
                <a:spcPts val="1000"/>
              </a:spcAft>
            </a:pPr>
            <a:r>
              <a:rPr lang="en-US" sz="7200" b="1" dirty="0">
                <a:solidFill>
                  <a:schemeClr val="bg1"/>
                </a:solidFill>
                <a:effectLst>
                  <a:glow rad="101600">
                    <a:schemeClr val="tx1">
                      <a:alpha val="60000"/>
                    </a:schemeClr>
                  </a:glow>
                </a:effectLst>
              </a:rPr>
              <a:t>5.Credential</a:t>
            </a:r>
            <a:endParaRPr lang="en-GB" sz="7200" b="1" dirty="0">
              <a:solidFill>
                <a:schemeClr val="bg1"/>
              </a:solidFill>
              <a:effectLst>
                <a:glow rad="101600">
                  <a:schemeClr val="tx1">
                    <a:alpha val="60000"/>
                  </a:schemeClr>
                </a:glow>
              </a:effectLst>
            </a:endParaRPr>
          </a:p>
        </p:txBody>
      </p:sp>
    </p:spTree>
    <p:extLst>
      <p:ext uri="{BB962C8B-B14F-4D97-AF65-F5344CB8AC3E}">
        <p14:creationId xmlns:p14="http://schemas.microsoft.com/office/powerpoint/2010/main" val="2113339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CF043BA-0C52-4068-BCF5-2B2D89BA9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A86D3262-7E9B-B744-D6D3-7B3A8E637582}"/>
              </a:ext>
            </a:extLst>
          </p:cNvPr>
          <p:cNvSpPr txBox="1">
            <a:spLocks/>
          </p:cNvSpPr>
          <p:nvPr/>
        </p:nvSpPr>
        <p:spPr>
          <a:xfrm>
            <a:off x="7322003" y="0"/>
            <a:ext cx="4939990" cy="2204091"/>
          </a:xfrm>
          <a:prstGeom prst="rect">
            <a:avLst/>
          </a:prstGeom>
          <a:ln>
            <a:noFill/>
          </a:ln>
        </p:spPr>
        <p:txBody>
          <a:bodyPr vert="horz" lIns="91440" tIns="45720" rIns="91440" bIns="45720" rtlCol="0" anchor="ctr">
            <a:normAutofit fontScale="92500"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ctr">
              <a:spcBef>
                <a:spcPct val="0"/>
              </a:spcBef>
              <a:spcAft>
                <a:spcPts val="600"/>
              </a:spcAft>
              <a:buNone/>
            </a:pPr>
            <a:r>
              <a:rPr lang="en-US" sz="8800" cap="all"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rPr>
              <a:t>Matthew 21:15</a:t>
            </a:r>
          </a:p>
        </p:txBody>
      </p:sp>
      <p:pic>
        <p:nvPicPr>
          <p:cNvPr id="6" name="Picture 5">
            <a:extLst>
              <a:ext uri="{FF2B5EF4-FFF2-40B4-BE49-F238E27FC236}">
                <a16:creationId xmlns:a16="http://schemas.microsoft.com/office/drawing/2014/main" id="{03D1A201-A054-9D7F-B1DF-2D55397CB5E6}"/>
              </a:ext>
            </a:extLst>
          </p:cNvPr>
          <p:cNvPicPr>
            <a:picLocks noChangeAspect="1"/>
          </p:cNvPicPr>
          <p:nvPr/>
        </p:nvPicPr>
        <p:blipFill>
          <a:blip r:embed="rId5"/>
          <a:srcRect t="9153" r="-2" b="-2"/>
          <a:stretch/>
        </p:blipFill>
        <p:spPr>
          <a:xfrm>
            <a:off x="3343" y="10"/>
            <a:ext cx="7548923" cy="6857990"/>
          </a:xfrm>
          <a:prstGeom prst="rect">
            <a:avLst/>
          </a:prstGeom>
        </p:spPr>
      </p:pic>
      <p:sp>
        <p:nvSpPr>
          <p:cNvPr id="5" name="Subtitle 2">
            <a:extLst>
              <a:ext uri="{FF2B5EF4-FFF2-40B4-BE49-F238E27FC236}">
                <a16:creationId xmlns:a16="http://schemas.microsoft.com/office/drawing/2014/main" id="{F4BDB3BD-FB96-D1A7-C35B-69D20A2B61FB}"/>
              </a:ext>
            </a:extLst>
          </p:cNvPr>
          <p:cNvSpPr txBox="1">
            <a:spLocks/>
          </p:cNvSpPr>
          <p:nvPr/>
        </p:nvSpPr>
        <p:spPr>
          <a:xfrm>
            <a:off x="7421077" y="2121408"/>
            <a:ext cx="4840915" cy="50686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3600" i="1" dirty="0">
                <a:effectLst/>
              </a:rPr>
              <a:t>But when the chief priests and scribes saw the wonderful things that He did, and the children crying out in the temple and saying, “Hosanna to the Son of David!” they were indignant </a:t>
            </a:r>
            <a:endParaRPr lang="en-US" sz="3600" dirty="0">
              <a:effectLst/>
            </a:endParaRPr>
          </a:p>
        </p:txBody>
      </p:sp>
      <p:grpSp>
        <p:nvGrpSpPr>
          <p:cNvPr id="18" name="Group 17">
            <a:extLst>
              <a:ext uri="{FF2B5EF4-FFF2-40B4-BE49-F238E27FC236}">
                <a16:creationId xmlns:a16="http://schemas.microsoft.com/office/drawing/2014/main" id="{789ACCC8-A635-400E-B9C0-AD9CA57109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9" name="Oval 18">
              <a:extLst>
                <a:ext uri="{FF2B5EF4-FFF2-40B4-BE49-F238E27FC236}">
                  <a16:creationId xmlns:a16="http://schemas.microsoft.com/office/drawing/2014/main" id="{CBC21CEB-233C-4B50-8CCA-829AD0428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 name="Oval 19">
              <a:extLst>
                <a:ext uri="{FF2B5EF4-FFF2-40B4-BE49-F238E27FC236}">
                  <a16:creationId xmlns:a16="http://schemas.microsoft.com/office/drawing/2014/main" id="{F3DF2D74-CD63-49A8-A93B-9DA2F5951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190836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2EB844ED-7994-A94C-3212-06CF710812BA}"/>
              </a:ext>
            </a:extLst>
          </p:cNvPr>
          <p:cNvSpPr txBox="1">
            <a:spLocks/>
          </p:cNvSpPr>
          <p:nvPr/>
        </p:nvSpPr>
        <p:spPr>
          <a:xfrm>
            <a:off x="4799988" y="171119"/>
            <a:ext cx="6730277" cy="1609344"/>
          </a:xfrm>
          <a:prstGeom prst="rect">
            <a:avLst/>
          </a:prstGeom>
          <a:ln>
            <a:noFill/>
          </a:ln>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spcBef>
                <a:spcPct val="0"/>
              </a:spcBef>
              <a:spcAft>
                <a:spcPts val="600"/>
              </a:spcAft>
              <a:buNone/>
            </a:pPr>
            <a:r>
              <a:rPr lang="en-US" sz="8800" b="1" cap="all"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rPr>
              <a:t>Malachi 3:1</a:t>
            </a:r>
            <a:endParaRPr lang="en-US" sz="8800" cap="all"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endParaRPr>
          </a:p>
        </p:txBody>
      </p:sp>
      <p:pic>
        <p:nvPicPr>
          <p:cNvPr id="6" name="Picture 5">
            <a:extLst>
              <a:ext uri="{FF2B5EF4-FFF2-40B4-BE49-F238E27FC236}">
                <a16:creationId xmlns:a16="http://schemas.microsoft.com/office/drawing/2014/main" id="{61433CDF-FB10-64C5-ADCA-64C295838693}"/>
              </a:ext>
            </a:extLst>
          </p:cNvPr>
          <p:cNvPicPr>
            <a:picLocks noChangeAspect="1"/>
          </p:cNvPicPr>
          <p:nvPr/>
        </p:nvPicPr>
        <p:blipFill>
          <a:blip r:embed="rId5">
            <a:extLst>
              <a:ext uri="{28A0092B-C50C-407E-A947-70E740481C1C}">
                <a14:useLocalDpi xmlns:a14="http://schemas.microsoft.com/office/drawing/2010/main" val="0"/>
              </a:ext>
            </a:extLst>
          </a:blip>
          <a:srcRect l="35" t="2921" r="44967" b="-2921"/>
          <a:stretch/>
        </p:blipFill>
        <p:spPr>
          <a:xfrm>
            <a:off x="-221381" y="-1171209"/>
            <a:ext cx="6317381" cy="8325361"/>
          </a:xfrm>
          <a:prstGeom prst="rect">
            <a:avLst/>
          </a:prstGeom>
        </p:spPr>
      </p:pic>
      <p:sp>
        <p:nvSpPr>
          <p:cNvPr id="5" name="Subtitle 2">
            <a:extLst>
              <a:ext uri="{FF2B5EF4-FFF2-40B4-BE49-F238E27FC236}">
                <a16:creationId xmlns:a16="http://schemas.microsoft.com/office/drawing/2014/main" id="{BBD7382F-59A8-ABCC-F9E5-AC1E2408D075}"/>
              </a:ext>
            </a:extLst>
          </p:cNvPr>
          <p:cNvSpPr txBox="1">
            <a:spLocks/>
          </p:cNvSpPr>
          <p:nvPr/>
        </p:nvSpPr>
        <p:spPr>
          <a:xfrm>
            <a:off x="5439326" y="1857436"/>
            <a:ext cx="6900397" cy="554697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4000" i="1" dirty="0">
                <a:effectLst/>
              </a:rPr>
              <a:t>“Behold, I send My messenger, And he will prepare the way before Me. And the Lord, whom you seek, Will suddenly come to His temple, Even the Messenger of the covenant, In whom you delight. Behold, He is coming,” Says the Lord of hosts.</a:t>
            </a:r>
            <a:endParaRPr lang="en-US" sz="4000" dirty="0">
              <a:effectLst/>
            </a:endParaRPr>
          </a:p>
        </p:txBody>
      </p:sp>
      <p:grpSp>
        <p:nvGrpSpPr>
          <p:cNvPr id="13" name="Group 12">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986613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A86D3262-7E9B-B744-D6D3-7B3A8E637582}"/>
              </a:ext>
            </a:extLst>
          </p:cNvPr>
          <p:cNvSpPr txBox="1">
            <a:spLocks/>
          </p:cNvSpPr>
          <p:nvPr/>
        </p:nvSpPr>
        <p:spPr>
          <a:xfrm>
            <a:off x="7322003" y="0"/>
            <a:ext cx="4939990" cy="2204091"/>
          </a:xfrm>
          <a:prstGeom prst="rect">
            <a:avLst/>
          </a:prstGeom>
          <a:ln>
            <a:noFill/>
          </a:ln>
        </p:spPr>
        <p:txBody>
          <a:bodyPr vert="horz" lIns="91440" tIns="45720" rIns="91440" bIns="45720" rtlCol="0" anchor="ctr">
            <a:normAutofit fontScale="92500"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ctr">
              <a:spcBef>
                <a:spcPct val="0"/>
              </a:spcBef>
              <a:spcAft>
                <a:spcPts val="600"/>
              </a:spcAft>
              <a:buNone/>
            </a:pPr>
            <a:r>
              <a:rPr lang="en-US" sz="8800" cap="all" dirty="0">
                <a:blipFill>
                  <a:blip r:embed="rId2">
                    <a:extLst>
                      <a:ext uri="{28A0092B-C50C-407E-A947-70E740481C1C}">
                        <a14:useLocalDpi xmlns:a14="http://schemas.microsoft.com/office/drawing/2010/main" val="0"/>
                      </a:ext>
                    </a:extLst>
                  </a:blip>
                  <a:tile tx="6350" ty="-127000" sx="65000" sy="64000" flip="none" algn="tl"/>
                </a:blipFill>
                <a:latin typeface="+mj-lt"/>
                <a:ea typeface="+mj-ea"/>
                <a:cs typeface="+mj-cs"/>
              </a:rPr>
              <a:t>Matthew 21:15</a:t>
            </a:r>
          </a:p>
        </p:txBody>
      </p:sp>
      <p:pic>
        <p:nvPicPr>
          <p:cNvPr id="6" name="Picture 5">
            <a:extLst>
              <a:ext uri="{FF2B5EF4-FFF2-40B4-BE49-F238E27FC236}">
                <a16:creationId xmlns:a16="http://schemas.microsoft.com/office/drawing/2014/main" id="{03D1A201-A054-9D7F-B1DF-2D55397CB5E6}"/>
              </a:ext>
            </a:extLst>
          </p:cNvPr>
          <p:cNvPicPr>
            <a:picLocks noChangeAspect="1"/>
          </p:cNvPicPr>
          <p:nvPr/>
        </p:nvPicPr>
        <p:blipFill>
          <a:blip r:embed="rId3"/>
          <a:srcRect t="9153" r="-2" b="-2"/>
          <a:stretch/>
        </p:blipFill>
        <p:spPr>
          <a:xfrm>
            <a:off x="3343" y="10"/>
            <a:ext cx="7548923" cy="6857990"/>
          </a:xfrm>
          <a:prstGeom prst="rect">
            <a:avLst/>
          </a:prstGeom>
        </p:spPr>
      </p:pic>
      <p:sp>
        <p:nvSpPr>
          <p:cNvPr id="5" name="Subtitle 2">
            <a:extLst>
              <a:ext uri="{FF2B5EF4-FFF2-40B4-BE49-F238E27FC236}">
                <a16:creationId xmlns:a16="http://schemas.microsoft.com/office/drawing/2014/main" id="{F4BDB3BD-FB96-D1A7-C35B-69D20A2B61FB}"/>
              </a:ext>
            </a:extLst>
          </p:cNvPr>
          <p:cNvSpPr txBox="1">
            <a:spLocks/>
          </p:cNvSpPr>
          <p:nvPr/>
        </p:nvSpPr>
        <p:spPr>
          <a:xfrm>
            <a:off x="7421077" y="2121408"/>
            <a:ext cx="4840915" cy="50686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3600" i="1" dirty="0">
                <a:effectLst/>
              </a:rPr>
              <a:t>But when the chief priests and scribes saw the wonderful things that He did, and the children crying out in the temple and saying, “Hosanna to the Son of David!” they were indignant </a:t>
            </a:r>
            <a:endParaRPr lang="en-US" sz="3600" dirty="0">
              <a:effectLst/>
            </a:endParaRPr>
          </a:p>
        </p:txBody>
      </p:sp>
    </p:spTree>
    <p:extLst>
      <p:ext uri="{BB962C8B-B14F-4D97-AF65-F5344CB8AC3E}">
        <p14:creationId xmlns:p14="http://schemas.microsoft.com/office/powerpoint/2010/main" val="1819861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2D73484-C517-4122-E18B-342476A2885A}"/>
              </a:ext>
            </a:extLst>
          </p:cNvPr>
          <p:cNvPicPr>
            <a:picLocks noChangeAspect="1"/>
          </p:cNvPicPr>
          <p:nvPr/>
        </p:nvPicPr>
        <p:blipFill>
          <a:blip r:embed="rId2"/>
          <a:srcRect/>
          <a:stretch/>
        </p:blipFill>
        <p:spPr>
          <a:xfrm>
            <a:off x="-1" y="10"/>
            <a:ext cx="12191999" cy="6857990"/>
          </a:xfrm>
          <a:prstGeom prst="rect">
            <a:avLst/>
          </a:prstGeom>
        </p:spPr>
      </p:pic>
      <p:sp>
        <p:nvSpPr>
          <p:cNvPr id="13" name="Rectangle 12">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83745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5" name="Rectangle 14">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981573"/>
            <a:ext cx="10222992" cy="2078335"/>
          </a:xfrm>
          <a:prstGeom prst="rect">
            <a:avLst/>
          </a:prstGeom>
          <a:blipFill dpi="0" rotWithShape="1">
            <a:blip r:embed="rId3">
              <a:alphaModFix amt="9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4" name="Subtitle 2">
            <a:extLst>
              <a:ext uri="{FF2B5EF4-FFF2-40B4-BE49-F238E27FC236}">
                <a16:creationId xmlns:a16="http://schemas.microsoft.com/office/drawing/2014/main" id="{3E6A7C8B-E0B3-DA98-B905-2C5071A2C5BD}"/>
              </a:ext>
            </a:extLst>
          </p:cNvPr>
          <p:cNvSpPr txBox="1">
            <a:spLocks/>
          </p:cNvSpPr>
          <p:nvPr/>
        </p:nvSpPr>
        <p:spPr>
          <a:xfrm>
            <a:off x="-988827" y="3429000"/>
            <a:ext cx="5552692" cy="3302930"/>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r">
              <a:spcBef>
                <a:spcPct val="0"/>
              </a:spcBef>
              <a:spcAft>
                <a:spcPts val="600"/>
              </a:spcAft>
              <a:buNone/>
            </a:pPr>
            <a:r>
              <a:rPr lang="en-US" sz="8000" cap="all" dirty="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rPr>
              <a:t>Matthew 21:16</a:t>
            </a:r>
          </a:p>
        </p:txBody>
      </p:sp>
      <p:sp>
        <p:nvSpPr>
          <p:cNvPr id="5" name="Subtitle 2">
            <a:extLst>
              <a:ext uri="{FF2B5EF4-FFF2-40B4-BE49-F238E27FC236}">
                <a16:creationId xmlns:a16="http://schemas.microsoft.com/office/drawing/2014/main" id="{07323562-9C4D-2CE1-73E1-8E38186656F6}"/>
              </a:ext>
            </a:extLst>
          </p:cNvPr>
          <p:cNvSpPr txBox="1">
            <a:spLocks/>
          </p:cNvSpPr>
          <p:nvPr/>
        </p:nvSpPr>
        <p:spPr>
          <a:xfrm>
            <a:off x="4610462" y="3314295"/>
            <a:ext cx="6550436" cy="341763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spcAft>
                <a:spcPts val="1000"/>
              </a:spcAft>
            </a:pPr>
            <a:r>
              <a:rPr lang="en-US" sz="2800" i="1" dirty="0">
                <a:effectLst/>
              </a:rPr>
              <a:t>and said to Him, “Do You hear what these are saying?” And Jesus said to them, “Yes. Have you never read, ‘Out of the mouth of babes and nursing infants You have perfected praise’?”</a:t>
            </a:r>
            <a:endParaRPr lang="en-US" sz="2800" dirty="0">
              <a:effectLst/>
            </a:endParaRPr>
          </a:p>
        </p:txBody>
      </p:sp>
      <p:sp>
        <p:nvSpPr>
          <p:cNvPr id="17" name="Rectangle 16">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128670"/>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9" name="Oval 18">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 name="Oval 20">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668233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1A7D4AB8-0609-B022-8BB7-F209A950A7CC}"/>
              </a:ext>
            </a:extLst>
          </p:cNvPr>
          <p:cNvSpPr txBox="1">
            <a:spLocks/>
          </p:cNvSpPr>
          <p:nvPr/>
        </p:nvSpPr>
        <p:spPr>
          <a:xfrm>
            <a:off x="5410137" y="-620013"/>
            <a:ext cx="6448788" cy="3314819"/>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spcBef>
                <a:spcPct val="0"/>
              </a:spcBef>
              <a:spcAft>
                <a:spcPts val="600"/>
              </a:spcAft>
              <a:buNone/>
            </a:pPr>
            <a:r>
              <a:rPr lang="en-US" sz="8800" b="1" cap="all" dirty="0">
                <a:solidFill>
                  <a:srgbClr val="000000"/>
                </a:solidFill>
                <a:latin typeface="+mj-lt"/>
                <a:ea typeface="+mj-ea"/>
                <a:cs typeface="+mj-cs"/>
              </a:rPr>
              <a:t>Psalm 8:2</a:t>
            </a:r>
            <a:endParaRPr lang="en-US" sz="8800" cap="all" dirty="0">
              <a:solidFill>
                <a:srgbClr val="000000"/>
              </a:solidFill>
              <a:latin typeface="+mj-lt"/>
              <a:ea typeface="+mj-ea"/>
              <a:cs typeface="+mj-cs"/>
            </a:endParaRPr>
          </a:p>
        </p:txBody>
      </p:sp>
      <p:pic>
        <p:nvPicPr>
          <p:cNvPr id="6" name="Picture 5">
            <a:extLst>
              <a:ext uri="{FF2B5EF4-FFF2-40B4-BE49-F238E27FC236}">
                <a16:creationId xmlns:a16="http://schemas.microsoft.com/office/drawing/2014/main" id="{9092C192-F879-27D0-DF03-8DDF27F6379D}"/>
              </a:ext>
            </a:extLst>
          </p:cNvPr>
          <p:cNvPicPr>
            <a:picLocks noChangeAspect="1"/>
          </p:cNvPicPr>
          <p:nvPr/>
        </p:nvPicPr>
        <p:blipFill>
          <a:blip r:embed="rId2"/>
          <a:srcRect r="36769"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3" name="Freeform: Shape 12">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5" name="Subtitle 2">
            <a:extLst>
              <a:ext uri="{FF2B5EF4-FFF2-40B4-BE49-F238E27FC236}">
                <a16:creationId xmlns:a16="http://schemas.microsoft.com/office/drawing/2014/main" id="{FF82A974-BA03-588B-0E2F-2BDC47A0D604}"/>
              </a:ext>
            </a:extLst>
          </p:cNvPr>
          <p:cNvSpPr txBox="1">
            <a:spLocks/>
          </p:cNvSpPr>
          <p:nvPr/>
        </p:nvSpPr>
        <p:spPr>
          <a:xfrm>
            <a:off x="6096000" y="1645920"/>
            <a:ext cx="5940055" cy="521207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4400" i="1" dirty="0">
                <a:solidFill>
                  <a:srgbClr val="000000"/>
                </a:solidFill>
                <a:effectLst/>
              </a:rPr>
              <a:t>Out of the mouth of babes and nursing infants You have ordained strength, Because of Your enemies, That You may silence the enemy and the avenger.</a:t>
            </a:r>
            <a:endParaRPr lang="en-US" sz="4400" dirty="0">
              <a:solidFill>
                <a:srgbClr val="000000"/>
              </a:solidFill>
              <a:effectLst/>
            </a:endParaRPr>
          </a:p>
        </p:txBody>
      </p:sp>
      <p:grpSp>
        <p:nvGrpSpPr>
          <p:cNvPr id="15" name="Group 14">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7" name="Oval 16">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Tree>
    <p:extLst>
      <p:ext uri="{BB962C8B-B14F-4D97-AF65-F5344CB8AC3E}">
        <p14:creationId xmlns:p14="http://schemas.microsoft.com/office/powerpoint/2010/main" val="867036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5F975AFE-0410-0E5F-E4B7-BDC6DC3454D7}"/>
              </a:ext>
            </a:extLst>
          </p:cNvPr>
          <p:cNvSpPr txBox="1">
            <a:spLocks/>
          </p:cNvSpPr>
          <p:nvPr/>
        </p:nvSpPr>
        <p:spPr>
          <a:xfrm>
            <a:off x="5050466" y="-761139"/>
            <a:ext cx="6034118" cy="3065865"/>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spcBef>
                <a:spcPct val="0"/>
              </a:spcBef>
              <a:spcAft>
                <a:spcPts val="600"/>
              </a:spcAft>
              <a:buNone/>
            </a:pPr>
            <a:r>
              <a:rPr lang="en-US" sz="8800" b="1" cap="all" dirty="0">
                <a:solidFill>
                  <a:srgbClr val="000000"/>
                </a:solidFill>
                <a:latin typeface="+mj-lt"/>
                <a:ea typeface="+mj-ea"/>
                <a:cs typeface="+mj-cs"/>
              </a:rPr>
              <a:t>Luke 19:40</a:t>
            </a:r>
            <a:endParaRPr lang="en-US" sz="8800" cap="all" dirty="0">
              <a:solidFill>
                <a:srgbClr val="000000"/>
              </a:solidFill>
              <a:latin typeface="+mj-lt"/>
              <a:ea typeface="+mj-ea"/>
              <a:cs typeface="+mj-cs"/>
            </a:endParaRPr>
          </a:p>
        </p:txBody>
      </p:sp>
      <p:pic>
        <p:nvPicPr>
          <p:cNvPr id="6" name="Picture 5">
            <a:extLst>
              <a:ext uri="{FF2B5EF4-FFF2-40B4-BE49-F238E27FC236}">
                <a16:creationId xmlns:a16="http://schemas.microsoft.com/office/drawing/2014/main" id="{6BE5082E-94C1-921A-2626-0FAA0CD6F19A}"/>
              </a:ext>
            </a:extLst>
          </p:cNvPr>
          <p:cNvPicPr>
            <a:picLocks noChangeAspect="1"/>
          </p:cNvPicPr>
          <p:nvPr/>
        </p:nvPicPr>
        <p:blipFill>
          <a:blip r:embed="rId2"/>
          <a:srcRect l="27367" r="9639"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3" name="Freeform: Shape 12">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5" name="Subtitle 2">
            <a:extLst>
              <a:ext uri="{FF2B5EF4-FFF2-40B4-BE49-F238E27FC236}">
                <a16:creationId xmlns:a16="http://schemas.microsoft.com/office/drawing/2014/main" id="{5125C32A-E527-F84D-39C1-8BAA1DA511DF}"/>
              </a:ext>
            </a:extLst>
          </p:cNvPr>
          <p:cNvSpPr txBox="1">
            <a:spLocks/>
          </p:cNvSpPr>
          <p:nvPr/>
        </p:nvSpPr>
        <p:spPr>
          <a:xfrm>
            <a:off x="5947137" y="1573620"/>
            <a:ext cx="6034118" cy="5805376"/>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4800" i="1" dirty="0">
                <a:solidFill>
                  <a:srgbClr val="000000"/>
                </a:solidFill>
                <a:effectLst/>
              </a:rPr>
              <a:t>But He answered and said to them, “I tell you that if these should keep silent, the stones would immediately cry out.”</a:t>
            </a:r>
            <a:endParaRPr lang="en-US" sz="4800" dirty="0">
              <a:solidFill>
                <a:srgbClr val="000000"/>
              </a:solidFill>
              <a:effectLst/>
            </a:endParaRPr>
          </a:p>
        </p:txBody>
      </p:sp>
      <p:grpSp>
        <p:nvGrpSpPr>
          <p:cNvPr id="15" name="Group 14">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7" name="Oval 16">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Tree>
    <p:extLst>
      <p:ext uri="{BB962C8B-B14F-4D97-AF65-F5344CB8AC3E}">
        <p14:creationId xmlns:p14="http://schemas.microsoft.com/office/powerpoint/2010/main" val="17247761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407556-12AC-6A1F-F18C-2A708CDB6433}"/>
              </a:ext>
            </a:extLst>
          </p:cNvPr>
          <p:cNvPicPr>
            <a:picLocks noChangeAspect="1"/>
          </p:cNvPicPr>
          <p:nvPr/>
        </p:nvPicPr>
        <p:blipFill>
          <a:blip r:embed="rId2"/>
          <a:stretch>
            <a:fillRect/>
          </a:stretch>
        </p:blipFill>
        <p:spPr>
          <a:xfrm>
            <a:off x="1768400" y="0"/>
            <a:ext cx="10423600" cy="6858000"/>
          </a:xfrm>
          <a:prstGeom prst="rect">
            <a:avLst/>
          </a:prstGeom>
        </p:spPr>
      </p:pic>
      <p:sp>
        <p:nvSpPr>
          <p:cNvPr id="6" name="TextBox 5">
            <a:extLst>
              <a:ext uri="{FF2B5EF4-FFF2-40B4-BE49-F238E27FC236}">
                <a16:creationId xmlns:a16="http://schemas.microsoft.com/office/drawing/2014/main" id="{B51E4E9E-BF2A-90DB-0691-C0AE82CCCF6F}"/>
              </a:ext>
            </a:extLst>
          </p:cNvPr>
          <p:cNvSpPr txBox="1"/>
          <p:nvPr/>
        </p:nvSpPr>
        <p:spPr>
          <a:xfrm>
            <a:off x="-262289" y="782673"/>
            <a:ext cx="6720840" cy="4154984"/>
          </a:xfrm>
          <a:prstGeom prst="rect">
            <a:avLst/>
          </a:prstGeom>
          <a:noFill/>
        </p:spPr>
        <p:txBody>
          <a:bodyPr wrap="square">
            <a:spAutoFit/>
          </a:bodyPr>
          <a:lstStyle/>
          <a:p>
            <a:pPr algn="ctr"/>
            <a:r>
              <a:rPr lang="en-US" sz="8800" i="1" dirty="0">
                <a:effectLst/>
                <a:latin typeface="Calibri" panose="020F0502020204030204" pitchFamily="34" charset="0"/>
                <a:ea typeface="Calibri" panose="020F0502020204030204" pitchFamily="34" charset="0"/>
                <a:cs typeface="Latha" panose="020B0604020202020204" pitchFamily="34" charset="0"/>
              </a:rPr>
              <a:t>“Hosanna to the son of David,” </a:t>
            </a:r>
            <a:endParaRPr lang="en-GB" sz="8800" i="1" dirty="0"/>
          </a:p>
        </p:txBody>
      </p:sp>
    </p:spTree>
    <p:extLst>
      <p:ext uri="{BB962C8B-B14F-4D97-AF65-F5344CB8AC3E}">
        <p14:creationId xmlns:p14="http://schemas.microsoft.com/office/powerpoint/2010/main" val="36799583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AD235B3D-38FC-9DFD-AD47-DCF8774C4BFE}"/>
              </a:ext>
            </a:extLst>
          </p:cNvPr>
          <p:cNvSpPr txBox="1">
            <a:spLocks/>
          </p:cNvSpPr>
          <p:nvPr/>
        </p:nvSpPr>
        <p:spPr>
          <a:xfrm>
            <a:off x="182880" y="1379138"/>
            <a:ext cx="4959077" cy="547886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lnSpc>
                <a:spcPct val="115000"/>
              </a:lnSpc>
              <a:spcAft>
                <a:spcPts val="1000"/>
              </a:spcAft>
            </a:pPr>
            <a:r>
              <a:rPr lang="en-GB" sz="5400" i="1" dirty="0">
                <a:effectLst/>
                <a:latin typeface="Calibri" panose="020F0502020204030204" pitchFamily="34" charset="0"/>
                <a:ea typeface="Calibri" panose="020F0502020204030204" pitchFamily="34" charset="0"/>
                <a:cs typeface="Latha" panose="020B0604020202020204" pitchFamily="34" charset="0"/>
              </a:rPr>
              <a:t>Then He left them and went out of the city to Bethany, and He lodged there.</a:t>
            </a:r>
            <a:endParaRPr lang="en-GB" sz="54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6" name="Picture 5">
            <a:extLst>
              <a:ext uri="{FF2B5EF4-FFF2-40B4-BE49-F238E27FC236}">
                <a16:creationId xmlns:a16="http://schemas.microsoft.com/office/drawing/2014/main" id="{EBDBCFD0-5058-AA7C-3BB5-7AC481A9F1DE}"/>
              </a:ext>
            </a:extLst>
          </p:cNvPr>
          <p:cNvPicPr>
            <a:picLocks noChangeAspect="1"/>
          </p:cNvPicPr>
          <p:nvPr/>
        </p:nvPicPr>
        <p:blipFill>
          <a:blip r:embed="rId2"/>
          <a:stretch>
            <a:fillRect/>
          </a:stretch>
        </p:blipFill>
        <p:spPr>
          <a:xfrm>
            <a:off x="5334000" y="33523"/>
            <a:ext cx="6858000" cy="6858000"/>
          </a:xfrm>
          <a:prstGeom prst="rect">
            <a:avLst/>
          </a:prstGeom>
        </p:spPr>
      </p:pic>
      <p:sp>
        <p:nvSpPr>
          <p:cNvPr id="4" name="Subtitle 2">
            <a:extLst>
              <a:ext uri="{FF2B5EF4-FFF2-40B4-BE49-F238E27FC236}">
                <a16:creationId xmlns:a16="http://schemas.microsoft.com/office/drawing/2014/main" id="{BC34EFB6-52D0-D08D-6B97-174CCBDB362A}"/>
              </a:ext>
            </a:extLst>
          </p:cNvPr>
          <p:cNvSpPr txBox="1">
            <a:spLocks/>
          </p:cNvSpPr>
          <p:nvPr/>
        </p:nvSpPr>
        <p:spPr>
          <a:xfrm>
            <a:off x="529389" y="152199"/>
            <a:ext cx="8595909" cy="122694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chor="b">
            <a:normAutofit fontScale="92500"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gn="ctr">
              <a:buNone/>
            </a:pPr>
            <a:r>
              <a:rPr lang="en-GB" sz="9600" b="1" dirty="0">
                <a:solidFill>
                  <a:schemeClr val="bg1"/>
                </a:solidFill>
                <a:effectLst>
                  <a:glow rad="101600">
                    <a:schemeClr val="tx1">
                      <a:alpha val="60000"/>
                    </a:schemeClr>
                  </a:glow>
                </a:effectLst>
              </a:rPr>
              <a:t>Matthew 21:17</a:t>
            </a:r>
          </a:p>
        </p:txBody>
      </p:sp>
    </p:spTree>
    <p:extLst>
      <p:ext uri="{BB962C8B-B14F-4D97-AF65-F5344CB8AC3E}">
        <p14:creationId xmlns:p14="http://schemas.microsoft.com/office/powerpoint/2010/main" val="15060444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CF043BA-0C52-4068-BCF5-2B2D89BA9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a:extLst>
              <a:ext uri="{FF2B5EF4-FFF2-40B4-BE49-F238E27FC236}">
                <a16:creationId xmlns:a16="http://schemas.microsoft.com/office/drawing/2014/main" id="{B5A6801A-64F0-52F2-BB34-BB0FAB65CF3C}"/>
              </a:ext>
            </a:extLst>
          </p:cNvPr>
          <p:cNvSpPr txBox="1">
            <a:spLocks/>
          </p:cNvSpPr>
          <p:nvPr/>
        </p:nvSpPr>
        <p:spPr>
          <a:xfrm>
            <a:off x="7883612" y="484632"/>
            <a:ext cx="4120546" cy="1609344"/>
          </a:xfrm>
          <a:prstGeom prst="rect">
            <a:avLst/>
          </a:prstGeom>
          <a:ln>
            <a:noFill/>
          </a:ln>
        </p:spPr>
        <p:txBody>
          <a:bodyPr vert="horz" lIns="91440" tIns="45720" rIns="91440" bIns="45720" rtlCol="0" anchor="ctr">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ctr">
              <a:spcBef>
                <a:spcPct val="0"/>
              </a:spcBef>
              <a:spcAft>
                <a:spcPts val="600"/>
              </a:spcAft>
              <a:buNone/>
            </a:pPr>
            <a:r>
              <a:rPr lang="en-US" sz="8800" cap="all"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rPr>
              <a:t>Matthew 21:27</a:t>
            </a:r>
          </a:p>
        </p:txBody>
      </p:sp>
      <p:pic>
        <p:nvPicPr>
          <p:cNvPr id="8" name="Picture 7">
            <a:extLst>
              <a:ext uri="{FF2B5EF4-FFF2-40B4-BE49-F238E27FC236}">
                <a16:creationId xmlns:a16="http://schemas.microsoft.com/office/drawing/2014/main" id="{954447DB-00EC-F193-405B-6E6EA9FD17E1}"/>
              </a:ext>
            </a:extLst>
          </p:cNvPr>
          <p:cNvPicPr>
            <a:picLocks noChangeAspect="1"/>
          </p:cNvPicPr>
          <p:nvPr/>
        </p:nvPicPr>
        <p:blipFill>
          <a:blip r:embed="rId5"/>
          <a:srcRect t="6178" r="-2" b="2973"/>
          <a:stretch/>
        </p:blipFill>
        <p:spPr>
          <a:xfrm>
            <a:off x="3343" y="10"/>
            <a:ext cx="7548923" cy="6857990"/>
          </a:xfrm>
          <a:prstGeom prst="rect">
            <a:avLst/>
          </a:prstGeom>
        </p:spPr>
      </p:pic>
      <p:sp>
        <p:nvSpPr>
          <p:cNvPr id="7" name="Subtitle 2">
            <a:extLst>
              <a:ext uri="{FF2B5EF4-FFF2-40B4-BE49-F238E27FC236}">
                <a16:creationId xmlns:a16="http://schemas.microsoft.com/office/drawing/2014/main" id="{E4FD6B43-CC64-88D5-ABC7-A02DC2DC1687}"/>
              </a:ext>
            </a:extLst>
          </p:cNvPr>
          <p:cNvSpPr txBox="1">
            <a:spLocks/>
          </p:cNvSpPr>
          <p:nvPr/>
        </p:nvSpPr>
        <p:spPr>
          <a:xfrm>
            <a:off x="7552266" y="2121407"/>
            <a:ext cx="4748819" cy="509753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4000" i="1" dirty="0">
                <a:effectLst/>
              </a:rPr>
              <a:t>So they answered Jesus and said, “We do not know.” And He said to them, “Neither will I tell you by what authority I do these things.</a:t>
            </a:r>
            <a:endParaRPr lang="en-US" sz="4000" dirty="0">
              <a:effectLst/>
            </a:endParaRPr>
          </a:p>
        </p:txBody>
      </p:sp>
      <p:grpSp>
        <p:nvGrpSpPr>
          <p:cNvPr id="15" name="Group 14">
            <a:extLst>
              <a:ext uri="{FF2B5EF4-FFF2-40B4-BE49-F238E27FC236}">
                <a16:creationId xmlns:a16="http://schemas.microsoft.com/office/drawing/2014/main" id="{789ACCC8-A635-400E-B9C0-AD9CA57109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id="{CBC21CEB-233C-4B50-8CCA-829AD0428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id="{F3DF2D74-CD63-49A8-A93B-9DA2F5951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7537852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3" name="Rectangle 12">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5" name="Rectangle 14">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17" name="Group 16">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8" name="Oval 17">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19" name="Oval 18">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p:nvSpPr>
          <p:cNvPr id="21" name="Rectangle 20">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477DEC2D-E263-44BE-97D4-D7A64E1A7ED9}"/>
              </a:ext>
            </a:extLst>
          </p:cNvPr>
          <p:cNvPicPr>
            <a:picLocks noChangeAspect="1"/>
          </p:cNvPicPr>
          <p:nvPr/>
        </p:nvPicPr>
        <p:blipFill>
          <a:blip r:embed="rId6"/>
          <a:srcRect l="9091" t="23103"/>
          <a:stretch/>
        </p:blipFill>
        <p:spPr>
          <a:xfrm>
            <a:off x="2005" y="-57970"/>
            <a:ext cx="12191980" cy="6857989"/>
          </a:xfrm>
          <a:prstGeom prst="rect">
            <a:avLst/>
          </a:prstGeom>
        </p:spPr>
      </p:pic>
      <p:sp>
        <p:nvSpPr>
          <p:cNvPr id="23" name="Rectangle 22">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ubtitle 2">
            <a:extLst>
              <a:ext uri="{FF2B5EF4-FFF2-40B4-BE49-F238E27FC236}">
                <a16:creationId xmlns:a16="http://schemas.microsoft.com/office/drawing/2014/main" id="{89B9B1E0-D6F2-C6B6-6066-C53081CC2564}"/>
              </a:ext>
            </a:extLst>
          </p:cNvPr>
          <p:cNvSpPr txBox="1">
            <a:spLocks/>
          </p:cNvSpPr>
          <p:nvPr/>
        </p:nvSpPr>
        <p:spPr>
          <a:xfrm>
            <a:off x="2743774" y="298383"/>
            <a:ext cx="4706179" cy="1366788"/>
          </a:xfrm>
          <a:prstGeom prst="rect">
            <a:avLst/>
          </a:prstGeom>
        </p:spPr>
        <p:txBody>
          <a:bodyPr vert="horz" lIns="91440" tIns="45720" rIns="91440" bIns="45720" rtlCol="0" anchor="b">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lnSpc>
                <a:spcPct val="80000"/>
              </a:lnSpc>
              <a:spcBef>
                <a:spcPct val="0"/>
              </a:spcBef>
              <a:spcAft>
                <a:spcPts val="600"/>
              </a:spcAft>
              <a:buNone/>
            </a:pPr>
            <a:r>
              <a:rPr lang="en-US" sz="8000" b="1" cap="all" dirty="0">
                <a:solidFill>
                  <a:schemeClr val="bg1"/>
                </a:solidFill>
                <a:effectLst>
                  <a:glow rad="101600">
                    <a:schemeClr val="tx1">
                      <a:alpha val="60000"/>
                    </a:schemeClr>
                  </a:glow>
                </a:effectLst>
                <a:latin typeface="+mj-lt"/>
                <a:ea typeface="+mj-ea"/>
                <a:cs typeface="+mj-cs"/>
              </a:rPr>
              <a:t>Genesis 6</a:t>
            </a:r>
            <a:endParaRPr lang="en-US" sz="8000" cap="all" dirty="0">
              <a:solidFill>
                <a:schemeClr val="bg1"/>
              </a:solidFill>
              <a:effectLst>
                <a:glow rad="101600">
                  <a:schemeClr val="tx1">
                    <a:alpha val="60000"/>
                  </a:schemeClr>
                </a:glow>
              </a:effectLst>
              <a:latin typeface="+mj-lt"/>
              <a:ea typeface="+mj-ea"/>
              <a:cs typeface="+mj-cs"/>
            </a:endParaRPr>
          </a:p>
        </p:txBody>
      </p:sp>
      <p:grpSp>
        <p:nvGrpSpPr>
          <p:cNvPr id="25" name="Group 24">
            <a:extLst>
              <a:ext uri="{FF2B5EF4-FFF2-40B4-BE49-F238E27FC236}">
                <a16:creationId xmlns:a16="http://schemas.microsoft.com/office/drawing/2014/main" id="{FA08BC01-A289-44B6-9133-2814052F9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26" name="Oval 25">
              <a:extLst>
                <a:ext uri="{FF2B5EF4-FFF2-40B4-BE49-F238E27FC236}">
                  <a16:creationId xmlns:a16="http://schemas.microsoft.com/office/drawing/2014/main" id="{A9CD65F9-B9FF-4981-AB43-F25748584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26">
              <a:extLst>
                <a:ext uri="{FF2B5EF4-FFF2-40B4-BE49-F238E27FC236}">
                  <a16:creationId xmlns:a16="http://schemas.microsoft.com/office/drawing/2014/main" id="{782EC907-6C80-4890-9ECB-3019DBC4D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 name="Subtitle 2">
            <a:extLst>
              <a:ext uri="{FF2B5EF4-FFF2-40B4-BE49-F238E27FC236}">
                <a16:creationId xmlns:a16="http://schemas.microsoft.com/office/drawing/2014/main" id="{360A8A94-66CF-3766-D7C8-04EF6F578067}"/>
              </a:ext>
            </a:extLst>
          </p:cNvPr>
          <p:cNvSpPr txBox="1">
            <a:spLocks/>
          </p:cNvSpPr>
          <p:nvPr/>
        </p:nvSpPr>
        <p:spPr>
          <a:xfrm>
            <a:off x="-158812" y="4285129"/>
            <a:ext cx="12509624" cy="2630020"/>
          </a:xfrm>
          <a:prstGeom prst="rect">
            <a:avLst/>
          </a:prstGeom>
        </p:spPr>
        <p:style>
          <a:lnRef idx="1">
            <a:schemeClr val="dk1"/>
          </a:lnRef>
          <a:fillRef idx="2">
            <a:schemeClr val="dk1"/>
          </a:fillRef>
          <a:effectRef idx="1">
            <a:schemeClr val="dk1"/>
          </a:effectRef>
          <a:fontRef idx="minor">
            <a:schemeClr val="dk1"/>
          </a:fontRef>
        </p:style>
        <p:txBody>
          <a:bodyPr vert="horz" lIns="91440" tIns="45720" rIns="91440" bIns="45720" rtlCol="0">
            <a:no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pPr algn="ctr">
              <a:spcAft>
                <a:spcPts val="1000"/>
              </a:spcAft>
            </a:pPr>
            <a:r>
              <a:rPr lang="en-US" sz="8000" b="1" cap="all" dirty="0">
                <a:latin typeface="+mj-lt"/>
                <a:ea typeface="+mj-ea"/>
                <a:cs typeface="+mj-cs"/>
              </a:rPr>
              <a:t>“God’s Spirit will not always strive with man.” </a:t>
            </a:r>
          </a:p>
        </p:txBody>
      </p:sp>
    </p:spTree>
    <p:extLst>
      <p:ext uri="{BB962C8B-B14F-4D97-AF65-F5344CB8AC3E}">
        <p14:creationId xmlns:p14="http://schemas.microsoft.com/office/powerpoint/2010/main" val="7527990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4A0394-8518-E5A4-2C7B-4978EA6B2686}"/>
              </a:ext>
            </a:extLst>
          </p:cNvPr>
          <p:cNvPicPr>
            <a:picLocks noChangeAspect="1"/>
          </p:cNvPicPr>
          <p:nvPr/>
        </p:nvPicPr>
        <p:blipFill>
          <a:blip r:embed="rId2"/>
          <a:stretch>
            <a:fillRect/>
          </a:stretch>
        </p:blipFill>
        <p:spPr>
          <a:xfrm>
            <a:off x="0" y="0"/>
            <a:ext cx="12192000" cy="6964326"/>
          </a:xfrm>
          <a:prstGeom prst="rect">
            <a:avLst/>
          </a:prstGeom>
        </p:spPr>
      </p:pic>
      <p:sp>
        <p:nvSpPr>
          <p:cNvPr id="6" name="TextBox 5">
            <a:extLst>
              <a:ext uri="{FF2B5EF4-FFF2-40B4-BE49-F238E27FC236}">
                <a16:creationId xmlns:a16="http://schemas.microsoft.com/office/drawing/2014/main" id="{C8459BC2-1F00-2C02-41AB-388B710DE781}"/>
              </a:ext>
            </a:extLst>
          </p:cNvPr>
          <p:cNvSpPr txBox="1"/>
          <p:nvPr/>
        </p:nvSpPr>
        <p:spPr>
          <a:xfrm>
            <a:off x="240632" y="112009"/>
            <a:ext cx="5999748" cy="6740307"/>
          </a:xfrm>
          <a:prstGeom prst="rect">
            <a:avLst/>
          </a:prstGeom>
          <a:solidFill>
            <a:srgbClr val="739630"/>
          </a:solidFill>
          <a:ln>
            <a:noFill/>
          </a:ln>
        </p:spPr>
        <p:style>
          <a:lnRef idx="2">
            <a:schemeClr val="dk1">
              <a:shade val="15000"/>
            </a:schemeClr>
          </a:lnRef>
          <a:fillRef idx="1">
            <a:schemeClr val="dk1"/>
          </a:fillRef>
          <a:effectRef idx="0">
            <a:schemeClr val="dk1"/>
          </a:effectRef>
          <a:fontRef idx="minor">
            <a:schemeClr val="lt1"/>
          </a:fontRef>
        </p:style>
        <p:txBody>
          <a:bodyPr wrap="square">
            <a:spAutoFit/>
          </a:bodyPr>
          <a:lstStyle/>
          <a:p>
            <a:pPr algn="ctr"/>
            <a:r>
              <a:rPr lang="en-US" sz="7200" dirty="0">
                <a:effectLst/>
                <a:latin typeface="Calibri" panose="020F0502020204030204" pitchFamily="34" charset="0"/>
                <a:ea typeface="Calibri" panose="020F0502020204030204" pitchFamily="34" charset="0"/>
                <a:cs typeface="Latha" panose="020B0604020202020204" pitchFamily="34" charset="0"/>
              </a:rPr>
              <a:t>Are you like the </a:t>
            </a:r>
            <a:r>
              <a:rPr lang="en-US" sz="7200" b="1" dirty="0">
                <a:effectLst/>
                <a:latin typeface="Calibri" panose="020F0502020204030204" pitchFamily="34" charset="0"/>
                <a:ea typeface="Calibri" panose="020F0502020204030204" pitchFamily="34" charset="0"/>
                <a:cs typeface="Latha" panose="020B0604020202020204" pitchFamily="34" charset="0"/>
              </a:rPr>
              <a:t>little children </a:t>
            </a:r>
            <a:r>
              <a:rPr lang="en-US" sz="7200" dirty="0">
                <a:effectLst/>
                <a:latin typeface="Calibri" panose="020F0502020204030204" pitchFamily="34" charset="0"/>
                <a:ea typeface="Calibri" panose="020F0502020204030204" pitchFamily="34" charset="0"/>
                <a:cs typeface="Latha" panose="020B0604020202020204" pitchFamily="34" charset="0"/>
              </a:rPr>
              <a:t>or like the hardhearted </a:t>
            </a:r>
            <a:r>
              <a:rPr lang="en-US" sz="7200" b="1" dirty="0">
                <a:effectLst/>
                <a:latin typeface="Calibri" panose="020F0502020204030204" pitchFamily="34" charset="0"/>
                <a:ea typeface="Calibri" panose="020F0502020204030204" pitchFamily="34" charset="0"/>
                <a:cs typeface="Latha" panose="020B0604020202020204" pitchFamily="34" charset="0"/>
              </a:rPr>
              <a:t>religious leaders  ?</a:t>
            </a:r>
            <a:endParaRPr lang="en-GB" sz="7200" b="1" dirty="0"/>
          </a:p>
        </p:txBody>
      </p:sp>
    </p:spTree>
    <p:extLst>
      <p:ext uri="{BB962C8B-B14F-4D97-AF65-F5344CB8AC3E}">
        <p14:creationId xmlns:p14="http://schemas.microsoft.com/office/powerpoint/2010/main" val="29430612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739630"/>
        </a:solidFill>
        <a:effectLst/>
      </p:bgPr>
    </p:bg>
    <p:spTree>
      <p:nvGrpSpPr>
        <p:cNvPr id="1" name=""/>
        <p:cNvGrpSpPr/>
        <p:nvPr/>
      </p:nvGrpSpPr>
      <p:grpSpPr>
        <a:xfrm>
          <a:off x="0" y="0"/>
          <a:ext cx="0" cy="0"/>
          <a:chOff x="0" y="0"/>
          <a:chExt cx="0" cy="0"/>
        </a:xfrm>
      </p:grpSpPr>
      <p:grpSp>
        <p:nvGrpSpPr>
          <p:cNvPr id="16391" name="Group 16390">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392" name="Oval 16391">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393" name="Oval 16392">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pic>
        <p:nvPicPr>
          <p:cNvPr id="16386" name="Picture 2" descr="Three reasons Christ clashed with the Pharisees - United Church of God  Australia">
            <a:extLst>
              <a:ext uri="{FF2B5EF4-FFF2-40B4-BE49-F238E27FC236}">
                <a16:creationId xmlns:a16="http://schemas.microsoft.com/office/drawing/2014/main" id="{A8C2DBE0-29E8-FF18-64E4-B0A23FECE6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667"/>
          <a:stretch/>
        </p:blipFill>
        <p:spPr bwMode="auto">
          <a:xfrm>
            <a:off x="20" y="10"/>
            <a:ext cx="9377896"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2BA76FD-4323-942B-F673-C39DE79942AA}"/>
              </a:ext>
            </a:extLst>
          </p:cNvPr>
          <p:cNvSpPr txBox="1"/>
          <p:nvPr/>
        </p:nvSpPr>
        <p:spPr>
          <a:xfrm>
            <a:off x="6192252" y="58846"/>
            <a:ext cx="5999748" cy="6740307"/>
          </a:xfrm>
          <a:prstGeom prst="rect">
            <a:avLst/>
          </a:prstGeom>
          <a:solidFill>
            <a:srgbClr val="739630"/>
          </a:solidFill>
          <a:ln>
            <a:noFill/>
          </a:ln>
        </p:spPr>
        <p:style>
          <a:lnRef idx="2">
            <a:schemeClr val="dk1">
              <a:shade val="15000"/>
            </a:schemeClr>
          </a:lnRef>
          <a:fillRef idx="1">
            <a:schemeClr val="dk1"/>
          </a:fillRef>
          <a:effectRef idx="0">
            <a:schemeClr val="dk1"/>
          </a:effectRef>
          <a:fontRef idx="minor">
            <a:schemeClr val="lt1"/>
          </a:fontRef>
        </p:style>
        <p:txBody>
          <a:bodyPr wrap="square">
            <a:spAutoFit/>
          </a:bodyPr>
          <a:lstStyle/>
          <a:p>
            <a:pPr algn="ctr"/>
            <a:r>
              <a:rPr lang="en-US" sz="7200" dirty="0">
                <a:effectLst/>
                <a:latin typeface="Calibri" panose="020F0502020204030204" pitchFamily="34" charset="0"/>
                <a:ea typeface="Calibri" panose="020F0502020204030204" pitchFamily="34" charset="0"/>
                <a:cs typeface="Latha" panose="020B0604020202020204" pitchFamily="34" charset="0"/>
              </a:rPr>
              <a:t>Are you like the </a:t>
            </a:r>
            <a:r>
              <a:rPr lang="en-US" sz="7200" b="1" dirty="0">
                <a:effectLst/>
                <a:latin typeface="Calibri" panose="020F0502020204030204" pitchFamily="34" charset="0"/>
                <a:ea typeface="Calibri" panose="020F0502020204030204" pitchFamily="34" charset="0"/>
                <a:cs typeface="Latha" panose="020B0604020202020204" pitchFamily="34" charset="0"/>
              </a:rPr>
              <a:t>little children </a:t>
            </a:r>
            <a:r>
              <a:rPr lang="en-US" sz="7200" dirty="0">
                <a:effectLst/>
                <a:latin typeface="Calibri" panose="020F0502020204030204" pitchFamily="34" charset="0"/>
                <a:ea typeface="Calibri" panose="020F0502020204030204" pitchFamily="34" charset="0"/>
                <a:cs typeface="Latha" panose="020B0604020202020204" pitchFamily="34" charset="0"/>
              </a:rPr>
              <a:t>or like the hardhearted </a:t>
            </a:r>
            <a:r>
              <a:rPr lang="en-US" sz="7200" b="1" dirty="0">
                <a:effectLst/>
                <a:latin typeface="Calibri" panose="020F0502020204030204" pitchFamily="34" charset="0"/>
                <a:ea typeface="Calibri" panose="020F0502020204030204" pitchFamily="34" charset="0"/>
                <a:cs typeface="Latha" panose="020B0604020202020204" pitchFamily="34" charset="0"/>
              </a:rPr>
              <a:t>religious leaders  ?</a:t>
            </a:r>
            <a:endParaRPr lang="en-GB" sz="7200" b="1" dirty="0"/>
          </a:p>
        </p:txBody>
      </p:sp>
    </p:spTree>
    <p:extLst>
      <p:ext uri="{BB962C8B-B14F-4D97-AF65-F5344CB8AC3E}">
        <p14:creationId xmlns:p14="http://schemas.microsoft.com/office/powerpoint/2010/main" val="20657009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415" name="Group 17414">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416" name="Oval 17415">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7417" name="Oval 17416">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pic>
        <p:nvPicPr>
          <p:cNvPr id="17410" name="Picture 2">
            <a:extLst>
              <a:ext uri="{FF2B5EF4-FFF2-40B4-BE49-F238E27FC236}">
                <a16:creationId xmlns:a16="http://schemas.microsoft.com/office/drawing/2014/main" id="{270C13D1-EAE8-4BA1-F86E-3F06C2D8DD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29477D3-1BCC-2F71-9581-5CF720D5A3D0}"/>
              </a:ext>
            </a:extLst>
          </p:cNvPr>
          <p:cNvSpPr txBox="1"/>
          <p:nvPr/>
        </p:nvSpPr>
        <p:spPr>
          <a:xfrm>
            <a:off x="-304778" y="103320"/>
            <a:ext cx="6205652" cy="7171194"/>
          </a:xfrm>
          <a:prstGeom prst="rect">
            <a:avLst/>
          </a:prstGeom>
          <a:noFill/>
        </p:spPr>
        <p:txBody>
          <a:bodyPr wrap="square">
            <a:spAutoFit/>
          </a:bodyPr>
          <a:lstStyle/>
          <a:p>
            <a:pPr algn="ctr"/>
            <a:r>
              <a:rPr lang="en-US" sz="11500" b="1" dirty="0">
                <a:ln>
                  <a:solidFill>
                    <a:schemeClr val="bg1"/>
                  </a:solidFill>
                </a:ln>
                <a:solidFill>
                  <a:srgbClr val="FF0000"/>
                </a:solidFill>
                <a:effectLst>
                  <a:glow rad="101600">
                    <a:schemeClr val="bg1">
                      <a:alpha val="60000"/>
                    </a:schemeClr>
                  </a:glow>
                  <a:outerShdw blurRad="50800" dist="38100" dir="5400000" algn="t" rotWithShape="0">
                    <a:prstClr val="black">
                      <a:alpha val="40000"/>
                    </a:prstClr>
                  </a:outerShdw>
                </a:effectLst>
                <a:latin typeface="Modern Love Grunge" panose="020F0502020204030204" pitchFamily="82" charset="0"/>
                <a:ea typeface="Calibri" panose="020F0502020204030204" pitchFamily="34" charset="0"/>
                <a:cs typeface="Latha" panose="020B0604020202020204" pitchFamily="34" charset="0"/>
              </a:rPr>
              <a:t>Open your heart to Jesus</a:t>
            </a:r>
            <a:endParaRPr lang="en-GB" sz="11500" b="1" dirty="0">
              <a:ln>
                <a:solidFill>
                  <a:schemeClr val="bg1"/>
                </a:solidFill>
              </a:ln>
              <a:solidFill>
                <a:srgbClr val="FF0000"/>
              </a:solidFill>
              <a:effectLst>
                <a:glow rad="101600">
                  <a:schemeClr val="bg1">
                    <a:alpha val="60000"/>
                  </a:schemeClr>
                </a:glow>
                <a:outerShdw blurRad="50800" dist="38100" dir="5400000" algn="t" rotWithShape="0">
                  <a:prstClr val="black">
                    <a:alpha val="40000"/>
                  </a:prstClr>
                </a:outerShdw>
              </a:effectLst>
              <a:latin typeface="Modern Love Grunge" panose="020F0502020204030204" pitchFamily="82" charset="0"/>
            </a:endParaRPr>
          </a:p>
        </p:txBody>
      </p:sp>
      <p:sp>
        <p:nvSpPr>
          <p:cNvPr id="6" name="TextBox 5">
            <a:extLst>
              <a:ext uri="{FF2B5EF4-FFF2-40B4-BE49-F238E27FC236}">
                <a16:creationId xmlns:a16="http://schemas.microsoft.com/office/drawing/2014/main" id="{3408C898-27E5-CEB8-8935-7DD44C60C110}"/>
              </a:ext>
            </a:extLst>
          </p:cNvPr>
          <p:cNvSpPr txBox="1"/>
          <p:nvPr/>
        </p:nvSpPr>
        <p:spPr>
          <a:xfrm>
            <a:off x="4361198" y="5327850"/>
            <a:ext cx="6205652" cy="1862048"/>
          </a:xfrm>
          <a:prstGeom prst="rect">
            <a:avLst/>
          </a:prstGeom>
          <a:noFill/>
        </p:spPr>
        <p:txBody>
          <a:bodyPr wrap="square">
            <a:spAutoFit/>
          </a:bodyPr>
          <a:lstStyle/>
          <a:p>
            <a:pPr algn="ctr"/>
            <a:r>
              <a:rPr lang="en-US" sz="11500" b="1" dirty="0">
                <a:ln>
                  <a:solidFill>
                    <a:schemeClr val="bg1"/>
                  </a:solidFill>
                </a:ln>
                <a:solidFill>
                  <a:srgbClr val="FF0000"/>
                </a:solidFill>
                <a:effectLst>
                  <a:glow rad="101600">
                    <a:schemeClr val="bg1">
                      <a:alpha val="60000"/>
                    </a:schemeClr>
                  </a:glow>
                  <a:outerShdw blurRad="50800" dist="38100" dir="5400000" algn="t" rotWithShape="0">
                    <a:prstClr val="black">
                      <a:alpha val="40000"/>
                    </a:prstClr>
                  </a:outerShdw>
                </a:effectLst>
                <a:latin typeface="Modern Love Grunge" panose="020F0502020204030204" pitchFamily="82" charset="0"/>
                <a:ea typeface="Calibri" panose="020F0502020204030204" pitchFamily="34" charset="0"/>
                <a:cs typeface="Latha" panose="020B0604020202020204" pitchFamily="34" charset="0"/>
              </a:rPr>
              <a:t>Today…</a:t>
            </a:r>
            <a:endParaRPr lang="en-GB" sz="11500" b="1" dirty="0">
              <a:ln>
                <a:solidFill>
                  <a:schemeClr val="bg1"/>
                </a:solidFill>
              </a:ln>
              <a:solidFill>
                <a:srgbClr val="FF0000"/>
              </a:solidFill>
              <a:effectLst>
                <a:glow rad="101600">
                  <a:schemeClr val="bg1">
                    <a:alpha val="60000"/>
                  </a:schemeClr>
                </a:glow>
                <a:outerShdw blurRad="50800" dist="38100" dir="5400000" algn="t" rotWithShape="0">
                  <a:prstClr val="black">
                    <a:alpha val="40000"/>
                  </a:prstClr>
                </a:outerShdw>
              </a:effectLst>
              <a:latin typeface="Modern Love Grunge" panose="020F0502020204030204" pitchFamily="82" charset="0"/>
            </a:endParaRPr>
          </a:p>
        </p:txBody>
      </p:sp>
    </p:spTree>
    <p:extLst>
      <p:ext uri="{BB962C8B-B14F-4D97-AF65-F5344CB8AC3E}">
        <p14:creationId xmlns:p14="http://schemas.microsoft.com/office/powerpoint/2010/main" val="30203635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0806948b1ec27a36d16aac85a5ac1999">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c79b7d1f786b9c67f84e9c608e25a0ee"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5BF0442B-0A51-4784-91B4-A1C06865402A}"/>
</file>

<file path=customXml/itemProps2.xml><?xml version="1.0" encoding="utf-8"?>
<ds:datastoreItem xmlns:ds="http://schemas.openxmlformats.org/officeDocument/2006/customXml" ds:itemID="{CDA515EB-BA88-4021-B823-28446C9B0837}"/>
</file>

<file path=customXml/itemProps3.xml><?xml version="1.0" encoding="utf-8"?>
<ds:datastoreItem xmlns:ds="http://schemas.openxmlformats.org/officeDocument/2006/customXml" ds:itemID="{306F0694-BBA6-4783-B4B6-101E477B3F81}"/>
</file>

<file path=docProps/app.xml><?xml version="1.0" encoding="utf-8"?>
<Properties xmlns="http://schemas.openxmlformats.org/officeDocument/2006/extended-properties" xmlns:vt="http://schemas.openxmlformats.org/officeDocument/2006/docPropsVTypes">
  <Template>TM03090434[[fn=Wood Type]]</Template>
  <TotalTime>303</TotalTime>
  <Words>1203</Words>
  <Application>Microsoft Office PowerPoint</Application>
  <PresentationFormat>Widescreen</PresentationFormat>
  <Paragraphs>89</Paragraphs>
  <Slides>46</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Aptos</vt:lpstr>
      <vt:lpstr>Arial</vt:lpstr>
      <vt:lpstr>Calibri</vt:lpstr>
      <vt:lpstr>Modern Love Grunge</vt:lpstr>
      <vt:lpstr>Rockwell</vt:lpstr>
      <vt:lpstr>Rockwell Condensed</vt:lpstr>
      <vt:lpstr>Rockwell Extra Bold</vt:lpstr>
      <vt:lpstr>Wingdings</vt:lpstr>
      <vt:lpstr>Wood Type</vt:lpstr>
      <vt:lpstr>Jesus Cleanses the Temple! </vt:lpstr>
      <vt:lpstr>PowerPoint Presentation</vt:lpstr>
      <vt:lpstr>On Wednesday, He will die.  But our text today is the previous Saturday.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Vino Dhavaraj Durairaj Solomon</dc:creator>
  <cp:lastModifiedBy>Bennifer C R</cp:lastModifiedBy>
  <cp:revision>14</cp:revision>
  <dcterms:created xsi:type="dcterms:W3CDTF">2024-09-14T19:44:23Z</dcterms:created>
  <dcterms:modified xsi:type="dcterms:W3CDTF">2024-09-15T01:02:12Z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