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2.xml" ContentType="application/vnd.openxmlformats-officedocument.themeOverride+xml"/>
  <Override PartName="/ppt/theme/themeOverride1.xml" ContentType="application/vnd.openxmlformats-officedocument.themeOverr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9" r:id="rId2"/>
    <p:sldMasterId id="2147483681" r:id="rId3"/>
  </p:sldMasterIdLst>
  <p:notesMasterIdLst>
    <p:notesMasterId r:id="rId57"/>
  </p:notesMasterIdLst>
  <p:sldIdLst>
    <p:sldId id="256" r:id="rId4"/>
    <p:sldId id="257" r:id="rId5"/>
    <p:sldId id="258" r:id="rId6"/>
    <p:sldId id="259" r:id="rId7"/>
    <p:sldId id="260" r:id="rId8"/>
    <p:sldId id="261" r:id="rId9"/>
    <p:sldId id="262" r:id="rId10"/>
    <p:sldId id="263" r:id="rId11"/>
    <p:sldId id="310" r:id="rId12"/>
    <p:sldId id="264" r:id="rId13"/>
    <p:sldId id="265" r:id="rId14"/>
    <p:sldId id="266" r:id="rId15"/>
    <p:sldId id="267" r:id="rId16"/>
    <p:sldId id="268" r:id="rId17"/>
    <p:sldId id="269" r:id="rId18"/>
    <p:sldId id="270" r:id="rId19"/>
    <p:sldId id="272" r:id="rId20"/>
    <p:sldId id="311" r:id="rId21"/>
    <p:sldId id="273" r:id="rId22"/>
    <p:sldId id="312" r:id="rId23"/>
    <p:sldId id="275" r:id="rId24"/>
    <p:sldId id="276" r:id="rId25"/>
    <p:sldId id="378" r:id="rId26"/>
    <p:sldId id="278" r:id="rId27"/>
    <p:sldId id="279" r:id="rId28"/>
    <p:sldId id="280" r:id="rId29"/>
    <p:sldId id="281" r:id="rId30"/>
    <p:sldId id="282" r:id="rId31"/>
    <p:sldId id="283" r:id="rId32"/>
    <p:sldId id="284" r:id="rId33"/>
    <p:sldId id="285" r:id="rId34"/>
    <p:sldId id="287" r:id="rId35"/>
    <p:sldId id="288" r:id="rId36"/>
    <p:sldId id="379" r:id="rId37"/>
    <p:sldId id="289" r:id="rId38"/>
    <p:sldId id="290" r:id="rId39"/>
    <p:sldId id="292" r:id="rId40"/>
    <p:sldId id="293" r:id="rId41"/>
    <p:sldId id="294" r:id="rId42"/>
    <p:sldId id="380" r:id="rId43"/>
    <p:sldId id="295" r:id="rId44"/>
    <p:sldId id="296" r:id="rId45"/>
    <p:sldId id="381" r:id="rId46"/>
    <p:sldId id="299" r:id="rId47"/>
    <p:sldId id="300" r:id="rId48"/>
    <p:sldId id="301" r:id="rId49"/>
    <p:sldId id="382" r:id="rId50"/>
    <p:sldId id="302" r:id="rId51"/>
    <p:sldId id="304" r:id="rId52"/>
    <p:sldId id="305" r:id="rId53"/>
    <p:sldId id="306" r:id="rId54"/>
    <p:sldId id="307" r:id="rId55"/>
    <p:sldId id="309"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A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93" autoAdjust="0"/>
    <p:restoredTop sz="96245"/>
  </p:normalViewPr>
  <p:slideViewPr>
    <p:cSldViewPr snapToGrid="0">
      <p:cViewPr varScale="1">
        <p:scale>
          <a:sx n="71" d="100"/>
          <a:sy n="71" d="100"/>
        </p:scale>
        <p:origin x="37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customXml" Target="../customXml/item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tableStyles" Target="tableStyle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customXml" Target="../customXml/item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5C5937-A34E-49A1-93DF-9BF85DBF1985}" type="datetimeFigureOut">
              <a:rPr lang="en-GB" smtClean="0"/>
              <a:t>05/05/2024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4D8F4-34D2-4B6A-9FD9-B4155EACFB9D}" type="slidenum">
              <a:rPr lang="en-GB" smtClean="0"/>
              <a:t>‹#›</a:t>
            </a:fld>
            <a:endParaRPr lang="en-GB"/>
          </a:p>
        </p:txBody>
      </p:sp>
    </p:spTree>
    <p:extLst>
      <p:ext uri="{BB962C8B-B14F-4D97-AF65-F5344CB8AC3E}">
        <p14:creationId xmlns:p14="http://schemas.microsoft.com/office/powerpoint/2010/main" val="876889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1f80a23d01d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1f80a23d01d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5/5/2024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E4EF5-5D00-DBB7-944E-92A1F904A93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8F21B165-EA2B-6980-58AD-3488744D429A}"/>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E1991685-D9D6-40C1-3CE7-9A5B43A768C7}"/>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5" name="Footer Placeholder 4">
            <a:extLst>
              <a:ext uri="{FF2B5EF4-FFF2-40B4-BE49-F238E27FC236}">
                <a16:creationId xmlns:a16="http://schemas.microsoft.com/office/drawing/2014/main" id="{F8B0B1D3-BD91-397D-BEB3-A066B66B02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92F847-B3D9-E726-5BB3-966859E744DE}"/>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33447413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100D7-2ACE-D0C7-6B6D-146D3CA3B4D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1D0CC2A-BC28-7104-D364-E5A7C100F00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34786D4-73EE-39BE-A4EF-1910F1403777}"/>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5" name="Footer Placeholder 4">
            <a:extLst>
              <a:ext uri="{FF2B5EF4-FFF2-40B4-BE49-F238E27FC236}">
                <a16:creationId xmlns:a16="http://schemas.microsoft.com/office/drawing/2014/main" id="{361374A5-24CC-570A-86B4-6BAC1C2E27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64B51C-3129-073C-3397-25C722E3154B}"/>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3845887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F20EC-A89E-0C2C-5BB8-46A95D0F3A27}"/>
              </a:ext>
            </a:extLst>
          </p:cNvPr>
          <p:cNvSpPr>
            <a:spLocks noGrp="1"/>
          </p:cNvSpPr>
          <p:nvPr>
            <p:ph type="title"/>
          </p:nvPr>
        </p:nvSpPr>
        <p:spPr>
          <a:xfrm>
            <a:off x="831851" y="1709740"/>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2AD94CF-D6FE-AD0F-6E87-6758F2C4F0B4}"/>
              </a:ext>
            </a:extLst>
          </p:cNvPr>
          <p:cNvSpPr>
            <a:spLocks noGrp="1"/>
          </p:cNvSpPr>
          <p:nvPr>
            <p:ph type="body" idx="1"/>
          </p:nvPr>
        </p:nvSpPr>
        <p:spPr>
          <a:xfrm>
            <a:off x="831851" y="4589464"/>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A4077E5-4C2D-297F-80E1-EFA7300A0174}"/>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5" name="Footer Placeholder 4">
            <a:extLst>
              <a:ext uri="{FF2B5EF4-FFF2-40B4-BE49-F238E27FC236}">
                <a16:creationId xmlns:a16="http://schemas.microsoft.com/office/drawing/2014/main" id="{175CC3B3-A272-4C72-FD58-E671EE92BB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674878-215A-FE03-85CE-0D800519B684}"/>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2458458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14FB3-6BF9-4F93-DB1A-5672523223E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C0124C9-C244-8B64-D388-4DF65F86DC63}"/>
              </a:ext>
            </a:extLst>
          </p:cNvPr>
          <p:cNvSpPr>
            <a:spLocks noGrp="1"/>
          </p:cNvSpPr>
          <p:nvPr>
            <p:ph sz="half" idx="1"/>
          </p:nvPr>
        </p:nvSpPr>
        <p:spPr>
          <a:xfrm>
            <a:off x="838200" y="1825625"/>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4FEB053D-3349-DEB5-EFC9-80EC8CFAFF6B}"/>
              </a:ext>
            </a:extLst>
          </p:cNvPr>
          <p:cNvSpPr>
            <a:spLocks noGrp="1"/>
          </p:cNvSpPr>
          <p:nvPr>
            <p:ph sz="half" idx="2"/>
          </p:nvPr>
        </p:nvSpPr>
        <p:spPr>
          <a:xfrm>
            <a:off x="6172200" y="1825625"/>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F04910D-0AFE-C994-DA6A-029252BB9AA7}"/>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6" name="Footer Placeholder 5">
            <a:extLst>
              <a:ext uri="{FF2B5EF4-FFF2-40B4-BE49-F238E27FC236}">
                <a16:creationId xmlns:a16="http://schemas.microsoft.com/office/drawing/2014/main" id="{A6E449CF-2954-B60A-3172-5CADBD3783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470DAE5-C7DB-93FE-356A-A6F8781C7339}"/>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797073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5EE9-ABEE-49D7-C9B8-58D2A21418A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FFB21273-557E-6E17-ABFD-259C7193A28E}"/>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01F7D0F-8806-62D6-4134-5D9E51FD6BFE}"/>
              </a:ext>
            </a:extLst>
          </p:cNvPr>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3FFCAF2-0F72-3D17-2BAB-4769235B7601}"/>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ACD6630-992A-E47B-E920-A58AD5031C49}"/>
              </a:ext>
            </a:extLst>
          </p:cNvPr>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BF0C4BE-B3E9-C64B-DF0D-68E519244C89}"/>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8" name="Footer Placeholder 7">
            <a:extLst>
              <a:ext uri="{FF2B5EF4-FFF2-40B4-BE49-F238E27FC236}">
                <a16:creationId xmlns:a16="http://schemas.microsoft.com/office/drawing/2014/main" id="{3ED02AA8-2A03-8C27-4F8C-D2E76A0D94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051A3E2-3CA2-7ADE-9AD9-F22C62D6DB30}"/>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19840429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EE421-368F-7DBB-9C5B-14AC19F6FFD0}"/>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88FE806-F083-E045-5710-EB4033BF0601}"/>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4" name="Footer Placeholder 3">
            <a:extLst>
              <a:ext uri="{FF2B5EF4-FFF2-40B4-BE49-F238E27FC236}">
                <a16:creationId xmlns:a16="http://schemas.microsoft.com/office/drawing/2014/main" id="{F3660301-3AD8-CD66-74CF-1068F1C2754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7F2D7C2-505C-1C6C-291A-A382313FB5CE}"/>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19034768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416DD7-CAD9-25D6-DFB2-E818FD7ED664}"/>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3" name="Footer Placeholder 2">
            <a:extLst>
              <a:ext uri="{FF2B5EF4-FFF2-40B4-BE49-F238E27FC236}">
                <a16:creationId xmlns:a16="http://schemas.microsoft.com/office/drawing/2014/main" id="{71334628-788A-13C5-8827-1228375ADFE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4ED183F-26DA-F131-0290-0B629AD56380}"/>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41861751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4287C-C32A-4C64-572F-15EC39C4462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5C9605D-684A-07B4-BE73-FEF8D8546B7D}"/>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EF0B3D4-5CE2-2A48-89B2-A9CD6336FD01}"/>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0620E51-01C3-D110-A8C4-E2417B4FB374}"/>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6" name="Footer Placeholder 5">
            <a:extLst>
              <a:ext uri="{FF2B5EF4-FFF2-40B4-BE49-F238E27FC236}">
                <a16:creationId xmlns:a16="http://schemas.microsoft.com/office/drawing/2014/main" id="{45A72C2A-5BD7-D51A-BBA2-7F0617C2BB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CDB4A9-FF0B-A86C-2F90-7C719134E6C4}"/>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35956606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6DE80-2034-D9E7-9E77-C53E1D18AA4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44F573C-5BB6-08AF-281E-04F6F073C9D7}"/>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a:extLst>
              <a:ext uri="{FF2B5EF4-FFF2-40B4-BE49-F238E27FC236}">
                <a16:creationId xmlns:a16="http://schemas.microsoft.com/office/drawing/2014/main" id="{04CB1C40-306E-12AF-E9A4-FD0152C80AFE}"/>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4CCB933-7B17-9041-526E-04DDCB47DAC7}"/>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6" name="Footer Placeholder 5">
            <a:extLst>
              <a:ext uri="{FF2B5EF4-FFF2-40B4-BE49-F238E27FC236}">
                <a16:creationId xmlns:a16="http://schemas.microsoft.com/office/drawing/2014/main" id="{625E8E49-73CB-1CD1-A23E-26CE8F52B1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C387F7-A3B4-8B4A-B42C-926F7F1B7385}"/>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7244074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16F56-BD2D-66E1-2E78-569FDE53267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783510C-5888-A7C3-0B9D-61E43402542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B2DCAFD-83AF-697B-BB8A-8661FA021E52}"/>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5" name="Footer Placeholder 4">
            <a:extLst>
              <a:ext uri="{FF2B5EF4-FFF2-40B4-BE49-F238E27FC236}">
                <a16:creationId xmlns:a16="http://schemas.microsoft.com/office/drawing/2014/main" id="{64B909B7-368B-90F3-32DD-E3BEEB3971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FECBFE-3360-F1AD-510D-878C9BC12D02}"/>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2773938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370B92-63A8-FE7D-7967-D45DBF6F8371}"/>
              </a:ext>
            </a:extLst>
          </p:cNvPr>
          <p:cNvSpPr>
            <a:spLocks noGrp="1"/>
          </p:cNvSpPr>
          <p:nvPr>
            <p:ph type="title" orient="vert"/>
          </p:nvPr>
        </p:nvSpPr>
        <p:spPr>
          <a:xfrm>
            <a:off x="8724901" y="365126"/>
            <a:ext cx="2628900" cy="5811839"/>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61B0BED-76B4-7805-9A9E-33EAAB02F645}"/>
              </a:ext>
            </a:extLst>
          </p:cNvPr>
          <p:cNvSpPr>
            <a:spLocks noGrp="1"/>
          </p:cNvSpPr>
          <p:nvPr>
            <p:ph type="body" orient="vert" idx="1"/>
          </p:nvPr>
        </p:nvSpPr>
        <p:spPr>
          <a:xfrm>
            <a:off x="838201" y="365126"/>
            <a:ext cx="7734300" cy="581183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7D736AA-6F04-930A-BEE6-0A23E5CAC9D8}"/>
              </a:ext>
            </a:extLst>
          </p:cNvPr>
          <p:cNvSpPr>
            <a:spLocks noGrp="1"/>
          </p:cNvSpPr>
          <p:nvPr>
            <p:ph type="dt" sz="half" idx="10"/>
          </p:nvPr>
        </p:nvSpPr>
        <p:spPr/>
        <p:txBody>
          <a:bodyPr/>
          <a:lstStyle/>
          <a:p>
            <a:fld id="{0C19DAF4-8E65-4FD3-958E-0413D71DB664}" type="datetimeFigureOut">
              <a:rPr lang="en-GB" smtClean="0"/>
              <a:t>28/04/2024</a:t>
            </a:fld>
            <a:endParaRPr lang="en-GB"/>
          </a:p>
        </p:txBody>
      </p:sp>
      <p:sp>
        <p:nvSpPr>
          <p:cNvPr id="5" name="Footer Placeholder 4">
            <a:extLst>
              <a:ext uri="{FF2B5EF4-FFF2-40B4-BE49-F238E27FC236}">
                <a16:creationId xmlns:a16="http://schemas.microsoft.com/office/drawing/2014/main" id="{F4EB9ACE-2069-FCDE-16B2-6EE4E8B5B0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25E1AFC-CC5C-0FA4-032E-383C313FEA6B}"/>
              </a:ext>
            </a:extLst>
          </p:cNvPr>
          <p:cNvSpPr>
            <a:spLocks noGrp="1"/>
          </p:cNvSpPr>
          <p:nvPr>
            <p:ph type="sldNum" sz="quarter" idx="12"/>
          </p:nvPr>
        </p:nvSpPr>
        <p:spPr/>
        <p:txBody>
          <a:bodyPr/>
          <a:lstStyle/>
          <a:p>
            <a:fld id="{B4E93BB5-83D5-4581-9528-88364C7ABD90}" type="slidenum">
              <a:rPr lang="en-GB" smtClean="0"/>
              <a:t>‹#›</a:t>
            </a:fld>
            <a:endParaRPr lang="en-GB"/>
          </a:p>
        </p:txBody>
      </p:sp>
    </p:spTree>
    <p:extLst>
      <p:ext uri="{BB962C8B-B14F-4D97-AF65-F5344CB8AC3E}">
        <p14:creationId xmlns:p14="http://schemas.microsoft.com/office/powerpoint/2010/main" val="32768309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E4EF5-5D00-DBB7-944E-92A1F904A93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8F21B165-EA2B-6980-58AD-3488744D429A}"/>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E1991685-D9D6-40C1-3CE7-9A5B43A768C7}"/>
              </a:ext>
            </a:extLst>
          </p:cNvPr>
          <p:cNvSpPr>
            <a:spLocks noGrp="1"/>
          </p:cNvSpPr>
          <p:nvPr>
            <p:ph type="dt" sz="half" idx="10"/>
          </p:nvPr>
        </p:nvSpPr>
        <p:spPr/>
        <p:txBody>
          <a:bodyPr/>
          <a:lstStyle/>
          <a:p>
            <a:fld id="{B61BEF0D-F0BB-DE4B-95CE-6DB70DBA9567}" type="datetimeFigureOut">
              <a:rPr lang="en-US" smtClean="0"/>
              <a:pPr/>
              <a:t>5/5/2024</a:t>
            </a:fld>
            <a:endParaRPr lang="en-US" dirty="0"/>
          </a:p>
        </p:txBody>
      </p:sp>
      <p:sp>
        <p:nvSpPr>
          <p:cNvPr id="5" name="Footer Placeholder 4">
            <a:extLst>
              <a:ext uri="{FF2B5EF4-FFF2-40B4-BE49-F238E27FC236}">
                <a16:creationId xmlns:a16="http://schemas.microsoft.com/office/drawing/2014/main" id="{F8B0B1D3-BD91-397D-BEB3-A066B66B024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092F847-B3D9-E726-5BB3-966859E744DE}"/>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7182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100D7-2ACE-D0C7-6B6D-146D3CA3B4D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1D0CC2A-BC28-7104-D364-E5A7C100F00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34786D4-73EE-39BE-A4EF-1910F1403777}"/>
              </a:ext>
            </a:extLst>
          </p:cNvPr>
          <p:cNvSpPr>
            <a:spLocks noGrp="1"/>
          </p:cNvSpPr>
          <p:nvPr>
            <p:ph type="dt" sz="half" idx="10"/>
          </p:nvPr>
        </p:nvSpPr>
        <p:spPr/>
        <p:txBody>
          <a:bodyPr/>
          <a:lstStyle/>
          <a:p>
            <a:fld id="{B61BEF0D-F0BB-DE4B-95CE-6DB70DBA9567}" type="datetimeFigureOut">
              <a:rPr lang="en-US" smtClean="0"/>
              <a:pPr/>
              <a:t>5/5/2024</a:t>
            </a:fld>
            <a:endParaRPr lang="en-US" dirty="0"/>
          </a:p>
        </p:txBody>
      </p:sp>
      <p:sp>
        <p:nvSpPr>
          <p:cNvPr id="5" name="Footer Placeholder 4">
            <a:extLst>
              <a:ext uri="{FF2B5EF4-FFF2-40B4-BE49-F238E27FC236}">
                <a16:creationId xmlns:a16="http://schemas.microsoft.com/office/drawing/2014/main" id="{361374A5-24CC-570A-86B4-6BAC1C2E27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64B51C-3129-073C-3397-25C722E3154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8905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F20EC-A89E-0C2C-5BB8-46A95D0F3A27}"/>
              </a:ext>
            </a:extLst>
          </p:cNvPr>
          <p:cNvSpPr>
            <a:spLocks noGrp="1"/>
          </p:cNvSpPr>
          <p:nvPr>
            <p:ph type="title"/>
          </p:nvPr>
        </p:nvSpPr>
        <p:spPr>
          <a:xfrm>
            <a:off x="831851" y="1709740"/>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2AD94CF-D6FE-AD0F-6E87-6758F2C4F0B4}"/>
              </a:ext>
            </a:extLst>
          </p:cNvPr>
          <p:cNvSpPr>
            <a:spLocks noGrp="1"/>
          </p:cNvSpPr>
          <p:nvPr>
            <p:ph type="body" idx="1"/>
          </p:nvPr>
        </p:nvSpPr>
        <p:spPr>
          <a:xfrm>
            <a:off x="831851" y="4589464"/>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A4077E5-4C2D-297F-80E1-EFA7300A0174}"/>
              </a:ext>
            </a:extLst>
          </p:cNvPr>
          <p:cNvSpPr>
            <a:spLocks noGrp="1"/>
          </p:cNvSpPr>
          <p:nvPr>
            <p:ph type="dt" sz="half" idx="10"/>
          </p:nvPr>
        </p:nvSpPr>
        <p:spPr/>
        <p:txBody>
          <a:bodyPr/>
          <a:lstStyle/>
          <a:p>
            <a:fld id="{B61BEF0D-F0BB-DE4B-95CE-6DB70DBA9567}" type="datetimeFigureOut">
              <a:rPr lang="en-US" smtClean="0"/>
              <a:pPr/>
              <a:t>5/5/2024</a:t>
            </a:fld>
            <a:endParaRPr lang="en-US" dirty="0"/>
          </a:p>
        </p:txBody>
      </p:sp>
      <p:sp>
        <p:nvSpPr>
          <p:cNvPr id="5" name="Footer Placeholder 4">
            <a:extLst>
              <a:ext uri="{FF2B5EF4-FFF2-40B4-BE49-F238E27FC236}">
                <a16:creationId xmlns:a16="http://schemas.microsoft.com/office/drawing/2014/main" id="{175CC3B3-A272-4C72-FD58-E671EE92BB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0674878-215A-FE03-85CE-0D800519B684}"/>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292400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14FB3-6BF9-4F93-DB1A-5672523223E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C0124C9-C244-8B64-D388-4DF65F86DC63}"/>
              </a:ext>
            </a:extLst>
          </p:cNvPr>
          <p:cNvSpPr>
            <a:spLocks noGrp="1"/>
          </p:cNvSpPr>
          <p:nvPr>
            <p:ph sz="half" idx="1"/>
          </p:nvPr>
        </p:nvSpPr>
        <p:spPr>
          <a:xfrm>
            <a:off x="838200" y="1825625"/>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4FEB053D-3349-DEB5-EFC9-80EC8CFAFF6B}"/>
              </a:ext>
            </a:extLst>
          </p:cNvPr>
          <p:cNvSpPr>
            <a:spLocks noGrp="1"/>
          </p:cNvSpPr>
          <p:nvPr>
            <p:ph sz="half" idx="2"/>
          </p:nvPr>
        </p:nvSpPr>
        <p:spPr>
          <a:xfrm>
            <a:off x="6172200" y="1825625"/>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F04910D-0AFE-C994-DA6A-029252BB9AA7}"/>
              </a:ext>
            </a:extLst>
          </p:cNvPr>
          <p:cNvSpPr>
            <a:spLocks noGrp="1"/>
          </p:cNvSpPr>
          <p:nvPr>
            <p:ph type="dt" sz="half" idx="10"/>
          </p:nvPr>
        </p:nvSpPr>
        <p:spPr/>
        <p:txBody>
          <a:bodyPr/>
          <a:lstStyle/>
          <a:p>
            <a:fld id="{B61BEF0D-F0BB-DE4B-95CE-6DB70DBA9567}" type="datetimeFigureOut">
              <a:rPr lang="en-US" smtClean="0"/>
              <a:pPr/>
              <a:t>5/5/2024</a:t>
            </a:fld>
            <a:endParaRPr lang="en-US" dirty="0"/>
          </a:p>
        </p:txBody>
      </p:sp>
      <p:sp>
        <p:nvSpPr>
          <p:cNvPr id="6" name="Footer Placeholder 5">
            <a:extLst>
              <a:ext uri="{FF2B5EF4-FFF2-40B4-BE49-F238E27FC236}">
                <a16:creationId xmlns:a16="http://schemas.microsoft.com/office/drawing/2014/main" id="{A6E449CF-2954-B60A-3172-5CADBD37830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470DAE5-C7DB-93FE-356A-A6F8781C7339}"/>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40365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5EE9-ABEE-49D7-C9B8-58D2A21418A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FFB21273-557E-6E17-ABFD-259C7193A28E}"/>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01F7D0F-8806-62D6-4134-5D9E51FD6BFE}"/>
              </a:ext>
            </a:extLst>
          </p:cNvPr>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3FFCAF2-0F72-3D17-2BAB-4769235B7601}"/>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ACD6630-992A-E47B-E920-A58AD5031C49}"/>
              </a:ext>
            </a:extLst>
          </p:cNvPr>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BF0C4BE-B3E9-C64B-DF0D-68E519244C89}"/>
              </a:ext>
            </a:extLst>
          </p:cNvPr>
          <p:cNvSpPr>
            <a:spLocks noGrp="1"/>
          </p:cNvSpPr>
          <p:nvPr>
            <p:ph type="dt" sz="half" idx="10"/>
          </p:nvPr>
        </p:nvSpPr>
        <p:spPr/>
        <p:txBody>
          <a:bodyPr/>
          <a:lstStyle/>
          <a:p>
            <a:fld id="{B61BEF0D-F0BB-DE4B-95CE-6DB70DBA9567}" type="datetimeFigureOut">
              <a:rPr lang="en-US" smtClean="0"/>
              <a:pPr/>
              <a:t>5/5/2024</a:t>
            </a:fld>
            <a:endParaRPr lang="en-US" dirty="0"/>
          </a:p>
        </p:txBody>
      </p:sp>
      <p:sp>
        <p:nvSpPr>
          <p:cNvPr id="8" name="Footer Placeholder 7">
            <a:extLst>
              <a:ext uri="{FF2B5EF4-FFF2-40B4-BE49-F238E27FC236}">
                <a16:creationId xmlns:a16="http://schemas.microsoft.com/office/drawing/2014/main" id="{3ED02AA8-2A03-8C27-4F8C-D2E76A0D945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051A3E2-3CA2-7ADE-9AD9-F22C62D6DB30}"/>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31079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EE421-368F-7DBB-9C5B-14AC19F6FFD0}"/>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88FE806-F083-E045-5710-EB4033BF0601}"/>
              </a:ext>
            </a:extLst>
          </p:cNvPr>
          <p:cNvSpPr>
            <a:spLocks noGrp="1"/>
          </p:cNvSpPr>
          <p:nvPr>
            <p:ph type="dt" sz="half" idx="10"/>
          </p:nvPr>
        </p:nvSpPr>
        <p:spPr/>
        <p:txBody>
          <a:bodyPr/>
          <a:lstStyle/>
          <a:p>
            <a:fld id="{B61BEF0D-F0BB-DE4B-95CE-6DB70DBA9567}" type="datetimeFigureOut">
              <a:rPr lang="en-US" smtClean="0"/>
              <a:pPr/>
              <a:t>5/5/2024</a:t>
            </a:fld>
            <a:endParaRPr lang="en-US" dirty="0"/>
          </a:p>
        </p:txBody>
      </p:sp>
      <p:sp>
        <p:nvSpPr>
          <p:cNvPr id="4" name="Footer Placeholder 3">
            <a:extLst>
              <a:ext uri="{FF2B5EF4-FFF2-40B4-BE49-F238E27FC236}">
                <a16:creationId xmlns:a16="http://schemas.microsoft.com/office/drawing/2014/main" id="{F3660301-3AD8-CD66-74CF-1068F1C2754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7F2D7C2-505C-1C6C-291A-A382313FB5CE}"/>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02380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416DD7-CAD9-25D6-DFB2-E818FD7ED664}"/>
              </a:ext>
            </a:extLst>
          </p:cNvPr>
          <p:cNvSpPr>
            <a:spLocks noGrp="1"/>
          </p:cNvSpPr>
          <p:nvPr>
            <p:ph type="dt" sz="half" idx="10"/>
          </p:nvPr>
        </p:nvSpPr>
        <p:spPr/>
        <p:txBody>
          <a:bodyPr/>
          <a:lstStyle/>
          <a:p>
            <a:fld id="{B61BEF0D-F0BB-DE4B-95CE-6DB70DBA9567}" type="datetimeFigureOut">
              <a:rPr lang="en-US" smtClean="0"/>
              <a:pPr/>
              <a:t>5/5/2024</a:t>
            </a:fld>
            <a:endParaRPr lang="en-US" dirty="0"/>
          </a:p>
        </p:txBody>
      </p:sp>
      <p:sp>
        <p:nvSpPr>
          <p:cNvPr id="3" name="Footer Placeholder 2">
            <a:extLst>
              <a:ext uri="{FF2B5EF4-FFF2-40B4-BE49-F238E27FC236}">
                <a16:creationId xmlns:a16="http://schemas.microsoft.com/office/drawing/2014/main" id="{71334628-788A-13C5-8827-1228375ADFE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D183F-26DA-F131-0290-0B629AD56380}"/>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72237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4287C-C32A-4C64-572F-15EC39C4462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5C9605D-684A-07B4-BE73-FEF8D8546B7D}"/>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EF0B3D4-5CE2-2A48-89B2-A9CD6336FD01}"/>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0620E51-01C3-D110-A8C4-E2417B4FB374}"/>
              </a:ext>
            </a:extLst>
          </p:cNvPr>
          <p:cNvSpPr>
            <a:spLocks noGrp="1"/>
          </p:cNvSpPr>
          <p:nvPr>
            <p:ph type="dt" sz="half" idx="10"/>
          </p:nvPr>
        </p:nvSpPr>
        <p:spPr/>
        <p:txBody>
          <a:bodyPr/>
          <a:lstStyle/>
          <a:p>
            <a:fld id="{B61BEF0D-F0BB-DE4B-95CE-6DB70DBA9567}" type="datetimeFigureOut">
              <a:rPr lang="en-US" smtClean="0"/>
              <a:pPr/>
              <a:t>5/5/2024</a:t>
            </a:fld>
            <a:endParaRPr lang="en-US" dirty="0"/>
          </a:p>
        </p:txBody>
      </p:sp>
      <p:sp>
        <p:nvSpPr>
          <p:cNvPr id="6" name="Footer Placeholder 5">
            <a:extLst>
              <a:ext uri="{FF2B5EF4-FFF2-40B4-BE49-F238E27FC236}">
                <a16:creationId xmlns:a16="http://schemas.microsoft.com/office/drawing/2014/main" id="{45A72C2A-5BD7-D51A-BBA2-7F0617C2BB4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5CDB4A9-FF0B-A86C-2F90-7C719134E6C4}"/>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292551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6DE80-2034-D9E7-9E77-C53E1D18AA4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44F573C-5BB6-08AF-281E-04F6F073C9D7}"/>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a:extLst>
              <a:ext uri="{FF2B5EF4-FFF2-40B4-BE49-F238E27FC236}">
                <a16:creationId xmlns:a16="http://schemas.microsoft.com/office/drawing/2014/main" id="{04CB1C40-306E-12AF-E9A4-FD0152C80AFE}"/>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4CCB933-7B17-9041-526E-04DDCB47DAC7}"/>
              </a:ext>
            </a:extLst>
          </p:cNvPr>
          <p:cNvSpPr>
            <a:spLocks noGrp="1"/>
          </p:cNvSpPr>
          <p:nvPr>
            <p:ph type="dt" sz="half" idx="10"/>
          </p:nvPr>
        </p:nvSpPr>
        <p:spPr/>
        <p:txBody>
          <a:bodyPr/>
          <a:lstStyle/>
          <a:p>
            <a:fld id="{B61BEF0D-F0BB-DE4B-95CE-6DB70DBA9567}" type="datetimeFigureOut">
              <a:rPr lang="en-US" smtClean="0"/>
              <a:pPr/>
              <a:t>5/5/2024</a:t>
            </a:fld>
            <a:endParaRPr lang="en-US" dirty="0"/>
          </a:p>
        </p:txBody>
      </p:sp>
      <p:sp>
        <p:nvSpPr>
          <p:cNvPr id="6" name="Footer Placeholder 5">
            <a:extLst>
              <a:ext uri="{FF2B5EF4-FFF2-40B4-BE49-F238E27FC236}">
                <a16:creationId xmlns:a16="http://schemas.microsoft.com/office/drawing/2014/main" id="{625E8E49-73CB-1CD1-A23E-26CE8F52B10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9C387F7-A3B4-8B4A-B42C-926F7F1B7385}"/>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231542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16F56-BD2D-66E1-2E78-569FDE53267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783510C-5888-A7C3-0B9D-61E43402542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B2DCAFD-83AF-697B-BB8A-8661FA021E52}"/>
              </a:ext>
            </a:extLst>
          </p:cNvPr>
          <p:cNvSpPr>
            <a:spLocks noGrp="1"/>
          </p:cNvSpPr>
          <p:nvPr>
            <p:ph type="dt" sz="half" idx="10"/>
          </p:nvPr>
        </p:nvSpPr>
        <p:spPr/>
        <p:txBody>
          <a:bodyPr/>
          <a:lstStyle/>
          <a:p>
            <a:fld id="{B61BEF0D-F0BB-DE4B-95CE-6DB70DBA9567}" type="datetimeFigureOut">
              <a:rPr lang="en-US" smtClean="0"/>
              <a:pPr/>
              <a:t>5/5/2024</a:t>
            </a:fld>
            <a:endParaRPr lang="en-US" dirty="0"/>
          </a:p>
        </p:txBody>
      </p:sp>
      <p:sp>
        <p:nvSpPr>
          <p:cNvPr id="5" name="Footer Placeholder 4">
            <a:extLst>
              <a:ext uri="{FF2B5EF4-FFF2-40B4-BE49-F238E27FC236}">
                <a16:creationId xmlns:a16="http://schemas.microsoft.com/office/drawing/2014/main" id="{64B909B7-368B-90F3-32DD-E3BEEB39719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6FECBFE-3360-F1AD-510D-878C9BC12D02}"/>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7872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370B92-63A8-FE7D-7967-D45DBF6F8371}"/>
              </a:ext>
            </a:extLst>
          </p:cNvPr>
          <p:cNvSpPr>
            <a:spLocks noGrp="1"/>
          </p:cNvSpPr>
          <p:nvPr>
            <p:ph type="title" orient="vert"/>
          </p:nvPr>
        </p:nvSpPr>
        <p:spPr>
          <a:xfrm>
            <a:off x="8724901" y="365126"/>
            <a:ext cx="2628900" cy="5811839"/>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761B0BED-76B4-7805-9A9E-33EAAB02F645}"/>
              </a:ext>
            </a:extLst>
          </p:cNvPr>
          <p:cNvSpPr>
            <a:spLocks noGrp="1"/>
          </p:cNvSpPr>
          <p:nvPr>
            <p:ph type="body" orient="vert" idx="1"/>
          </p:nvPr>
        </p:nvSpPr>
        <p:spPr>
          <a:xfrm>
            <a:off x="838201" y="365126"/>
            <a:ext cx="7734300" cy="581183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7D736AA-6F04-930A-BEE6-0A23E5CAC9D8}"/>
              </a:ext>
            </a:extLst>
          </p:cNvPr>
          <p:cNvSpPr>
            <a:spLocks noGrp="1"/>
          </p:cNvSpPr>
          <p:nvPr>
            <p:ph type="dt" sz="half" idx="10"/>
          </p:nvPr>
        </p:nvSpPr>
        <p:spPr/>
        <p:txBody>
          <a:bodyPr/>
          <a:lstStyle/>
          <a:p>
            <a:fld id="{B61BEF0D-F0BB-DE4B-95CE-6DB70DBA9567}" type="datetimeFigureOut">
              <a:rPr lang="en-US" smtClean="0"/>
              <a:pPr/>
              <a:t>5/5/2024</a:t>
            </a:fld>
            <a:endParaRPr lang="en-US" dirty="0"/>
          </a:p>
        </p:txBody>
      </p:sp>
      <p:sp>
        <p:nvSpPr>
          <p:cNvPr id="5" name="Footer Placeholder 4">
            <a:extLst>
              <a:ext uri="{FF2B5EF4-FFF2-40B4-BE49-F238E27FC236}">
                <a16:creationId xmlns:a16="http://schemas.microsoft.com/office/drawing/2014/main" id="{F4EB9ACE-2069-FCDE-16B2-6EE4E8B5B0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5E1AFC-CC5C-0FA4-032E-383C313FEA6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23914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5/5/2024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8E47F2-A7DF-3473-C9D3-2B962C7029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AD27171-43F6-A580-A5AA-9F47540548AF}"/>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7BAFF45-7569-5EF8-353A-E2652817CCC5}"/>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19DAF4-8E65-4FD3-958E-0413D71DB664}" type="datetimeFigureOut">
              <a:rPr lang="en-GB" smtClean="0"/>
              <a:t>28/04/2024</a:t>
            </a:fld>
            <a:endParaRPr lang="en-GB"/>
          </a:p>
        </p:txBody>
      </p:sp>
      <p:sp>
        <p:nvSpPr>
          <p:cNvPr id="5" name="Footer Placeholder 4">
            <a:extLst>
              <a:ext uri="{FF2B5EF4-FFF2-40B4-BE49-F238E27FC236}">
                <a16:creationId xmlns:a16="http://schemas.microsoft.com/office/drawing/2014/main" id="{794DDA5A-1DED-8486-EF93-8AFB478CAC21}"/>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FA68AB6-4CA7-93C3-6E84-E2DA272C1C95}"/>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E93BB5-83D5-4581-9528-88364C7ABD90}" type="slidenum">
              <a:rPr lang="en-GB" smtClean="0"/>
              <a:t>‹#›</a:t>
            </a:fld>
            <a:endParaRPr lang="en-GB"/>
          </a:p>
        </p:txBody>
      </p:sp>
    </p:spTree>
    <p:extLst>
      <p:ext uri="{BB962C8B-B14F-4D97-AF65-F5344CB8AC3E}">
        <p14:creationId xmlns:p14="http://schemas.microsoft.com/office/powerpoint/2010/main" val="139394491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8E47F2-A7DF-3473-C9D3-2B962C7029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4AD27171-43F6-A580-A5AA-9F47540548AF}"/>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7BAFF45-7569-5EF8-353A-E2652817CCC5}"/>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61BEF0D-F0BB-DE4B-95CE-6DB70DBA9567}" type="datetimeFigureOut">
              <a:rPr lang="en-US" smtClean="0"/>
              <a:pPr/>
              <a:t>5/5/2024</a:t>
            </a:fld>
            <a:endParaRPr lang="en-US" dirty="0"/>
          </a:p>
        </p:txBody>
      </p:sp>
      <p:sp>
        <p:nvSpPr>
          <p:cNvPr id="5" name="Footer Placeholder 4">
            <a:extLst>
              <a:ext uri="{FF2B5EF4-FFF2-40B4-BE49-F238E27FC236}">
                <a16:creationId xmlns:a16="http://schemas.microsoft.com/office/drawing/2014/main" id="{794DDA5A-1DED-8486-EF93-8AFB478CAC21}"/>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FA68AB6-4CA7-93C3-6E84-E2DA272C1C95}"/>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8087456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14.jp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9.xml"/><Relationship Id="rId1" Type="http://schemas.openxmlformats.org/officeDocument/2006/relationships/themeOverride" Target="../theme/themeOverride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29.xml"/><Relationship Id="rId1" Type="http://schemas.openxmlformats.org/officeDocument/2006/relationships/themeOverride" Target="../theme/themeOverride2.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4" Type="http://schemas.microsoft.com/office/2007/relationships/hdphoto" Target="../media/hdphoto8.wdp"/></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1726A7-F55C-FC30-BFA3-187497108C41}"/>
              </a:ext>
            </a:extLst>
          </p:cNvPr>
          <p:cNvPicPr>
            <a:picLocks noChangeAspect="1"/>
          </p:cNvPicPr>
          <p:nvPr/>
        </p:nvPicPr>
        <p:blipFill rotWithShape="1">
          <a:blip r:embed="rId3"/>
          <a:srcRect t="22109" r="1" b="23560"/>
          <a:stretch/>
        </p:blipFill>
        <p:spPr>
          <a:xfrm>
            <a:off x="1027969" y="0"/>
            <a:ext cx="10346266" cy="373816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6" name="Subtitle 2">
            <a:extLst>
              <a:ext uri="{FF2B5EF4-FFF2-40B4-BE49-F238E27FC236}">
                <a16:creationId xmlns:a16="http://schemas.microsoft.com/office/drawing/2014/main" id="{DD97BA9C-0CC2-1217-EF3E-71CC3D8EE06E}"/>
              </a:ext>
            </a:extLst>
          </p:cNvPr>
          <p:cNvSpPr>
            <a:spLocks noGrp="1"/>
          </p:cNvSpPr>
          <p:nvPr>
            <p:ph type="subTitle" idx="1"/>
          </p:nvPr>
        </p:nvSpPr>
        <p:spPr>
          <a:xfrm>
            <a:off x="331074" y="3738166"/>
            <a:ext cx="11740055" cy="4334387"/>
          </a:xfrm>
        </p:spPr>
        <p:txBody>
          <a:bodyPr>
            <a:noAutofit/>
          </a:bodyPr>
          <a:lstStyle/>
          <a:p>
            <a:pPr algn="ctr">
              <a:lnSpc>
                <a:spcPct val="115000"/>
              </a:lnSpc>
              <a:spcAft>
                <a:spcPts val="1000"/>
              </a:spcAft>
            </a:pPr>
            <a:r>
              <a:rPr lang="en-GB" sz="6000" b="1" dirty="0">
                <a:effectLst/>
                <a:latin typeface="Calibri" panose="020F0502020204030204" pitchFamily="34" charset="0"/>
                <a:ea typeface="Calibri" panose="020F0502020204030204" pitchFamily="34" charset="0"/>
                <a:cs typeface="Latha" panose="020B0604020202020204" pitchFamily="34" charset="0"/>
              </a:rPr>
              <a:t>Disciplining like the children in the Kingdom</a:t>
            </a:r>
          </a:p>
          <a:p>
            <a:pPr algn="ctr">
              <a:lnSpc>
                <a:spcPct val="115000"/>
              </a:lnSpc>
            </a:pPr>
            <a:r>
              <a:rPr lang="en-GB" sz="5400" b="1" dirty="0">
                <a:effectLst/>
                <a:latin typeface="Calibri" panose="020F0502020204030204" pitchFamily="34" charset="0"/>
                <a:ea typeface="Calibri" panose="020F0502020204030204" pitchFamily="34" charset="0"/>
                <a:cs typeface="Latha" panose="020B0604020202020204" pitchFamily="34" charset="0"/>
              </a:rPr>
              <a:t>Matthew 18:15-20</a:t>
            </a:r>
            <a:endParaRPr lang="en-CA" sz="54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92539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544460" y="567877"/>
            <a:ext cx="6457587" cy="1143769"/>
          </a:xfrm>
        </p:spPr>
        <p:txBody>
          <a:bodyPr>
            <a:noAutofit/>
          </a:bodyPr>
          <a:lstStyle/>
          <a:p>
            <a:pPr algn="ctr">
              <a:lnSpc>
                <a:spcPct val="115000"/>
              </a:lnSpc>
              <a:spcAft>
                <a:spcPts val="1000"/>
              </a:spcAft>
            </a:pPr>
            <a:r>
              <a:rPr lang="en-GB" sz="72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Matthew 16 </a:t>
            </a:r>
          </a:p>
          <a:p>
            <a:pPr algn="ctr">
              <a:lnSpc>
                <a:spcPct val="115000"/>
              </a:lnSpc>
              <a:spcAft>
                <a:spcPts val="1000"/>
              </a:spcAft>
            </a:pPr>
            <a:endParaRPr lang="en-GB" sz="6000" b="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074332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9000" r="-39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5692588" y="1374225"/>
            <a:ext cx="6915521" cy="1265432"/>
          </a:xfrm>
        </p:spPr>
        <p:txBody>
          <a:bodyPr>
            <a:noAutofit/>
          </a:bodyPr>
          <a:lstStyle/>
          <a:p>
            <a:pPr algn="ctr">
              <a:lnSpc>
                <a:spcPct val="115000"/>
              </a:lnSpc>
              <a:spcAft>
                <a:spcPts val="1000"/>
              </a:spcAft>
            </a:pPr>
            <a:r>
              <a:rPr lang="en-GB" sz="8000" b="1" dirty="0">
                <a:effectLst/>
                <a:latin typeface="Calibri" panose="020F0502020204030204" pitchFamily="34" charset="0"/>
                <a:ea typeface="Calibri" panose="020F0502020204030204" pitchFamily="34" charset="0"/>
                <a:cs typeface="Latha" panose="020B0604020202020204" pitchFamily="34" charset="0"/>
              </a:rPr>
              <a:t>Matthew 18 </a:t>
            </a:r>
          </a:p>
        </p:txBody>
      </p:sp>
      <p:sp>
        <p:nvSpPr>
          <p:cNvPr id="2" name="TextBox 1">
            <a:extLst>
              <a:ext uri="{FF2B5EF4-FFF2-40B4-BE49-F238E27FC236}">
                <a16:creationId xmlns:a16="http://schemas.microsoft.com/office/drawing/2014/main" id="{D3144DFC-3FE5-ECF8-6B10-7ECE6C82E629}"/>
              </a:ext>
            </a:extLst>
          </p:cNvPr>
          <p:cNvSpPr txBox="1"/>
          <p:nvPr/>
        </p:nvSpPr>
        <p:spPr>
          <a:xfrm>
            <a:off x="349623" y="4796719"/>
            <a:ext cx="12183036" cy="30469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radley Hand ITC" panose="03070402050302030203" pitchFamily="66" charset="0"/>
                <a:ea typeface="Calibri" panose="020F0502020204030204" pitchFamily="34" charset="0"/>
                <a:cs typeface="Latha" panose="020B0604020202020204" pitchFamily="34" charset="0"/>
                <a:sym typeface="Arial"/>
              </a:rPr>
              <a:t>Jesus shows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ahnschrift SemiBold" panose="020B0502040204020203" pitchFamily="34" charset="0"/>
                <a:ea typeface="Calibri" panose="020F0502020204030204" pitchFamily="34" charset="0"/>
                <a:cs typeface="Latha" panose="020B0604020202020204" pitchFamily="34" charset="0"/>
                <a:sym typeface="Arial"/>
              </a:rPr>
              <a:t>How to live in that Church</a:t>
            </a:r>
            <a:endParaRPr kumimoji="0" lang="en-GB" sz="72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Bradley Hand ITC" panose="03070402050302030203" pitchFamily="66" charset="0"/>
              <a:ea typeface="Calibri" panose="020F0502020204030204" pitchFamily="34" charset="0"/>
              <a:cs typeface="Latha"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Bradley Hand ITC" panose="03070402050302030203" pitchFamily="66" charset="0"/>
                <a:ea typeface="Calibri" panose="020F0502020204030204" pitchFamily="34" charset="0"/>
                <a:cs typeface="Latha" panose="020B0604020202020204" pitchFamily="34" charset="0"/>
                <a:sym typeface="Arial"/>
              </a:rPr>
              <a:t> </a:t>
            </a:r>
            <a:endParaRPr kumimoji="0" lang="en-GB" sz="6000" b="1" i="0" u="none" strike="noStrike" kern="0" cap="none" spc="0" normalizeH="0" baseline="0" noProof="0" dirty="0">
              <a:ln>
                <a:noFill/>
              </a:ln>
              <a:solidFill>
                <a:srgbClr val="000000"/>
              </a:solidFill>
              <a:effectLst>
                <a:outerShdw blurRad="38100" dist="38100" dir="2700000" algn="tl">
                  <a:srgbClr val="000000">
                    <a:alpha val="43137"/>
                  </a:srgbClr>
                </a:outerShdw>
              </a:effectLst>
              <a:uLnTx/>
              <a:uFillTx/>
              <a:latin typeface="Bradley Hand ITC" panose="03070402050302030203" pitchFamily="66" charset="0"/>
              <a:ea typeface="Calibri" panose="020F0502020204030204" pitchFamily="34" charset="0"/>
              <a:cs typeface="Latha" panose="020B0604020202020204" pitchFamily="34" charset="0"/>
              <a:sym typeface="Arial"/>
            </a:endParaRPr>
          </a:p>
        </p:txBody>
      </p:sp>
    </p:spTree>
    <p:extLst>
      <p:ext uri="{BB962C8B-B14F-4D97-AF65-F5344CB8AC3E}">
        <p14:creationId xmlns:p14="http://schemas.microsoft.com/office/powerpoint/2010/main" val="845784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9000" r="-29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6096000" y="435660"/>
            <a:ext cx="5648326" cy="1050241"/>
          </a:xfrm>
        </p:spPr>
        <p:txBody>
          <a:bodyPr>
            <a:noAutofit/>
          </a:bodyPr>
          <a:lstStyle/>
          <a:p>
            <a:pPr algn="ctr">
              <a:lnSpc>
                <a:spcPct val="115000"/>
              </a:lnSpc>
              <a:spcAft>
                <a:spcPts val="1000"/>
              </a:spcAft>
            </a:pPr>
            <a:r>
              <a:rPr lang="en-GB" sz="7200" b="1" dirty="0">
                <a:effectLst/>
                <a:latin typeface="Calibri" panose="020F0502020204030204" pitchFamily="34" charset="0"/>
                <a:ea typeface="Calibri" panose="020F0502020204030204" pitchFamily="34" charset="0"/>
                <a:cs typeface="Latha" panose="020B0604020202020204" pitchFamily="34" charset="0"/>
              </a:rPr>
              <a:t>Matthew 28 </a:t>
            </a:r>
          </a:p>
        </p:txBody>
      </p:sp>
      <p:sp>
        <p:nvSpPr>
          <p:cNvPr id="6" name="TextBox 5">
            <a:extLst>
              <a:ext uri="{FF2B5EF4-FFF2-40B4-BE49-F238E27FC236}">
                <a16:creationId xmlns:a16="http://schemas.microsoft.com/office/drawing/2014/main" id="{C4D7EB75-7BA4-1F69-29AD-A72DC107D552}"/>
              </a:ext>
            </a:extLst>
          </p:cNvPr>
          <p:cNvSpPr txBox="1"/>
          <p:nvPr/>
        </p:nvSpPr>
        <p:spPr>
          <a:xfrm>
            <a:off x="-138953" y="5657671"/>
            <a:ext cx="12469906" cy="1200329"/>
          </a:xfrm>
          <a:prstGeom prst="rect">
            <a:avLst/>
          </a:prstGeom>
          <a:noFill/>
        </p:spPr>
        <p:txBody>
          <a:bodyPr wrap="square">
            <a:spAutoFit/>
          </a:bodyPr>
          <a:lstStyle/>
          <a:p>
            <a:r>
              <a:rPr lang="en-US" sz="7200" b="1" cap="all" dirty="0">
                <a:latin typeface="Calibri" panose="020F0502020204030204" pitchFamily="34" charset="0"/>
                <a:cs typeface="Latha" panose="020B0604020202020204" pitchFamily="34" charset="0"/>
              </a:rPr>
              <a:t>what the church should do</a:t>
            </a:r>
          </a:p>
        </p:txBody>
      </p:sp>
    </p:spTree>
    <p:extLst>
      <p:ext uri="{BB962C8B-B14F-4D97-AF65-F5344CB8AC3E}">
        <p14:creationId xmlns:p14="http://schemas.microsoft.com/office/powerpoint/2010/main" val="3583153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97212" y="4320329"/>
            <a:ext cx="6463553" cy="3691450"/>
          </a:xfrm>
        </p:spPr>
        <p:txBody>
          <a:bodyPr>
            <a:noAutofit/>
          </a:bodyPr>
          <a:lstStyle/>
          <a:p>
            <a:pPr algn="ctr">
              <a:lnSpc>
                <a:spcPct val="115000"/>
              </a:lnSpc>
            </a:pPr>
            <a:r>
              <a:rPr lang="en-US" sz="66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cornerstone for the church</a:t>
            </a:r>
            <a:endParaRPr lang="en-GB" sz="6600" b="1"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p:txBody>
      </p:sp>
      <p:sp>
        <p:nvSpPr>
          <p:cNvPr id="4" name="TextBox 3">
            <a:extLst>
              <a:ext uri="{FF2B5EF4-FFF2-40B4-BE49-F238E27FC236}">
                <a16:creationId xmlns:a16="http://schemas.microsoft.com/office/drawing/2014/main" id="{1E820AD0-C00B-2E94-1F8A-22E59CAC632C}"/>
              </a:ext>
            </a:extLst>
          </p:cNvPr>
          <p:cNvSpPr txBox="1"/>
          <p:nvPr/>
        </p:nvSpPr>
        <p:spPr>
          <a:xfrm>
            <a:off x="-97212" y="297884"/>
            <a:ext cx="7179330" cy="1691553"/>
          </a:xfrm>
          <a:prstGeom prst="rect">
            <a:avLst/>
          </a:prstGeom>
          <a:noFill/>
        </p:spPr>
        <p:txBody>
          <a:bodyPr wrap="square">
            <a:spAutoFit/>
          </a:bodyPr>
          <a:lstStyle>
            <a:defPPr>
              <a:defRPr lang="en-US"/>
            </a:defPPr>
            <a:lvl1pPr algn="ctr">
              <a:lnSpc>
                <a:spcPct val="115000"/>
              </a:lnSpc>
              <a:spcAft>
                <a:spcPts val="1000"/>
              </a:spcAft>
              <a:defRPr sz="6000" b="1" cap="all">
                <a:latin typeface="Calibri" panose="020F0502020204030204" pitchFamily="34" charset="0"/>
                <a:cs typeface="Latha" panose="020B0604020202020204" pitchFamily="34" charset="0"/>
              </a:defRPr>
            </a:lvl1pPr>
          </a:lstStyle>
          <a:p>
            <a:r>
              <a:rPr lang="en-GB" sz="9600" dirty="0">
                <a:solidFill>
                  <a:schemeClr val="bg1"/>
                </a:solidFill>
              </a:rPr>
              <a:t>Matthew 18 </a:t>
            </a:r>
          </a:p>
        </p:txBody>
      </p:sp>
    </p:spTree>
    <p:extLst>
      <p:ext uri="{BB962C8B-B14F-4D97-AF65-F5344CB8AC3E}">
        <p14:creationId xmlns:p14="http://schemas.microsoft.com/office/powerpoint/2010/main" val="934475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8A6A4BA-F702-C058-3DA4-38BF300C2061}"/>
              </a:ext>
            </a:extLst>
          </p:cNvPr>
          <p:cNvGrpSpPr/>
          <p:nvPr/>
        </p:nvGrpSpPr>
        <p:grpSpPr>
          <a:xfrm>
            <a:off x="2552702" y="216994"/>
            <a:ext cx="9924019" cy="1652283"/>
            <a:chOff x="523875" y="303719"/>
            <a:chExt cx="9924019" cy="1652283"/>
          </a:xfrm>
        </p:grpSpPr>
        <p:sp>
          <p:nvSpPr>
            <p:cNvPr id="5" name="Oval 4">
              <a:extLst>
                <a:ext uri="{FF2B5EF4-FFF2-40B4-BE49-F238E27FC236}">
                  <a16:creationId xmlns:a16="http://schemas.microsoft.com/office/drawing/2014/main" id="{3FAEFB97-4D43-DECA-F5B1-0FD452BCA2F0}"/>
                </a:ext>
              </a:extLst>
            </p:cNvPr>
            <p:cNvSpPr/>
            <p:nvPr/>
          </p:nvSpPr>
          <p:spPr>
            <a:xfrm>
              <a:off x="523875" y="303719"/>
              <a:ext cx="1742049" cy="1652283"/>
            </a:xfrm>
            <a:prstGeom prst="ellipse">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9E9EDF0-1724-1F02-30C2-8E9A9D4F12E5}"/>
                </a:ext>
              </a:extLst>
            </p:cNvPr>
            <p:cNvSpPr txBox="1"/>
            <p:nvPr/>
          </p:nvSpPr>
          <p:spPr>
            <a:xfrm>
              <a:off x="2218295" y="830509"/>
              <a:ext cx="8229599" cy="830997"/>
            </a:xfrm>
            <a:prstGeom prst="rect">
              <a:avLst/>
            </a:prstGeom>
            <a:noFill/>
          </p:spPr>
          <p:txBody>
            <a:bodyPr wrap="square" rtlCol="0">
              <a:spAutoFit/>
            </a:bodyPr>
            <a:lstStyle/>
            <a:p>
              <a:r>
                <a:rPr lang="en-US" sz="4800" b="1" dirty="0"/>
                <a:t>Entering the church ( 1-4 )</a:t>
              </a:r>
            </a:p>
          </p:txBody>
        </p:sp>
        <p:pic>
          <p:nvPicPr>
            <p:cNvPr id="8" name="Graphic 7" descr="Checkmark with solid fill">
              <a:extLst>
                <a:ext uri="{FF2B5EF4-FFF2-40B4-BE49-F238E27FC236}">
                  <a16:creationId xmlns:a16="http://schemas.microsoft.com/office/drawing/2014/main" id="{B3EAD885-05E6-96A2-C3D4-A3D7E16EF1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829673" y="652086"/>
              <a:ext cx="914400" cy="914400"/>
            </a:xfrm>
            <a:prstGeom prst="rect">
              <a:avLst/>
            </a:prstGeom>
          </p:spPr>
        </p:pic>
      </p:grpSp>
      <p:grpSp>
        <p:nvGrpSpPr>
          <p:cNvPr id="10" name="Group 9">
            <a:extLst>
              <a:ext uri="{FF2B5EF4-FFF2-40B4-BE49-F238E27FC236}">
                <a16:creationId xmlns:a16="http://schemas.microsoft.com/office/drawing/2014/main" id="{697A810B-97D6-C34B-845A-F051B58F9F4F}"/>
              </a:ext>
            </a:extLst>
          </p:cNvPr>
          <p:cNvGrpSpPr/>
          <p:nvPr/>
        </p:nvGrpSpPr>
        <p:grpSpPr>
          <a:xfrm>
            <a:off x="874433" y="1547983"/>
            <a:ext cx="10441267" cy="1652282"/>
            <a:chOff x="421995" y="242210"/>
            <a:chExt cx="10441267" cy="1652282"/>
          </a:xfrm>
        </p:grpSpPr>
        <p:sp>
          <p:nvSpPr>
            <p:cNvPr id="11" name="Oval 10">
              <a:extLst>
                <a:ext uri="{FF2B5EF4-FFF2-40B4-BE49-F238E27FC236}">
                  <a16:creationId xmlns:a16="http://schemas.microsoft.com/office/drawing/2014/main" id="{DDCE9E76-635E-1592-1A07-E8BAD9EBDEC9}"/>
                </a:ext>
              </a:extLst>
            </p:cNvPr>
            <p:cNvSpPr/>
            <p:nvPr/>
          </p:nvSpPr>
          <p:spPr>
            <a:xfrm>
              <a:off x="421995" y="242210"/>
              <a:ext cx="1742049" cy="1652282"/>
            </a:xfrm>
            <a:prstGeom prst="ellipse">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76187C6-3343-1697-9E22-C1B2023A4345}"/>
                </a:ext>
              </a:extLst>
            </p:cNvPr>
            <p:cNvSpPr txBox="1"/>
            <p:nvPr/>
          </p:nvSpPr>
          <p:spPr>
            <a:xfrm>
              <a:off x="2257423" y="691124"/>
              <a:ext cx="8605839" cy="830997"/>
            </a:xfrm>
            <a:prstGeom prst="rect">
              <a:avLst/>
            </a:prstGeom>
            <a:noFill/>
          </p:spPr>
          <p:txBody>
            <a:bodyPr wrap="square" rtlCol="0">
              <a:spAutoFit/>
            </a:bodyPr>
            <a:lstStyle/>
            <a:p>
              <a:r>
                <a:rPr lang="en-US" sz="4800" b="1" dirty="0"/>
                <a:t>Caring in the church ( 5-9 )</a:t>
              </a:r>
            </a:p>
          </p:txBody>
        </p:sp>
        <p:pic>
          <p:nvPicPr>
            <p:cNvPr id="13" name="Graphic 12" descr="Checkmark with solid fill">
              <a:extLst>
                <a:ext uri="{FF2B5EF4-FFF2-40B4-BE49-F238E27FC236}">
                  <a16:creationId xmlns:a16="http://schemas.microsoft.com/office/drawing/2014/main" id="{F91219CF-2EFE-476D-A26C-319A03E06C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63089" y="595592"/>
              <a:ext cx="914400" cy="914400"/>
            </a:xfrm>
            <a:prstGeom prst="rect">
              <a:avLst/>
            </a:prstGeom>
          </p:spPr>
        </p:pic>
      </p:grpSp>
      <p:grpSp>
        <p:nvGrpSpPr>
          <p:cNvPr id="14" name="Group 13">
            <a:extLst>
              <a:ext uri="{FF2B5EF4-FFF2-40B4-BE49-F238E27FC236}">
                <a16:creationId xmlns:a16="http://schemas.microsoft.com/office/drawing/2014/main" id="{79C0402D-2380-2E64-AA61-89FDDADD7831}"/>
              </a:ext>
            </a:extLst>
          </p:cNvPr>
          <p:cNvGrpSpPr/>
          <p:nvPr/>
        </p:nvGrpSpPr>
        <p:grpSpPr>
          <a:xfrm>
            <a:off x="2486025" y="2625902"/>
            <a:ext cx="9705975" cy="1827158"/>
            <a:chOff x="585788" y="44851"/>
            <a:chExt cx="9705975" cy="1827158"/>
          </a:xfrm>
        </p:grpSpPr>
        <p:sp>
          <p:nvSpPr>
            <p:cNvPr id="15" name="Oval 14">
              <a:extLst>
                <a:ext uri="{FF2B5EF4-FFF2-40B4-BE49-F238E27FC236}">
                  <a16:creationId xmlns:a16="http://schemas.microsoft.com/office/drawing/2014/main" id="{EC365B29-44D4-0E5B-9176-E52AF2B2CBB3}"/>
                </a:ext>
              </a:extLst>
            </p:cNvPr>
            <p:cNvSpPr/>
            <p:nvPr/>
          </p:nvSpPr>
          <p:spPr>
            <a:xfrm>
              <a:off x="585788" y="281360"/>
              <a:ext cx="1808726" cy="1590649"/>
            </a:xfrm>
            <a:prstGeom prst="ellipse">
              <a:avLst/>
            </a:prstGeom>
            <a:blipFill>
              <a:blip r:embed="rId6"/>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1393D65E-8723-E1D3-3791-6176C7DB4176}"/>
                </a:ext>
              </a:extLst>
            </p:cNvPr>
            <p:cNvSpPr txBox="1"/>
            <p:nvPr/>
          </p:nvSpPr>
          <p:spPr>
            <a:xfrm>
              <a:off x="2346885" y="722741"/>
              <a:ext cx="7944878" cy="769441"/>
            </a:xfrm>
            <a:prstGeom prst="rect">
              <a:avLst/>
            </a:prstGeom>
            <a:noFill/>
          </p:spPr>
          <p:txBody>
            <a:bodyPr wrap="square" rtlCol="0">
              <a:spAutoFit/>
            </a:bodyPr>
            <a:lstStyle/>
            <a:p>
              <a:r>
                <a:rPr lang="en-US" sz="4400" b="1" dirty="0"/>
                <a:t>Protecting in the church ( 10 -14)</a:t>
              </a:r>
            </a:p>
          </p:txBody>
        </p:sp>
        <p:pic>
          <p:nvPicPr>
            <p:cNvPr id="17" name="Graphic 16" descr="Checkmark with solid fill">
              <a:extLst>
                <a:ext uri="{FF2B5EF4-FFF2-40B4-BE49-F238E27FC236}">
                  <a16:creationId xmlns:a16="http://schemas.microsoft.com/office/drawing/2014/main" id="{CBB97BA4-6624-96B7-7337-F46BE91461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77363" y="44851"/>
              <a:ext cx="914400" cy="914400"/>
            </a:xfrm>
            <a:prstGeom prst="rect">
              <a:avLst/>
            </a:prstGeom>
          </p:spPr>
        </p:pic>
      </p:grpSp>
      <p:grpSp>
        <p:nvGrpSpPr>
          <p:cNvPr id="18" name="Group 17">
            <a:extLst>
              <a:ext uri="{FF2B5EF4-FFF2-40B4-BE49-F238E27FC236}">
                <a16:creationId xmlns:a16="http://schemas.microsoft.com/office/drawing/2014/main" id="{1CF42E12-54A2-3E29-C3C5-33D909987B4D}"/>
              </a:ext>
            </a:extLst>
          </p:cNvPr>
          <p:cNvGrpSpPr/>
          <p:nvPr/>
        </p:nvGrpSpPr>
        <p:grpSpPr>
          <a:xfrm>
            <a:off x="1172015" y="4124906"/>
            <a:ext cx="9847969" cy="1539070"/>
            <a:chOff x="362830" y="267786"/>
            <a:chExt cx="9847969" cy="1539070"/>
          </a:xfrm>
        </p:grpSpPr>
        <p:sp>
          <p:nvSpPr>
            <p:cNvPr id="19" name="Oval 18">
              <a:extLst>
                <a:ext uri="{FF2B5EF4-FFF2-40B4-BE49-F238E27FC236}">
                  <a16:creationId xmlns:a16="http://schemas.microsoft.com/office/drawing/2014/main" id="{92B99632-F846-F632-76D3-5B4D5BC3B22D}"/>
                </a:ext>
              </a:extLst>
            </p:cNvPr>
            <p:cNvSpPr/>
            <p:nvPr/>
          </p:nvSpPr>
          <p:spPr>
            <a:xfrm>
              <a:off x="362830" y="267786"/>
              <a:ext cx="1618370" cy="1539070"/>
            </a:xfrm>
            <a:prstGeom prst="ellipse">
              <a:avLst/>
            </a:prstGeom>
            <a:blipFill>
              <a:blip r:embed="rId7"/>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extBox 19">
              <a:extLst>
                <a:ext uri="{FF2B5EF4-FFF2-40B4-BE49-F238E27FC236}">
                  <a16:creationId xmlns:a16="http://schemas.microsoft.com/office/drawing/2014/main" id="{302B5A27-65CA-F30B-E424-02816435D7DE}"/>
                </a:ext>
              </a:extLst>
            </p:cNvPr>
            <p:cNvSpPr txBox="1"/>
            <p:nvPr/>
          </p:nvSpPr>
          <p:spPr>
            <a:xfrm>
              <a:off x="1981200" y="723140"/>
              <a:ext cx="8229599" cy="830997"/>
            </a:xfrm>
            <a:prstGeom prst="rect">
              <a:avLst/>
            </a:prstGeom>
            <a:noFill/>
            <a:ln w="95250">
              <a:solidFill>
                <a:srgbClr val="00B050"/>
              </a:solidFill>
            </a:ln>
          </p:spPr>
          <p:txBody>
            <a:bodyPr wrap="square" rtlCol="0">
              <a:spAutoFit/>
            </a:bodyPr>
            <a:lstStyle/>
            <a:p>
              <a:r>
                <a:rPr lang="en-US" sz="4800" b="1" dirty="0"/>
                <a:t>Disciplining the church ( 15- 20)</a:t>
              </a:r>
            </a:p>
          </p:txBody>
        </p:sp>
      </p:grpSp>
      <p:grpSp>
        <p:nvGrpSpPr>
          <p:cNvPr id="22" name="Group 21">
            <a:extLst>
              <a:ext uri="{FF2B5EF4-FFF2-40B4-BE49-F238E27FC236}">
                <a16:creationId xmlns:a16="http://schemas.microsoft.com/office/drawing/2014/main" id="{AAD57C71-B6C8-6EE8-3F56-26683EA84AA3}"/>
              </a:ext>
            </a:extLst>
          </p:cNvPr>
          <p:cNvGrpSpPr/>
          <p:nvPr/>
        </p:nvGrpSpPr>
        <p:grpSpPr>
          <a:xfrm>
            <a:off x="2709861" y="5391703"/>
            <a:ext cx="9624499" cy="1449517"/>
            <a:chOff x="809624" y="309421"/>
            <a:chExt cx="9624499" cy="1449517"/>
          </a:xfrm>
        </p:grpSpPr>
        <p:sp>
          <p:nvSpPr>
            <p:cNvPr id="23" name="Oval 22">
              <a:extLst>
                <a:ext uri="{FF2B5EF4-FFF2-40B4-BE49-F238E27FC236}">
                  <a16:creationId xmlns:a16="http://schemas.microsoft.com/office/drawing/2014/main" id="{79C0C801-3999-BA55-A1A4-8A24E1B501CB}"/>
                </a:ext>
              </a:extLst>
            </p:cNvPr>
            <p:cNvSpPr/>
            <p:nvPr/>
          </p:nvSpPr>
          <p:spPr>
            <a:xfrm>
              <a:off x="809624" y="309421"/>
              <a:ext cx="1485899" cy="1449517"/>
            </a:xfrm>
            <a:prstGeom prst="ellipse">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44643239-FB6A-70E2-37A1-7E243E4042FE}"/>
                </a:ext>
              </a:extLst>
            </p:cNvPr>
            <p:cNvSpPr txBox="1"/>
            <p:nvPr/>
          </p:nvSpPr>
          <p:spPr>
            <a:xfrm>
              <a:off x="2204524" y="724919"/>
              <a:ext cx="8229599" cy="830997"/>
            </a:xfrm>
            <a:prstGeom prst="rect">
              <a:avLst/>
            </a:prstGeom>
            <a:noFill/>
          </p:spPr>
          <p:txBody>
            <a:bodyPr wrap="square" rtlCol="0">
              <a:spAutoFit/>
            </a:bodyPr>
            <a:lstStyle/>
            <a:p>
              <a:r>
                <a:rPr lang="en-US" sz="4800" b="1" dirty="0"/>
                <a:t>Forgiving in the church ( 21- 35)</a:t>
              </a:r>
            </a:p>
          </p:txBody>
        </p:sp>
      </p:grpSp>
      <p:sp>
        <p:nvSpPr>
          <p:cNvPr id="27" name="TextBox 26">
            <a:extLst>
              <a:ext uri="{FF2B5EF4-FFF2-40B4-BE49-F238E27FC236}">
                <a16:creationId xmlns:a16="http://schemas.microsoft.com/office/drawing/2014/main" id="{751A0541-92BD-C117-3470-2C1DC1B6CE86}"/>
              </a:ext>
            </a:extLst>
          </p:cNvPr>
          <p:cNvSpPr txBox="1"/>
          <p:nvPr/>
        </p:nvSpPr>
        <p:spPr>
          <a:xfrm>
            <a:off x="8181382" y="-66901"/>
            <a:ext cx="3468290" cy="707886"/>
          </a:xfrm>
          <a:prstGeom prst="rect">
            <a:avLst/>
          </a:prstGeom>
          <a:noFill/>
        </p:spPr>
        <p:txBody>
          <a:bodyPr wrap="square">
            <a:spAutoFit/>
          </a:bodyPr>
          <a:lstStyle/>
          <a:p>
            <a:r>
              <a:rPr lang="en-US" sz="4000" b="1" cap="all" dirty="0">
                <a:cs typeface="Latha" panose="020B0604020202020204" pitchFamily="34" charset="0"/>
              </a:rPr>
              <a:t>Matthew</a:t>
            </a:r>
            <a:r>
              <a:rPr lang="en-US" sz="4000" b="1" dirty="0"/>
              <a:t> 18</a:t>
            </a:r>
            <a:endParaRPr lang="en-US" sz="4000" dirty="0"/>
          </a:p>
        </p:txBody>
      </p:sp>
    </p:spTree>
    <p:extLst>
      <p:ext uri="{BB962C8B-B14F-4D97-AF65-F5344CB8AC3E}">
        <p14:creationId xmlns:p14="http://schemas.microsoft.com/office/powerpoint/2010/main" val="2568500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563880" y="4930588"/>
            <a:ext cx="11064239" cy="1700789"/>
          </a:xfrm>
          <a:solidFill>
            <a:schemeClr val="accent1"/>
          </a:solidFill>
        </p:spPr>
        <p:txBody>
          <a:bodyPr>
            <a:noAutofit/>
          </a:bodyPr>
          <a:lstStyle/>
          <a:p>
            <a:pPr algn="ctr">
              <a:lnSpc>
                <a:spcPct val="115000"/>
              </a:lnSpc>
              <a:spcAft>
                <a:spcPts val="1000"/>
              </a:spcAft>
            </a:pPr>
            <a:r>
              <a:rPr lang="en-GB" sz="9600" b="1" dirty="0">
                <a:effectLst/>
                <a:latin typeface="Calibri" panose="020F0502020204030204" pitchFamily="34" charset="0"/>
                <a:ea typeface="Calibri" panose="020F0502020204030204" pitchFamily="34" charset="0"/>
                <a:cs typeface="Latha" panose="020B0604020202020204" pitchFamily="34" charset="0"/>
              </a:rPr>
              <a:t>Matthew 18:15-20</a:t>
            </a:r>
            <a:r>
              <a:rPr lang="en-US" sz="9600" b="1" i="1" baseline="30000" dirty="0">
                <a:effectLst/>
                <a:latin typeface="Calibri" panose="020F0502020204030204" pitchFamily="34" charset="0"/>
                <a:ea typeface="Calibri" panose="020F0502020204030204" pitchFamily="34" charset="0"/>
                <a:cs typeface="Latha" panose="020B0604020202020204" pitchFamily="34" charset="0"/>
              </a:rPr>
              <a:t> </a:t>
            </a:r>
            <a:r>
              <a:rPr lang="en-CA" sz="9600" dirty="0">
                <a:effectLst/>
              </a:rPr>
              <a:t> </a:t>
            </a:r>
            <a:endParaRPr lang="en-GB" sz="9600" b="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92351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4294967295"/>
          </p:nvPr>
        </p:nvSpPr>
        <p:spPr>
          <a:xfrm>
            <a:off x="0" y="5449888"/>
            <a:ext cx="12192000" cy="1408112"/>
          </a:xfrm>
          <a:solidFill>
            <a:srgbClr val="3EA999"/>
          </a:solidFill>
        </p:spPr>
        <p:txBody>
          <a:bodyPr>
            <a:noAutofit/>
          </a:bodyPr>
          <a:lstStyle/>
          <a:p>
            <a:pPr marL="0" indent="0" algn="ctr">
              <a:lnSpc>
                <a:spcPct val="115000"/>
              </a:lnSpc>
              <a:buNone/>
            </a:pPr>
            <a:r>
              <a:rPr lang="en-US" sz="8000" b="1" dirty="0">
                <a:effectLst/>
                <a:latin typeface="Calibri" panose="020F0502020204030204" pitchFamily="34" charset="0"/>
                <a:ea typeface="Calibri" panose="020F0502020204030204" pitchFamily="34" charset="0"/>
                <a:cs typeface="Latha" panose="020B0604020202020204" pitchFamily="34" charset="0"/>
              </a:rPr>
              <a:t>Acts 5</a:t>
            </a:r>
            <a:endParaRPr lang="en-US" sz="4400" b="1" dirty="0">
              <a:solidFill>
                <a:srgbClr val="000000"/>
              </a:solidFill>
              <a:latin typeface="Segoe UI" panose="020B0502040204020203"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6273256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0" y="0"/>
            <a:ext cx="12192000" cy="6858000"/>
          </a:xfrm>
          <a:solidFill>
            <a:schemeClr val="tx1">
              <a:lumMod val="75000"/>
            </a:schemeClr>
          </a:solidFill>
        </p:spPr>
        <p:txBody>
          <a:bodyPr>
            <a:noAutofit/>
          </a:bodyPr>
          <a:lstStyle/>
          <a:p>
            <a:pPr marL="0" marR="0" algn="just">
              <a:lnSpc>
                <a:spcPct val="115000"/>
              </a:lnSpc>
              <a:spcBef>
                <a:spcPts val="0"/>
              </a:spcBef>
              <a:spcAft>
                <a:spcPts val="0"/>
              </a:spcAft>
            </a:pPr>
            <a:r>
              <a:rPr lang="en-US" sz="88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Acts 5:2-4</a:t>
            </a:r>
            <a:r>
              <a:rPr lang="en-GB" sz="8800" i="1" dirty="0">
                <a:solidFill>
                  <a:schemeClr val="bg1"/>
                </a:solidFill>
                <a:effectLst/>
                <a:latin typeface="Calibri" panose="020F0502020204030204" pitchFamily="34" charset="0"/>
                <a:ea typeface="Calibri" panose="020F0502020204030204" pitchFamily="34" charset="0"/>
                <a:cs typeface="Latha" panose="020B0604020202020204" pitchFamily="34" charset="0"/>
              </a:rPr>
              <a:t> </a:t>
            </a:r>
          </a:p>
          <a:p>
            <a:pPr marL="0" marR="0" algn="just">
              <a:lnSpc>
                <a:spcPct val="115000"/>
              </a:lnSpc>
              <a:spcBef>
                <a:spcPts val="0"/>
              </a:spcBef>
              <a:spcAft>
                <a:spcPts val="0"/>
              </a:spcAft>
            </a:pPr>
            <a:r>
              <a:rPr lang="en-GB" sz="2800" b="1" i="1" dirty="0">
                <a:solidFill>
                  <a:schemeClr val="bg1"/>
                </a:solidFill>
                <a:effectLst/>
                <a:latin typeface="Calibri" panose="020F0502020204030204" pitchFamily="34" charset="0"/>
                <a:ea typeface="Calibri" panose="020F0502020204030204" pitchFamily="34" charset="0"/>
                <a:cs typeface="Latha" panose="020B0604020202020204" pitchFamily="34" charset="0"/>
              </a:rPr>
              <a:t>And he kept back part of the proceeds, his wife also being aware of it, and brought a certain part and laid it at the apostles’ feet. </a:t>
            </a:r>
            <a:r>
              <a:rPr lang="en-GB" sz="2800" b="1" i="1" baseline="30000" dirty="0">
                <a:solidFill>
                  <a:schemeClr val="bg1"/>
                </a:solidFill>
                <a:effectLst/>
                <a:latin typeface="Calibri" panose="020F0502020204030204" pitchFamily="34" charset="0"/>
                <a:ea typeface="Calibri" panose="020F0502020204030204" pitchFamily="34" charset="0"/>
                <a:cs typeface="Latha" panose="020B0604020202020204" pitchFamily="34" charset="0"/>
              </a:rPr>
              <a:t>3 </a:t>
            </a:r>
            <a:r>
              <a:rPr lang="en-GB" sz="2800" b="1" i="1" dirty="0">
                <a:solidFill>
                  <a:schemeClr val="bg1"/>
                </a:solidFill>
                <a:effectLst/>
                <a:latin typeface="Calibri" panose="020F0502020204030204" pitchFamily="34" charset="0"/>
                <a:ea typeface="Calibri" panose="020F0502020204030204" pitchFamily="34" charset="0"/>
                <a:cs typeface="Latha" panose="020B0604020202020204" pitchFamily="34" charset="0"/>
              </a:rPr>
              <a:t>But Peter said, “Ananias, why has Satan filled your heart to lie to the Holy Spirit and keep back part of the price of the land for yourself? </a:t>
            </a:r>
            <a:r>
              <a:rPr lang="en-GB" sz="2800" b="1" i="1" baseline="30000" dirty="0">
                <a:solidFill>
                  <a:schemeClr val="bg1"/>
                </a:solidFill>
                <a:effectLst/>
                <a:latin typeface="Calibri" panose="020F0502020204030204" pitchFamily="34" charset="0"/>
                <a:ea typeface="Calibri" panose="020F0502020204030204" pitchFamily="34" charset="0"/>
                <a:cs typeface="Latha" panose="020B0604020202020204" pitchFamily="34" charset="0"/>
              </a:rPr>
              <a:t>4 </a:t>
            </a:r>
            <a:r>
              <a:rPr lang="en-GB" sz="2800" b="1" i="1" dirty="0">
                <a:solidFill>
                  <a:schemeClr val="bg1"/>
                </a:solidFill>
                <a:effectLst/>
                <a:latin typeface="Calibri" panose="020F0502020204030204" pitchFamily="34" charset="0"/>
                <a:ea typeface="Calibri" panose="020F0502020204030204" pitchFamily="34" charset="0"/>
                <a:cs typeface="Latha" panose="020B0604020202020204" pitchFamily="34" charset="0"/>
              </a:rPr>
              <a:t>While it remained, was it not your own? And after it was sold, was it not in your own control? Why have you conceived this thing in your heart? You have not lied to men but to God.”</a:t>
            </a:r>
            <a:endParaRPr lang="en-US" sz="2800" b="1"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a:p>
            <a:pPr algn="ctr">
              <a:lnSpc>
                <a:spcPct val="115000"/>
              </a:lnSpc>
            </a:pPr>
            <a:endParaRPr lang="en-US" sz="4400" b="1" dirty="0">
              <a:solidFill>
                <a:schemeClr val="bg1"/>
              </a:solidFill>
              <a:latin typeface="Segoe UI" panose="020B0502040204020203"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A10B0626-3C58-01E9-0204-D21714B3E80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114" b="96795" l="10000" r="90000">
                        <a14:foregroundMark x1="38467" y1="69414" x2="41133" y2="72253"/>
                        <a14:foregroundMark x1="46267" y1="62729" x2="52133" y2="62729"/>
                        <a14:foregroundMark x1="52133" y1="62729" x2="71000" y2="62271"/>
                        <a14:foregroundMark x1="71000" y1="62271" x2="79000" y2="51923"/>
                        <a14:foregroundMark x1="47600" y1="89652" x2="57733" y2="71612"/>
                        <a14:foregroundMark x1="57733" y1="71612" x2="59067" y2="70971"/>
                        <a14:foregroundMark x1="77800" y1="70879" x2="78200" y2="67949"/>
                        <a14:foregroundMark x1="63600" y1="96978" x2="63733" y2="94414"/>
                        <a14:foregroundMark x1="42800" y1="61538" x2="44200" y2="61447"/>
                        <a14:foregroundMark x1="52000" y1="71154" x2="52467" y2="68773"/>
                        <a14:foregroundMark x1="59600" y1="4029" x2="59733" y2="11081"/>
                        <a14:foregroundMark x1="78667" y1="11722" x2="78467" y2="41026"/>
                        <a14:foregroundMark x1="73133" y1="7967" x2="73800" y2="28480"/>
                        <a14:foregroundMark x1="48867" y1="15934" x2="51533" y2="27930"/>
                        <a14:foregroundMark x1="44867" y1="17216" x2="45533" y2="26923"/>
                        <a14:foregroundMark x1="21467" y1="3114" x2="22467" y2="6044"/>
                      </a14:backgroundRemoval>
                    </a14:imgEffect>
                  </a14:imgLayer>
                </a14:imgProps>
              </a:ext>
            </a:extLst>
          </a:blip>
          <a:stretch>
            <a:fillRect/>
          </a:stretch>
        </p:blipFill>
        <p:spPr>
          <a:xfrm>
            <a:off x="6831106" y="4443266"/>
            <a:ext cx="4437529" cy="3230521"/>
          </a:xfrm>
          <a:prstGeom prst="rect">
            <a:avLst/>
          </a:prstGeom>
        </p:spPr>
      </p:pic>
    </p:spTree>
    <p:extLst>
      <p:ext uri="{BB962C8B-B14F-4D97-AF65-F5344CB8AC3E}">
        <p14:creationId xmlns:p14="http://schemas.microsoft.com/office/powerpoint/2010/main" val="2368453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868680" y="0"/>
            <a:ext cx="11064239" cy="1408307"/>
          </a:xfrm>
        </p:spPr>
        <p:txBody>
          <a:bodyPr>
            <a:noAutofit/>
          </a:bodyPr>
          <a:lstStyle/>
          <a:p>
            <a:pPr algn="ctr">
              <a:lnSpc>
                <a:spcPct val="115000"/>
              </a:lnSpc>
            </a:pPr>
            <a:r>
              <a:rPr lang="en-US" sz="8000" b="1" dirty="0">
                <a:effectLst/>
                <a:latin typeface="Calibri" panose="020F0502020204030204" pitchFamily="34" charset="0"/>
                <a:ea typeface="Calibri" panose="020F0502020204030204" pitchFamily="34" charset="0"/>
                <a:cs typeface="Latha" panose="020B0604020202020204" pitchFamily="34" charset="0"/>
              </a:rPr>
              <a:t>What was the lie?</a:t>
            </a:r>
          </a:p>
        </p:txBody>
      </p:sp>
      <p:sp>
        <p:nvSpPr>
          <p:cNvPr id="4" name="TextBox 3">
            <a:extLst>
              <a:ext uri="{FF2B5EF4-FFF2-40B4-BE49-F238E27FC236}">
                <a16:creationId xmlns:a16="http://schemas.microsoft.com/office/drawing/2014/main" id="{A9E983CB-BFD6-1C29-EDED-9EEB0AD474DA}"/>
              </a:ext>
            </a:extLst>
          </p:cNvPr>
          <p:cNvSpPr txBox="1"/>
          <p:nvPr/>
        </p:nvSpPr>
        <p:spPr>
          <a:xfrm>
            <a:off x="233083" y="1483437"/>
            <a:ext cx="11869270" cy="1107996"/>
          </a:xfrm>
          <a:prstGeom prst="rect">
            <a:avLst/>
          </a:prstGeom>
          <a:noFill/>
          <a:ln>
            <a:solidFill>
              <a:srgbClr val="FFFF00"/>
            </a:solidFill>
          </a:ln>
        </p:spPr>
        <p:txBody>
          <a:bodyPr wrap="square">
            <a:spAutoFit/>
          </a:bodyPr>
          <a:lstStyle/>
          <a:p>
            <a:r>
              <a:rPr lang="en-US" sz="6600" dirty="0">
                <a:effectLst/>
                <a:latin typeface="Calibri" panose="020F0502020204030204" pitchFamily="34" charset="0"/>
                <a:ea typeface="Calibri" panose="020F0502020204030204" pitchFamily="34" charset="0"/>
                <a:cs typeface="Latha" panose="020B0604020202020204" pitchFamily="34" charset="0"/>
              </a:rPr>
              <a:t>I am giving </a:t>
            </a:r>
            <a:r>
              <a:rPr lang="en-US" sz="6600" dirty="0">
                <a:solidFill>
                  <a:schemeClr val="bg2"/>
                </a:solidFill>
                <a:effectLst/>
                <a:highlight>
                  <a:srgbClr val="FFFF00"/>
                </a:highlight>
                <a:latin typeface="Calibri" panose="020F0502020204030204" pitchFamily="34" charset="0"/>
                <a:ea typeface="Calibri" panose="020F0502020204030204" pitchFamily="34" charset="0"/>
                <a:cs typeface="Latha" panose="020B0604020202020204" pitchFamily="34" charset="0"/>
              </a:rPr>
              <a:t>everything</a:t>
            </a:r>
            <a:r>
              <a:rPr lang="en-US" sz="6600" dirty="0">
                <a:effectLst/>
                <a:latin typeface="Calibri" panose="020F0502020204030204" pitchFamily="34" charset="0"/>
                <a:ea typeface="Calibri" panose="020F0502020204030204" pitchFamily="34" charset="0"/>
                <a:cs typeface="Latha" panose="020B0604020202020204" pitchFamily="34" charset="0"/>
              </a:rPr>
              <a:t> to the Lord</a:t>
            </a:r>
            <a:endParaRPr lang="en-US" sz="6600" dirty="0"/>
          </a:p>
        </p:txBody>
      </p:sp>
      <p:sp>
        <p:nvSpPr>
          <p:cNvPr id="6" name="TextBox 5">
            <a:extLst>
              <a:ext uri="{FF2B5EF4-FFF2-40B4-BE49-F238E27FC236}">
                <a16:creationId xmlns:a16="http://schemas.microsoft.com/office/drawing/2014/main" id="{90A2924F-C9BF-BD74-2081-0C90CA72B7FB}"/>
              </a:ext>
            </a:extLst>
          </p:cNvPr>
          <p:cNvSpPr txBox="1"/>
          <p:nvPr/>
        </p:nvSpPr>
        <p:spPr>
          <a:xfrm>
            <a:off x="4159623" y="3429000"/>
            <a:ext cx="8967928" cy="2590837"/>
          </a:xfrm>
          <a:prstGeom prst="rect">
            <a:avLst/>
          </a:prstGeom>
          <a:noFill/>
        </p:spPr>
        <p:txBody>
          <a:bodyPr wrap="square">
            <a:spAutoFit/>
          </a:bodyPr>
          <a:lstStyle/>
          <a:p>
            <a:pPr marL="285750" marR="0" indent="-285750" algn="just">
              <a:lnSpc>
                <a:spcPct val="115000"/>
              </a:lnSpc>
              <a:spcBef>
                <a:spcPts val="0"/>
              </a:spcBef>
              <a:spcAft>
                <a:spcPts val="0"/>
              </a:spcAft>
              <a:buFont typeface="Wingdings" panose="05000000000000000000" pitchFamily="2" charset="2"/>
              <a:buChar char="v"/>
            </a:pPr>
            <a:r>
              <a:rPr lang="en-US" sz="4800" b="1" dirty="0">
                <a:effectLst/>
                <a:latin typeface="Calibri" panose="020F0502020204030204" pitchFamily="34" charset="0"/>
                <a:ea typeface="Calibri" panose="020F0502020204030204" pitchFamily="34" charset="0"/>
                <a:cs typeface="Latha" panose="020B0604020202020204" pitchFamily="34" charset="0"/>
              </a:rPr>
              <a:t>He didn’t have to sell it.</a:t>
            </a:r>
          </a:p>
          <a:p>
            <a:pPr marL="285750" marR="0" indent="-285750" algn="just">
              <a:lnSpc>
                <a:spcPct val="115000"/>
              </a:lnSpc>
              <a:spcBef>
                <a:spcPts val="0"/>
              </a:spcBef>
              <a:spcAft>
                <a:spcPts val="0"/>
              </a:spcAft>
              <a:buFont typeface="Wingdings" panose="05000000000000000000" pitchFamily="2" charset="2"/>
              <a:buChar char="v"/>
            </a:pPr>
            <a:r>
              <a:rPr lang="en-US" sz="4800" b="1" dirty="0">
                <a:effectLst/>
                <a:latin typeface="Calibri" panose="020F0502020204030204" pitchFamily="34" charset="0"/>
                <a:ea typeface="Calibri" panose="020F0502020204030204" pitchFamily="34" charset="0"/>
                <a:cs typeface="Latha" panose="020B0604020202020204" pitchFamily="34" charset="0"/>
              </a:rPr>
              <a:t>He didn’t have to give it all. </a:t>
            </a:r>
          </a:p>
          <a:p>
            <a:pPr marL="285750" marR="0" indent="-285750" algn="just">
              <a:lnSpc>
                <a:spcPct val="115000"/>
              </a:lnSpc>
              <a:spcBef>
                <a:spcPts val="0"/>
              </a:spcBef>
              <a:spcAft>
                <a:spcPts val="0"/>
              </a:spcAft>
              <a:buFont typeface="Wingdings" panose="05000000000000000000" pitchFamily="2" charset="2"/>
              <a:buChar char="v"/>
            </a:pPr>
            <a:r>
              <a:rPr lang="en-US" sz="4800" b="1" dirty="0">
                <a:effectLst/>
                <a:latin typeface="Calibri" panose="020F0502020204030204" pitchFamily="34" charset="0"/>
                <a:ea typeface="Calibri" panose="020F0502020204030204" pitchFamily="34" charset="0"/>
                <a:cs typeface="Latha" panose="020B0604020202020204" pitchFamily="34" charset="0"/>
              </a:rPr>
              <a:t>He didn’t have to lie either. </a:t>
            </a:r>
          </a:p>
        </p:txBody>
      </p:sp>
    </p:spTree>
    <p:extLst>
      <p:ext uri="{BB962C8B-B14F-4D97-AF65-F5344CB8AC3E}">
        <p14:creationId xmlns:p14="http://schemas.microsoft.com/office/powerpoint/2010/main" val="3566195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anias and Sapphira Bible Story Study Guide">
            <a:extLst>
              <a:ext uri="{FF2B5EF4-FFF2-40B4-BE49-F238E27FC236}">
                <a16:creationId xmlns:a16="http://schemas.microsoft.com/office/drawing/2014/main" id="{CDE7D86D-9F5F-CA2E-E482-7579C2D00E1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198" b="92399" l="10000" r="90000">
                        <a14:foregroundMark x1="22467" y1="2198" x2="23333" y2="9890"/>
                        <a14:foregroundMark x1="40600" y1="17674" x2="42267" y2="17766"/>
                        <a14:foregroundMark x1="42000" y1="15568" x2="44200" y2="17491"/>
                        <a14:foregroundMark x1="43733" y1="61447" x2="67533" y2="66758"/>
                        <a14:foregroundMark x1="78000" y1="54670" x2="70800" y2="59158"/>
                        <a14:foregroundMark x1="70800" y1="59158" x2="60733" y2="74817"/>
                        <a14:foregroundMark x1="60733" y1="74817" x2="56000" y2="90110"/>
                        <a14:foregroundMark x1="59333" y1="57875" x2="60867" y2="60623"/>
                        <a14:foregroundMark x1="39933" y1="71795" x2="40600" y2="72436"/>
                        <a14:foregroundMark x1="78000" y1="70330" x2="78667" y2="67582"/>
                        <a14:foregroundMark x1="61133" y1="91758" x2="64067" y2="92399"/>
                        <a14:backgroundMark x1="52667" y1="13736" x2="72000" y2="36722"/>
                        <a14:backgroundMark x1="72000" y1="36722" x2="72067" y2="36996"/>
                      </a14:backgroundRemoval>
                    </a14:imgEffect>
                  </a14:imgLayer>
                </a14:imgProps>
              </a:ext>
              <a:ext uri="{28A0092B-C50C-407E-A947-70E740481C1C}">
                <a14:useLocalDpi xmlns:a14="http://schemas.microsoft.com/office/drawing/2010/main" val="0"/>
              </a:ext>
            </a:extLst>
          </a:blip>
          <a:srcRect/>
          <a:stretch>
            <a:fillRect/>
          </a:stretch>
        </p:blipFill>
        <p:spPr bwMode="auto">
          <a:xfrm>
            <a:off x="672353" y="842682"/>
            <a:ext cx="10573029" cy="769725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563880" y="757238"/>
            <a:ext cx="11064239" cy="5207464"/>
          </a:xfrm>
        </p:spPr>
        <p:txBody>
          <a:bodyPr>
            <a:noAutofit/>
          </a:bodyPr>
          <a:lstStyle/>
          <a:p>
            <a:pPr algn="ctr">
              <a:lnSpc>
                <a:spcPct val="115000"/>
              </a:lnSpc>
            </a:pPr>
            <a:r>
              <a:rPr lang="en-US" sz="8800" b="1" dirty="0">
                <a:effectLst/>
                <a:latin typeface="Calibri" panose="020F0502020204030204" pitchFamily="34" charset="0"/>
                <a:ea typeface="Calibri" panose="020F0502020204030204" pitchFamily="34" charset="0"/>
                <a:cs typeface="Latha" panose="020B0604020202020204" pitchFamily="34" charset="0"/>
              </a:rPr>
              <a:t>Acts 5:5</a:t>
            </a:r>
          </a:p>
          <a:p>
            <a:pPr algn="ctr">
              <a:lnSpc>
                <a:spcPct val="115000"/>
              </a:lnSpc>
            </a:pPr>
            <a:r>
              <a:rPr lang="en-GB" sz="4000" i="1" dirty="0">
                <a:solidFill>
                  <a:srgbClr val="000000"/>
                </a:solidFill>
                <a:effectLst/>
                <a:highlight>
                  <a:srgbClr val="FFFFFF"/>
                </a:highlight>
                <a:latin typeface="Segoe UI" panose="020B0502040204020203" pitchFamily="34" charset="0"/>
                <a:ea typeface="Calibri" panose="020F0502020204030204" pitchFamily="34" charset="0"/>
              </a:rPr>
              <a:t>Then Ananias, hearing these words, fell down and breathed his last. So great fear came upon all those who heard these things.</a:t>
            </a:r>
            <a:endParaRPr lang="en-US" sz="4000" b="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695899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113192" y="439271"/>
            <a:ext cx="11064239" cy="1408307"/>
          </a:xfrm>
        </p:spPr>
        <p:txBody>
          <a:bodyPr>
            <a:noAutofit/>
          </a:bodyPr>
          <a:lstStyle/>
          <a:p>
            <a:pPr algn="ctr">
              <a:lnSpc>
                <a:spcPct val="115000"/>
              </a:lnSpc>
            </a:pPr>
            <a:r>
              <a:rPr lang="en-US" sz="8000" b="1" dirty="0">
                <a:effectLst/>
                <a:latin typeface="Calibri" panose="020F0502020204030204" pitchFamily="34" charset="0"/>
                <a:ea typeface="Calibri" panose="020F0502020204030204" pitchFamily="34" charset="0"/>
                <a:cs typeface="Latha" panose="020B0604020202020204" pitchFamily="34" charset="0"/>
              </a:rPr>
              <a:t>Who killed him? </a:t>
            </a:r>
          </a:p>
        </p:txBody>
      </p:sp>
      <p:sp>
        <p:nvSpPr>
          <p:cNvPr id="4" name="TextBox 3">
            <a:extLst>
              <a:ext uri="{FF2B5EF4-FFF2-40B4-BE49-F238E27FC236}">
                <a16:creationId xmlns:a16="http://schemas.microsoft.com/office/drawing/2014/main" id="{67CE699D-7D71-A077-F002-7DC1D3CB1EAF}"/>
              </a:ext>
            </a:extLst>
          </p:cNvPr>
          <p:cNvSpPr txBox="1"/>
          <p:nvPr/>
        </p:nvSpPr>
        <p:spPr>
          <a:xfrm>
            <a:off x="4946626" y="2628782"/>
            <a:ext cx="6259256" cy="3631763"/>
          </a:xfrm>
          <a:prstGeom prst="rect">
            <a:avLst/>
          </a:prstGeom>
          <a:noFill/>
          <a:ln>
            <a:solidFill>
              <a:srgbClr val="FFFF00"/>
            </a:solidFill>
          </a:ln>
        </p:spPr>
        <p:txBody>
          <a:bodyPr wrap="square">
            <a:spAutoFit/>
          </a:bodyPr>
          <a:lstStyle/>
          <a:p>
            <a:r>
              <a:rPr lang="en-US" sz="11500" b="1" dirty="0">
                <a:solidFill>
                  <a:schemeClr val="bg2"/>
                </a:solidFill>
                <a:effectLst/>
                <a:highlight>
                  <a:srgbClr val="FFFF00"/>
                </a:highlight>
                <a:latin typeface="Calibri" panose="020F0502020204030204" pitchFamily="34" charset="0"/>
                <a:ea typeface="Calibri" panose="020F0502020204030204" pitchFamily="34" charset="0"/>
                <a:cs typeface="Latha" panose="020B0604020202020204" pitchFamily="34" charset="0"/>
              </a:rPr>
              <a:t>God</a:t>
            </a:r>
            <a:r>
              <a:rPr lang="en-US" sz="11500" b="1" dirty="0">
                <a:effectLst/>
                <a:latin typeface="Calibri" panose="020F0502020204030204" pitchFamily="34" charset="0"/>
                <a:ea typeface="Calibri" panose="020F0502020204030204" pitchFamily="34" charset="0"/>
                <a:cs typeface="Latha" panose="020B0604020202020204" pitchFamily="34" charset="0"/>
              </a:rPr>
              <a:t> killed him</a:t>
            </a:r>
            <a:endParaRPr lang="en-US" sz="11500" b="1" dirty="0"/>
          </a:p>
        </p:txBody>
      </p:sp>
    </p:spTree>
    <p:extLst>
      <p:ext uri="{BB962C8B-B14F-4D97-AF65-F5344CB8AC3E}">
        <p14:creationId xmlns:p14="http://schemas.microsoft.com/office/powerpoint/2010/main" val="580173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0" y="485775"/>
            <a:ext cx="5620871" cy="1408307"/>
          </a:xfrm>
        </p:spPr>
        <p:txBody>
          <a:bodyPr>
            <a:noAutofit/>
          </a:bodyPr>
          <a:lstStyle/>
          <a:p>
            <a:pPr algn="ctr">
              <a:lnSpc>
                <a:spcPct val="115000"/>
              </a:lnSpc>
            </a:pPr>
            <a:r>
              <a:rPr lang="en-US" sz="8800" b="1" dirty="0">
                <a:effectLst/>
                <a:latin typeface="Calibri" panose="020F0502020204030204" pitchFamily="34" charset="0"/>
                <a:ea typeface="Calibri" panose="020F0502020204030204" pitchFamily="34" charset="0"/>
                <a:cs typeface="Latha" panose="020B0604020202020204" pitchFamily="34" charset="0"/>
              </a:rPr>
              <a:t>Acts 5:6</a:t>
            </a:r>
          </a:p>
          <a:p>
            <a:pPr algn="ctr">
              <a:lnSpc>
                <a:spcPct val="115000"/>
              </a:lnSpc>
            </a:pPr>
            <a:r>
              <a:rPr lang="en-GB" sz="4000" i="1" dirty="0">
                <a:solidFill>
                  <a:srgbClr val="000000"/>
                </a:solidFill>
                <a:effectLst/>
                <a:highlight>
                  <a:srgbClr val="FFFFFF"/>
                </a:highlight>
                <a:latin typeface="Segoe UI" panose="020B0502040204020203" pitchFamily="34" charset="0"/>
                <a:ea typeface="Calibri" panose="020F0502020204030204" pitchFamily="34" charset="0"/>
              </a:rPr>
              <a:t>And the young men arose and wrapped him up, carried him out, and buried him.</a:t>
            </a:r>
            <a:endParaRPr lang="en-US" sz="40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967C0349-709B-8AD1-5A74-296408DE0B1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474" b="94271" l="2246" r="99512">
                        <a14:foregroundMark x1="5176" y1="9766" x2="6152" y2="75781"/>
                        <a14:foregroundMark x1="6152" y1="75781" x2="10938" y2="87630"/>
                        <a14:foregroundMark x1="10938" y1="87630" x2="29395" y2="92448"/>
                        <a14:foregroundMark x1="5273" y1="12891" x2="3320" y2="53125"/>
                        <a14:foregroundMark x1="6445" y1="90755" x2="18359" y2="92057"/>
                        <a14:foregroundMark x1="18359" y1="92057" x2="18945" y2="93490"/>
                        <a14:foregroundMark x1="64844" y1="9115" x2="74414" y2="10156"/>
                        <a14:foregroundMark x1="74414" y1="10156" x2="92480" y2="8464"/>
                        <a14:foregroundMark x1="92480" y1="8464" x2="92480" y2="8464"/>
                        <a14:foregroundMark x1="93555" y1="24479" x2="85840" y2="85417"/>
                        <a14:foregroundMark x1="79688" y1="31901" x2="82129" y2="64193"/>
                        <a14:foregroundMark x1="68066" y1="57292" x2="79004" y2="91406"/>
                        <a14:foregroundMark x1="93066" y1="17318" x2="96094" y2="27214"/>
                        <a14:foregroundMark x1="96094" y1="27214" x2="97754" y2="75651"/>
                        <a14:foregroundMark x1="97754" y1="75651" x2="97363" y2="78516"/>
                        <a14:foregroundMark x1="62598" y1="9115" x2="57324" y2="43620"/>
                        <a14:foregroundMark x1="92676" y1="4167" x2="91602" y2="26302"/>
                        <a14:foregroundMark x1="67383" y1="39323" x2="76367" y2="53776"/>
                        <a14:foregroundMark x1="76367" y1="53776" x2="76465" y2="54167"/>
                        <a14:foregroundMark x1="26270" y1="81641" x2="28320" y2="81641"/>
                        <a14:foregroundMark x1="4102" y1="11068" x2="11426" y2="21615"/>
                        <a14:foregroundMark x1="13184" y1="17188" x2="6152" y2="26302"/>
                        <a14:foregroundMark x1="27441" y1="76953" x2="26660" y2="85677"/>
                        <a14:foregroundMark x1="26660" y1="85677" x2="26660" y2="85677"/>
                        <a14:foregroundMark x1="27637" y1="72266" x2="27246" y2="77734"/>
                        <a14:foregroundMark x1="94434" y1="2734" x2="95313" y2="22917"/>
                        <a14:foregroundMark x1="95313" y1="22917" x2="96387" y2="26172"/>
                        <a14:foregroundMark x1="56543" y1="40365" x2="88672" y2="41536"/>
                        <a14:foregroundMark x1="54785" y1="34245" x2="55176" y2="46875"/>
                        <a14:foregroundMark x1="75098" y1="59896" x2="91016" y2="78125"/>
                        <a14:foregroundMark x1="91016" y1="78125" x2="92969" y2="79297"/>
                        <a14:foregroundMark x1="85645" y1="25391" x2="80859" y2="39453"/>
                        <a14:foregroundMark x1="72363" y1="3646" x2="79980" y2="10417"/>
                        <a14:foregroundMark x1="66406" y1="64974" x2="70117" y2="73958"/>
                        <a14:foregroundMark x1="70117" y1="73958" x2="90918" y2="91797"/>
                        <a14:foregroundMark x1="90918" y1="91797" x2="99512" y2="94401"/>
                        <a14:foregroundMark x1="97168" y1="17839" x2="97266" y2="30339"/>
                        <a14:foregroundMark x1="30078" y1="80208" x2="31934" y2="83724"/>
                        <a14:foregroundMark x1="2246" y1="53516" x2="4004" y2="81510"/>
                      </a14:backgroundRemoval>
                    </a14:imgEffect>
                  </a14:imgLayer>
                </a14:imgProps>
              </a:ext>
            </a:extLst>
          </a:blip>
          <a:stretch>
            <a:fillRect/>
          </a:stretch>
        </p:blipFill>
        <p:spPr>
          <a:xfrm>
            <a:off x="5492376" y="2232212"/>
            <a:ext cx="6825130" cy="5118847"/>
          </a:xfrm>
          <a:prstGeom prst="rect">
            <a:avLst/>
          </a:prstGeom>
        </p:spPr>
      </p:pic>
    </p:spTree>
    <p:extLst>
      <p:ext uri="{BB962C8B-B14F-4D97-AF65-F5344CB8AC3E}">
        <p14:creationId xmlns:p14="http://schemas.microsoft.com/office/powerpoint/2010/main" val="3040551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4294967295"/>
          </p:nvPr>
        </p:nvSpPr>
        <p:spPr>
          <a:xfrm>
            <a:off x="1645921" y="140677"/>
            <a:ext cx="8265404" cy="1408113"/>
          </a:xfrm>
        </p:spPr>
        <p:txBody>
          <a:bodyPr>
            <a:noAutofit/>
          </a:bodyPr>
          <a:lstStyle/>
          <a:p>
            <a:pPr marL="0" indent="0" algn="ctr">
              <a:lnSpc>
                <a:spcPct val="115000"/>
              </a:lnSpc>
              <a:buNone/>
            </a:pPr>
            <a:r>
              <a:rPr lang="en-US" sz="9600" b="1" dirty="0">
                <a:solidFill>
                  <a:schemeClr val="bg1"/>
                </a:solidFill>
                <a:effectLst/>
                <a:latin typeface="Calibri" panose="020F0502020204030204" pitchFamily="34" charset="0"/>
                <a:ea typeface="Calibri" panose="020F0502020204030204" pitchFamily="34" charset="0"/>
                <a:cs typeface="Latha" panose="020B0604020202020204" pitchFamily="34" charset="0"/>
              </a:rPr>
              <a:t>Acts 5:8-11</a:t>
            </a:r>
          </a:p>
        </p:txBody>
      </p:sp>
      <p:sp>
        <p:nvSpPr>
          <p:cNvPr id="4" name="TextBox 3">
            <a:extLst>
              <a:ext uri="{FF2B5EF4-FFF2-40B4-BE49-F238E27FC236}">
                <a16:creationId xmlns:a16="http://schemas.microsoft.com/office/drawing/2014/main" id="{E38930C1-7C5A-701A-18E5-8B29AEDCCD10}"/>
              </a:ext>
            </a:extLst>
          </p:cNvPr>
          <p:cNvSpPr txBox="1"/>
          <p:nvPr/>
        </p:nvSpPr>
        <p:spPr>
          <a:xfrm>
            <a:off x="0" y="1548790"/>
            <a:ext cx="9776222" cy="1323439"/>
          </a:xfrm>
          <a:prstGeom prst="rect">
            <a:avLst/>
          </a:prstGeom>
          <a:solidFill>
            <a:schemeClr val="tx1">
              <a:lumMod val="75000"/>
            </a:schemeClr>
          </a:solidFill>
        </p:spPr>
        <p:txBody>
          <a:bodyPr wrap="square">
            <a:spAutoFit/>
          </a:bodyPr>
          <a:lstStyle/>
          <a:p>
            <a:r>
              <a:rPr lang="en-US" sz="4000" dirty="0">
                <a:solidFill>
                  <a:schemeClr val="bg2"/>
                </a:solidFill>
              </a:rPr>
              <a:t>…So great fear came upon all the church and upon all who heard these things</a:t>
            </a:r>
          </a:p>
        </p:txBody>
      </p:sp>
    </p:spTree>
    <p:extLst>
      <p:ext uri="{BB962C8B-B14F-4D97-AF65-F5344CB8AC3E}">
        <p14:creationId xmlns:p14="http://schemas.microsoft.com/office/powerpoint/2010/main" val="1088579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367553" y="488632"/>
            <a:ext cx="12559553" cy="754381"/>
          </a:xfrm>
        </p:spPr>
        <p:txBody>
          <a:bodyPr>
            <a:noAutofit/>
          </a:bodyPr>
          <a:lstStyle/>
          <a:p>
            <a:pPr algn="ctr">
              <a:lnSpc>
                <a:spcPct val="115000"/>
              </a:lnSpc>
            </a:pPr>
            <a:r>
              <a:rPr lang="en-US" sz="6600" b="1" dirty="0">
                <a:effectLst/>
                <a:latin typeface="Calibri" panose="020F0502020204030204" pitchFamily="34" charset="0"/>
                <a:ea typeface="Calibri" panose="020F0502020204030204" pitchFamily="34" charset="0"/>
                <a:cs typeface="Latha" panose="020B0604020202020204" pitchFamily="34" charset="0"/>
              </a:rPr>
              <a:t>What is the Lord </a:t>
            </a:r>
            <a:r>
              <a:rPr lang="en-US" sz="7200" b="1" dirty="0">
                <a:effectLst/>
                <a:latin typeface="Calibri" panose="020F0502020204030204" pitchFamily="34" charset="0"/>
                <a:ea typeface="Calibri" panose="020F0502020204030204" pitchFamily="34" charset="0"/>
                <a:cs typeface="Latha" panose="020B0604020202020204" pitchFamily="34" charset="0"/>
              </a:rPr>
              <a:t>trying</a:t>
            </a:r>
            <a:r>
              <a:rPr lang="en-US" sz="6600" b="1" dirty="0">
                <a:effectLst/>
                <a:latin typeface="Calibri" panose="020F0502020204030204" pitchFamily="34" charset="0"/>
                <a:ea typeface="Calibri" panose="020F0502020204030204" pitchFamily="34" charset="0"/>
                <a:cs typeface="Latha" panose="020B0604020202020204" pitchFamily="34" charset="0"/>
              </a:rPr>
              <a:t> to do?</a:t>
            </a:r>
            <a:endParaRPr lang="en-US" sz="66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6" name="TextBox 5">
            <a:extLst>
              <a:ext uri="{FF2B5EF4-FFF2-40B4-BE49-F238E27FC236}">
                <a16:creationId xmlns:a16="http://schemas.microsoft.com/office/drawing/2014/main" id="{DA5044C1-BDA4-4F24-313A-6E0A176BD71E}"/>
              </a:ext>
            </a:extLst>
          </p:cNvPr>
          <p:cNvSpPr txBox="1"/>
          <p:nvPr/>
        </p:nvSpPr>
        <p:spPr>
          <a:xfrm>
            <a:off x="3740804" y="3072800"/>
            <a:ext cx="8326040" cy="2359813"/>
          </a:xfrm>
          <a:prstGeom prst="rect">
            <a:avLst/>
          </a:prstGeom>
          <a:noFill/>
          <a:ln w="25400">
            <a:solidFill>
              <a:srgbClr val="FFFF00"/>
            </a:solidFill>
          </a:ln>
        </p:spPr>
        <p:txBody>
          <a:bodyPr wrap="square">
            <a:spAutoFit/>
          </a:bodyPr>
          <a:lstStyle/>
          <a:p>
            <a:pPr marL="0" marR="0" lvl="0" indent="0" algn="ctr" defTabSz="457200" rtl="0" eaLnBrk="1" fontAlgn="auto" latinLnBrk="0" hangingPunct="1">
              <a:lnSpc>
                <a:spcPct val="115000"/>
              </a:lnSpc>
              <a:spcBef>
                <a:spcPts val="0"/>
              </a:spcBef>
              <a:spcAft>
                <a:spcPts val="1000"/>
              </a:spcAft>
              <a:buClr>
                <a:prstClr val="white"/>
              </a:buClr>
              <a:buSzPct val="100000"/>
              <a:buFont typeface="Arial"/>
              <a:buNone/>
              <a:tabLst/>
              <a:defRPr/>
            </a:pPr>
            <a:r>
              <a:rPr kumimoji="0" lang="en-US" sz="6600" b="1" i="0" u="none" strike="noStrike" kern="1200" cap="all" spc="0" normalizeH="0" baseline="0" noProof="0" dirty="0">
                <a:ln>
                  <a:noFill/>
                </a:ln>
                <a:solidFill>
                  <a:schemeClr val="bg2"/>
                </a:solidFill>
                <a:effectLst/>
                <a:highlight>
                  <a:srgbClr val="FFFF00"/>
                </a:highlight>
                <a:uLnTx/>
                <a:uFillTx/>
                <a:latin typeface="Calibri" panose="020F0502020204030204" pitchFamily="34" charset="0"/>
                <a:ea typeface="Calibri" panose="020F0502020204030204" pitchFamily="34" charset="0"/>
                <a:cs typeface="Latha" panose="020B0604020202020204" pitchFamily="34" charset="0"/>
              </a:rPr>
              <a:t>preventing</a:t>
            </a:r>
            <a:r>
              <a:rPr kumimoji="0" lang="en-US" sz="6600" b="1" i="0" u="none" strike="noStrike" kern="1200" cap="all"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Latha" panose="020B0604020202020204" pitchFamily="34" charset="0"/>
              </a:rPr>
              <a:t> church from growing ?</a:t>
            </a:r>
          </a:p>
        </p:txBody>
      </p:sp>
    </p:spTree>
    <p:extLst>
      <p:ext uri="{BB962C8B-B14F-4D97-AF65-F5344CB8AC3E}">
        <p14:creationId xmlns:p14="http://schemas.microsoft.com/office/powerpoint/2010/main" val="1253220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694372" y="257175"/>
            <a:ext cx="5885537" cy="1408307"/>
          </a:xfrm>
        </p:spPr>
        <p:txBody>
          <a:bodyPr>
            <a:noAutofit/>
          </a:bodyPr>
          <a:lstStyle/>
          <a:p>
            <a:pPr algn="ctr">
              <a:lnSpc>
                <a:spcPct val="115000"/>
              </a:lnSpc>
            </a:pPr>
            <a:r>
              <a:rPr lang="en-US" sz="9600" b="1" dirty="0">
                <a:effectLst/>
                <a:latin typeface="Calibri" panose="020F0502020204030204" pitchFamily="34" charset="0"/>
                <a:ea typeface="Calibri" panose="020F0502020204030204" pitchFamily="34" charset="0"/>
                <a:cs typeface="Latha" panose="020B0604020202020204" pitchFamily="34" charset="0"/>
              </a:rPr>
              <a:t>Acts 5:13</a:t>
            </a:r>
          </a:p>
          <a:p>
            <a:pPr algn="ctr">
              <a:lnSpc>
                <a:spcPct val="115000"/>
              </a:lnSpc>
            </a:pPr>
            <a:r>
              <a:rPr lang="en-GB" sz="4000" i="1" dirty="0">
                <a:solidFill>
                  <a:srgbClr val="000000"/>
                </a:solidFill>
                <a:effectLst/>
                <a:highlight>
                  <a:srgbClr val="FFFFFF"/>
                </a:highlight>
                <a:latin typeface="Segoe UI" panose="020B0502040204020203" pitchFamily="34" charset="0"/>
                <a:ea typeface="Calibri" panose="020F0502020204030204" pitchFamily="34" charset="0"/>
              </a:rPr>
              <a:t>Yet none of the rest dared join them, but the people esteemed them highly. </a:t>
            </a:r>
            <a:endParaRPr lang="en-US" sz="40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729B7BB5-22F7-3B2C-A9F4-31018E7C8B8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4098" l="9988" r="89892">
                        <a14:foregroundMark x1="13478" y1="74426" x2="29001" y2="93607"/>
                        <a14:foregroundMark x1="29001" y1="93607" x2="32852" y2="94098"/>
                        <a14:foregroundMark x1="44886" y1="77705" x2="56318" y2="88361"/>
                        <a14:foregroundMark x1="39711" y1="73607" x2="50662" y2="81803"/>
                        <a14:foregroundMark x1="44164" y1="74098" x2="54513" y2="74262"/>
                        <a14:foregroundMark x1="10469" y1="90164" x2="33454" y2="93770"/>
                        <a14:foregroundMark x1="33454" y1="93770" x2="53911" y2="92295"/>
                        <a14:foregroundMark x1="53911" y1="92295" x2="55596" y2="90984"/>
                      </a14:backgroundRemoval>
                    </a14:imgEffect>
                  </a14:imgLayer>
                </a14:imgProps>
              </a:ext>
            </a:extLst>
          </a:blip>
          <a:stretch>
            <a:fillRect/>
          </a:stretch>
        </p:blipFill>
        <p:spPr>
          <a:xfrm>
            <a:off x="5114644" y="376518"/>
            <a:ext cx="9019749" cy="6620995"/>
          </a:xfrm>
          <a:prstGeom prst="rect">
            <a:avLst/>
          </a:prstGeom>
        </p:spPr>
      </p:pic>
    </p:spTree>
    <p:extLst>
      <p:ext uri="{BB962C8B-B14F-4D97-AF65-F5344CB8AC3E}">
        <p14:creationId xmlns:p14="http://schemas.microsoft.com/office/powerpoint/2010/main" val="3932433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5000" t="-20000" r="16000" b="-8000"/>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2AEE558-BBBA-DD80-C138-B9DDF78801AA}"/>
              </a:ext>
            </a:extLst>
          </p:cNvPr>
          <p:cNvSpPr txBox="1"/>
          <p:nvPr/>
        </p:nvSpPr>
        <p:spPr>
          <a:xfrm>
            <a:off x="-100014" y="2055850"/>
            <a:ext cx="3386139" cy="2800767"/>
          </a:xfrm>
          <a:prstGeom prst="rect">
            <a:avLst/>
          </a:prstGeom>
          <a:noFill/>
        </p:spPr>
        <p:txBody>
          <a:bodyPr wrap="square" rtlCol="0">
            <a:spAutoFit/>
          </a:bodyPr>
          <a:lstStyle/>
          <a:p>
            <a:pPr algn="ctr"/>
            <a:r>
              <a:rPr lang="en-US" sz="4400" b="1" dirty="0">
                <a:solidFill>
                  <a:schemeClr val="bg2"/>
                </a:solidFill>
                <a:ea typeface="Calibri" panose="020F0502020204030204" pitchFamily="34" charset="0"/>
                <a:cs typeface="Latha" panose="020B0604020202020204" pitchFamily="34" charset="0"/>
              </a:rPr>
              <a:t>O</a:t>
            </a:r>
            <a:r>
              <a:rPr lang="en-US" sz="4400" b="1" dirty="0">
                <a:solidFill>
                  <a:schemeClr val="bg2"/>
                </a:solidFill>
                <a:effectLst/>
                <a:ea typeface="Calibri" panose="020F0502020204030204" pitchFamily="34" charset="0"/>
                <a:cs typeface="Latha" panose="020B0604020202020204" pitchFamily="34" charset="0"/>
              </a:rPr>
              <a:t>bjectives of the church</a:t>
            </a:r>
            <a:r>
              <a:rPr lang="en-US" sz="4400" b="1" dirty="0">
                <a:solidFill>
                  <a:schemeClr val="bg2"/>
                </a:solidFill>
              </a:rPr>
              <a:t> </a:t>
            </a:r>
          </a:p>
          <a:p>
            <a:pPr algn="ctr"/>
            <a:r>
              <a:rPr lang="en-US" sz="4400" b="1" dirty="0">
                <a:solidFill>
                  <a:schemeClr val="bg2"/>
                </a:solidFill>
              </a:rPr>
              <a:t>To be committed to</a:t>
            </a:r>
          </a:p>
        </p:txBody>
      </p:sp>
      <p:sp>
        <p:nvSpPr>
          <p:cNvPr id="8" name="TextBox 7">
            <a:extLst>
              <a:ext uri="{FF2B5EF4-FFF2-40B4-BE49-F238E27FC236}">
                <a16:creationId xmlns:a16="http://schemas.microsoft.com/office/drawing/2014/main" id="{B36693CB-ECD7-8B60-38B6-B15735C2F3C4}"/>
              </a:ext>
            </a:extLst>
          </p:cNvPr>
          <p:cNvSpPr txBox="1"/>
          <p:nvPr/>
        </p:nvSpPr>
        <p:spPr>
          <a:xfrm>
            <a:off x="-782425" y="5519508"/>
            <a:ext cx="14262755" cy="923330"/>
          </a:xfrm>
          <a:prstGeom prst="rect">
            <a:avLst/>
          </a:prstGeom>
          <a:solidFill>
            <a:schemeClr val="accent1">
              <a:lumMod val="20000"/>
              <a:lumOff val="80000"/>
            </a:schemeClr>
          </a:solidFill>
        </p:spPr>
        <p:txBody>
          <a:bodyPr wrap="square">
            <a:spAutoFit/>
          </a:bodyPr>
          <a:lstStyle/>
          <a:p>
            <a:pPr marR="0" lvl="0" algn="l" defTabSz="457200" rtl="0" eaLnBrk="1" fontAlgn="auto" latinLnBrk="0" hangingPunct="1">
              <a:lnSpc>
                <a:spcPct val="100000"/>
              </a:lnSpc>
              <a:spcBef>
                <a:spcPts val="0"/>
              </a:spcBef>
              <a:spcAft>
                <a:spcPts val="0"/>
              </a:spcAft>
              <a:buClrTx/>
              <a:buSzTx/>
              <a:tabLst/>
              <a:defRPr/>
            </a:pPr>
            <a:r>
              <a:rPr kumimoji="0" lang="en-US" sz="5400" b="1" i="0" u="none" strike="noStrike" kern="1200" cap="none" spc="0" normalizeH="0" baseline="0" noProof="0" dirty="0">
                <a:ln>
                  <a:noFill/>
                </a:ln>
                <a:solidFill>
                  <a:srgbClr val="18276C"/>
                </a:solidFill>
                <a:effectLst/>
                <a:uLnTx/>
                <a:uFillTx/>
                <a:latin typeface="Calibri" panose="020F0502020204030204"/>
                <a:ea typeface="+mn-ea"/>
                <a:cs typeface="+mn-cs"/>
              </a:rPr>
              <a:t>		Righteousness | Holiness | Purity | Virtue</a:t>
            </a:r>
          </a:p>
        </p:txBody>
      </p:sp>
      <p:sp>
        <p:nvSpPr>
          <p:cNvPr id="9" name="TextBox 8">
            <a:extLst>
              <a:ext uri="{FF2B5EF4-FFF2-40B4-BE49-F238E27FC236}">
                <a16:creationId xmlns:a16="http://schemas.microsoft.com/office/drawing/2014/main" id="{68A1F197-1421-E911-5894-798AB7F57C0F}"/>
              </a:ext>
            </a:extLst>
          </p:cNvPr>
          <p:cNvSpPr txBox="1"/>
          <p:nvPr/>
        </p:nvSpPr>
        <p:spPr>
          <a:xfrm>
            <a:off x="8337861" y="975076"/>
            <a:ext cx="4133849" cy="3170099"/>
          </a:xfrm>
          <a:prstGeom prst="rect">
            <a:avLst/>
          </a:prstGeom>
          <a:noFill/>
        </p:spPr>
        <p:txBody>
          <a:bodyPr wrap="square" rtlCol="0">
            <a:spAutoFit/>
          </a:bodyPr>
          <a:lstStyle/>
          <a:p>
            <a:pPr algn="ctr"/>
            <a:r>
              <a:rPr lang="en-US" sz="4000" b="1" dirty="0">
                <a:solidFill>
                  <a:schemeClr val="bg2"/>
                </a:solidFill>
                <a:ea typeface="Calibri" panose="020F0502020204030204" pitchFamily="34" charset="0"/>
                <a:cs typeface="Latha" panose="020B0604020202020204" pitchFamily="34" charset="0"/>
              </a:rPr>
              <a:t>Contemporary approach </a:t>
            </a:r>
            <a:r>
              <a:rPr lang="en-US" sz="4000" b="1" dirty="0">
                <a:solidFill>
                  <a:schemeClr val="bg2"/>
                </a:solidFill>
              </a:rPr>
              <a:t> </a:t>
            </a:r>
          </a:p>
          <a:p>
            <a:pPr algn="ctr"/>
            <a:r>
              <a:rPr lang="en-US" sz="4000" b="1" dirty="0">
                <a:solidFill>
                  <a:schemeClr val="bg2"/>
                </a:solidFill>
              </a:rPr>
              <a:t>To hide commitment towards</a:t>
            </a:r>
          </a:p>
        </p:txBody>
      </p:sp>
    </p:spTree>
    <p:extLst>
      <p:ext uri="{BB962C8B-B14F-4D97-AF65-F5344CB8AC3E}">
        <p14:creationId xmlns:p14="http://schemas.microsoft.com/office/powerpoint/2010/main" val="745641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6A131C-85EF-E3C8-9429-3DE7C35ED0C7}"/>
              </a:ext>
            </a:extLst>
          </p:cNvPr>
          <p:cNvPicPr>
            <a:picLocks noChangeAspect="1"/>
          </p:cNvPicPr>
          <p:nvPr/>
        </p:nvPicPr>
        <p:blipFill rotWithShape="1">
          <a:blip r:embed="rId3"/>
          <a:srcRect t="9201" r="-2" b="-2"/>
          <a:stretch/>
        </p:blipFill>
        <p:spPr>
          <a:xfrm>
            <a:off x="20" y="975"/>
            <a:ext cx="7552924" cy="6858000"/>
          </a:xfrm>
          <a:prstGeom prst="rect">
            <a:avLst/>
          </a:prstGeom>
        </p:spPr>
      </p:pic>
      <p:pic>
        <p:nvPicPr>
          <p:cNvPr id="15" name="Picture 14">
            <a:extLst>
              <a:ext uri="{FF2B5EF4-FFF2-40B4-BE49-F238E27FC236}">
                <a16:creationId xmlns:a16="http://schemas.microsoft.com/office/drawing/2014/main" id="{98BF0107-3463-486E-B9EE-5A5727B4F7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7552944" y="578068"/>
            <a:ext cx="4624552" cy="1681655"/>
          </a:xfrm>
        </p:spPr>
        <p:txBody>
          <a:bodyPr>
            <a:noAutofit/>
          </a:bodyPr>
          <a:lstStyle/>
          <a:p>
            <a:pPr>
              <a:spcAft>
                <a:spcPts val="1000"/>
              </a:spcAft>
            </a:pPr>
            <a:r>
              <a:rPr lang="en-US" sz="8000" b="1" dirty="0">
                <a:effectLst/>
                <a:latin typeface="Calibri" panose="020F0502020204030204" pitchFamily="34" charset="0"/>
                <a:ea typeface="Calibri" panose="020F0502020204030204" pitchFamily="34" charset="0"/>
                <a:cs typeface="Latha" panose="020B0604020202020204" pitchFamily="34" charset="0"/>
              </a:rPr>
              <a:t>How the church going to grow?</a:t>
            </a:r>
            <a:endParaRPr lang="en-CA" sz="80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771970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AB1F01-0D0E-81E5-D3C6-09878A08BB42}"/>
              </a:ext>
            </a:extLst>
          </p:cNvPr>
          <p:cNvPicPr>
            <a:picLocks noChangeAspect="1"/>
          </p:cNvPicPr>
          <p:nvPr/>
        </p:nvPicPr>
        <p:blipFill rotWithShape="1">
          <a:blip r:embed="rId3"/>
          <a:srcRect t="37773" b="5977"/>
          <a:stretch/>
        </p:blipFill>
        <p:spPr>
          <a:xfrm>
            <a:off x="20" y="10"/>
            <a:ext cx="12191980" cy="6857990"/>
          </a:xfrm>
          <a:prstGeom prst="rect">
            <a:avLst/>
          </a:prstGeom>
        </p:spPr>
      </p:pic>
      <p:pic>
        <p:nvPicPr>
          <p:cNvPr id="8" name="Picture 7">
            <a:extLst>
              <a:ext uri="{FF2B5EF4-FFF2-40B4-BE49-F238E27FC236}">
                <a16:creationId xmlns:a16="http://schemas.microsoft.com/office/drawing/2014/main" id="{8EC1A43B-D167-4E96-B7AD-61D3D9225C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pic>
        <p:nvPicPr>
          <p:cNvPr id="10" name="Picture 9">
            <a:extLst>
              <a:ext uri="{FF2B5EF4-FFF2-40B4-BE49-F238E27FC236}">
                <a16:creationId xmlns:a16="http://schemas.microsoft.com/office/drawing/2014/main" id="{86623E07-B4B3-43D5-AB6E-5FD9A1C11D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41427"/>
          <a:stretch/>
        </p:blipFill>
        <p:spPr>
          <a:xfrm>
            <a:off x="5147732" y="93132"/>
            <a:ext cx="7044267" cy="6764867"/>
          </a:xfrm>
          <a:prstGeom prst="rect">
            <a:avLst/>
          </a:prstGeom>
        </p:spPr>
      </p:pic>
      <p:sp>
        <p:nvSpPr>
          <p:cNvPr id="12" name="Freeform 5">
            <a:extLst>
              <a:ext uri="{FF2B5EF4-FFF2-40B4-BE49-F238E27FC236}">
                <a16:creationId xmlns:a16="http://schemas.microsoft.com/office/drawing/2014/main" id="{C727912B-C157-4CDB-8486-00E702D36C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827529" y="660400"/>
            <a:ext cx="6381405" cy="6214533"/>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tx2">
              <a:alpha val="7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solidFill>
                <a:schemeClr val="bg2">
                  <a:lumMod val="75000"/>
                </a:schemeClr>
              </a:solidFill>
            </a:endParaRPr>
          </a:p>
        </p:txBody>
      </p:sp>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5970964" y="1479176"/>
            <a:ext cx="5700619" cy="4980892"/>
          </a:xfrm>
        </p:spPr>
        <p:txBody>
          <a:bodyPr>
            <a:normAutofit/>
          </a:bodyPr>
          <a:lstStyle/>
          <a:p>
            <a:r>
              <a:rPr lang="en-US" sz="8800" b="1" dirty="0">
                <a:solidFill>
                  <a:schemeClr val="bg1"/>
                </a:solidFill>
              </a:rPr>
              <a:t>Acts 5:14</a:t>
            </a:r>
            <a:r>
              <a:rPr lang="en-US" sz="4000" dirty="0">
                <a:solidFill>
                  <a:schemeClr val="bg1"/>
                </a:solidFill>
              </a:rPr>
              <a:t>, </a:t>
            </a:r>
            <a:r>
              <a:rPr lang="en-GB" sz="4400" i="1" dirty="0">
                <a:solidFill>
                  <a:schemeClr val="bg1"/>
                </a:solidFill>
              </a:rPr>
              <a:t>And believers were increasingly added to the Lord, multitudes of both men and women</a:t>
            </a:r>
            <a:r>
              <a:rPr lang="en-GB" sz="2000" i="1" dirty="0">
                <a:solidFill>
                  <a:schemeClr val="bg1"/>
                </a:solidFill>
              </a:rPr>
              <a:t>,</a:t>
            </a:r>
            <a:endParaRPr lang="en-US" b="1" dirty="0">
              <a:solidFill>
                <a:schemeClr val="bg1"/>
              </a:solidFill>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474159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 name="Picture 1" descr="A group of people sitting in a room&#10;&#10;Description automatically generated">
            <a:extLst>
              <a:ext uri="{FF2B5EF4-FFF2-40B4-BE49-F238E27FC236}">
                <a16:creationId xmlns:a16="http://schemas.microsoft.com/office/drawing/2014/main" id="{D5EF362A-6E2B-816C-8207-92BB6FE6C7D4}"/>
              </a:ext>
            </a:extLst>
          </p:cNvPr>
          <p:cNvPicPr>
            <a:picLocks noChangeAspect="1"/>
          </p:cNvPicPr>
          <p:nvPr/>
        </p:nvPicPr>
        <p:blipFill rotWithShape="1">
          <a:blip r:embed="rId3"/>
          <a:srcRect t="9201" r="-2" b="-2"/>
          <a:stretch/>
        </p:blipFill>
        <p:spPr>
          <a:xfrm>
            <a:off x="20" y="975"/>
            <a:ext cx="7552924" cy="6858000"/>
          </a:xfrm>
          <a:prstGeom prst="rect">
            <a:avLst/>
          </a:prstGeom>
        </p:spPr>
      </p:pic>
      <p:pic>
        <p:nvPicPr>
          <p:cNvPr id="8" name="Picture 7">
            <a:extLst>
              <a:ext uri="{FF2B5EF4-FFF2-40B4-BE49-F238E27FC236}">
                <a16:creationId xmlns:a16="http://schemas.microsoft.com/office/drawing/2014/main" id="{98BF0107-3463-486E-B9EE-5A5727B4F7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7260201" y="64743"/>
            <a:ext cx="4831043" cy="1405467"/>
          </a:xfrm>
        </p:spPr>
        <p:txBody>
          <a:bodyPr>
            <a:noAutofit/>
          </a:bodyPr>
          <a:lstStyle/>
          <a:p>
            <a:r>
              <a:rPr lang="en-US" sz="8000" b="1" dirty="0">
                <a:effectLst/>
                <a:latin typeface="Calibri" panose="020F0502020204030204" pitchFamily="34" charset="0"/>
                <a:ea typeface="Calibri" panose="020F0502020204030204" pitchFamily="34" charset="0"/>
                <a:cs typeface="Latha" panose="020B0604020202020204" pitchFamily="34" charset="0"/>
              </a:rPr>
              <a:t>Acts </a:t>
            </a:r>
            <a:r>
              <a:rPr lang="en-US" sz="8000" b="1" dirty="0">
                <a:latin typeface="Calibri" panose="020F0502020204030204" pitchFamily="34" charset="0"/>
                <a:ea typeface="Calibri" panose="020F0502020204030204" pitchFamily="34" charset="0"/>
                <a:cs typeface="Latha" panose="020B0604020202020204" pitchFamily="34" charset="0"/>
              </a:rPr>
              <a:t>2:47</a:t>
            </a:r>
            <a:endParaRPr lang="en-US" sz="80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5" name="TextBox 4">
            <a:extLst>
              <a:ext uri="{FF2B5EF4-FFF2-40B4-BE49-F238E27FC236}">
                <a16:creationId xmlns:a16="http://schemas.microsoft.com/office/drawing/2014/main" id="{334DFAD5-02C6-B38F-8070-8E5CC650E35E}"/>
              </a:ext>
            </a:extLst>
          </p:cNvPr>
          <p:cNvSpPr txBox="1"/>
          <p:nvPr/>
        </p:nvSpPr>
        <p:spPr>
          <a:xfrm>
            <a:off x="7552944" y="1755982"/>
            <a:ext cx="4635881" cy="4814460"/>
          </a:xfrm>
          <a:prstGeom prst="rect">
            <a:avLst/>
          </a:prstGeom>
          <a:noFill/>
        </p:spPr>
        <p:txBody>
          <a:bodyPr wrap="square">
            <a:spAutoFit/>
          </a:bodyPr>
          <a:lstStyle/>
          <a:p>
            <a:pPr>
              <a:lnSpc>
                <a:spcPct val="115000"/>
              </a:lnSpc>
              <a:spcAft>
                <a:spcPts val="1000"/>
              </a:spcAft>
            </a:pPr>
            <a:r>
              <a:rPr lang="en-GB" sz="5400" i="1" dirty="0">
                <a:effectLst/>
                <a:latin typeface="Calibri" panose="020F0502020204030204" pitchFamily="34" charset="0"/>
                <a:ea typeface="Calibri" panose="020F0502020204030204" pitchFamily="34" charset="0"/>
                <a:cs typeface="Latha" panose="020B0604020202020204" pitchFamily="34" charset="0"/>
              </a:rPr>
              <a:t>And the Lord added to the church daily those who were being saved.</a:t>
            </a:r>
            <a:endParaRPr lang="en-GB" sz="48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124006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 name="Picture 1" descr="A group of people sitting in a circle holding hands&#10;&#10;Description automatically generated">
            <a:extLst>
              <a:ext uri="{FF2B5EF4-FFF2-40B4-BE49-F238E27FC236}">
                <a16:creationId xmlns:a16="http://schemas.microsoft.com/office/drawing/2014/main" id="{93EEDFB8-7CFD-C1E2-F9D6-40675D64B189}"/>
              </a:ext>
            </a:extLst>
          </p:cNvPr>
          <p:cNvPicPr>
            <a:picLocks noChangeAspect="1"/>
          </p:cNvPicPr>
          <p:nvPr/>
        </p:nvPicPr>
        <p:blipFill rotWithShape="1">
          <a:blip r:embed="rId3"/>
          <a:srcRect l="12705" t="8995" r="2763" b="1"/>
          <a:stretch/>
        </p:blipFill>
        <p:spPr>
          <a:xfrm>
            <a:off x="20" y="10"/>
            <a:ext cx="12191980" cy="6857990"/>
          </a:xfrm>
          <a:prstGeom prst="rect">
            <a:avLst/>
          </a:prstGeom>
        </p:spPr>
      </p:pic>
      <p:pic>
        <p:nvPicPr>
          <p:cNvPr id="8" name="Picture 7">
            <a:extLst>
              <a:ext uri="{FF2B5EF4-FFF2-40B4-BE49-F238E27FC236}">
                <a16:creationId xmlns:a16="http://schemas.microsoft.com/office/drawing/2014/main" id="{545F67A4-7428-47F3-AE14-8CA43D976E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Freeform 5">
            <a:extLst>
              <a:ext uri="{FF2B5EF4-FFF2-40B4-BE49-F238E27FC236}">
                <a16:creationId xmlns:a16="http://schemas.microsoft.com/office/drawing/2014/main" id="{F4A20210-FA90-4B6D-8D2E-1B90054E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5827529" y="660400"/>
            <a:ext cx="6381405" cy="6214533"/>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60000"/>
            </a:schemeClr>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2" name="Freeform 14">
            <a:extLst>
              <a:ext uri="{FF2B5EF4-FFF2-40B4-BE49-F238E27FC236}">
                <a16:creationId xmlns:a16="http://schemas.microsoft.com/office/drawing/2014/main" id="{39213B44-68B7-47E7-B506-5C79FCF809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81603" y="104899"/>
            <a:ext cx="6896713" cy="6005491"/>
          </a:xfrm>
          <a:custGeom>
            <a:avLst/>
            <a:gdLst>
              <a:gd name="connsiteX0" fmla="*/ 3912717 w 6896713"/>
              <a:gd name="connsiteY0" fmla="*/ 0 h 6005491"/>
              <a:gd name="connsiteX1" fmla="*/ 6679426 w 6896713"/>
              <a:gd name="connsiteY1" fmla="*/ 1146008 h 6005491"/>
              <a:gd name="connsiteX2" fmla="*/ 6896713 w 6896713"/>
              <a:gd name="connsiteY2" fmla="*/ 1385085 h 6005491"/>
              <a:gd name="connsiteX3" fmla="*/ 6896713 w 6896713"/>
              <a:gd name="connsiteY3" fmla="*/ 1431256 h 6005491"/>
              <a:gd name="connsiteX4" fmla="*/ 6657442 w 6896713"/>
              <a:gd name="connsiteY4" fmla="*/ 1167992 h 6005491"/>
              <a:gd name="connsiteX5" fmla="*/ 3912717 w 6896713"/>
              <a:gd name="connsiteY5" fmla="*/ 31089 h 6005491"/>
              <a:gd name="connsiteX6" fmla="*/ 31089 w 6896713"/>
              <a:gd name="connsiteY6" fmla="*/ 3912717 h 6005491"/>
              <a:gd name="connsiteX7" fmla="*/ 593046 w 6896713"/>
              <a:gd name="connsiteY7" fmla="*/ 5925483 h 6005491"/>
              <a:gd name="connsiteX8" fmla="*/ 633874 w 6896713"/>
              <a:gd name="connsiteY8" fmla="*/ 5989169 h 6005491"/>
              <a:gd name="connsiteX9" fmla="*/ 607415 w 6896713"/>
              <a:gd name="connsiteY9" fmla="*/ 6005491 h 6005491"/>
              <a:gd name="connsiteX10" fmla="*/ 566458 w 6896713"/>
              <a:gd name="connsiteY10" fmla="*/ 5941603 h 6005491"/>
              <a:gd name="connsiteX11" fmla="*/ 0 w 6896713"/>
              <a:gd name="connsiteY11" fmla="*/ 3912717 h 6005491"/>
              <a:gd name="connsiteX12" fmla="*/ 3912717 w 6896713"/>
              <a:gd name="connsiteY12" fmla="*/ 0 h 60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96713" h="6005491">
                <a:moveTo>
                  <a:pt x="3912717" y="0"/>
                </a:moveTo>
                <a:cubicBezTo>
                  <a:pt x="4993184" y="0"/>
                  <a:pt x="5971363" y="437946"/>
                  <a:pt x="6679426" y="1146008"/>
                </a:cubicBezTo>
                <a:lnTo>
                  <a:pt x="6896713" y="1385085"/>
                </a:lnTo>
                <a:lnTo>
                  <a:pt x="6896713" y="1431256"/>
                </a:lnTo>
                <a:lnTo>
                  <a:pt x="6657442" y="1167992"/>
                </a:lnTo>
                <a:cubicBezTo>
                  <a:pt x="5955006" y="465555"/>
                  <a:pt x="4984599" y="31089"/>
                  <a:pt x="3912717" y="31089"/>
                </a:cubicBezTo>
                <a:cubicBezTo>
                  <a:pt x="1768953" y="31089"/>
                  <a:pt x="31089" y="1768953"/>
                  <a:pt x="31089" y="3912717"/>
                </a:cubicBezTo>
                <a:cubicBezTo>
                  <a:pt x="31089" y="4649636"/>
                  <a:pt x="236442" y="5338592"/>
                  <a:pt x="593046" y="5925483"/>
                </a:cubicBezTo>
                <a:lnTo>
                  <a:pt x="633874" y="5989169"/>
                </a:lnTo>
                <a:lnTo>
                  <a:pt x="607415" y="6005491"/>
                </a:lnTo>
                <a:lnTo>
                  <a:pt x="566458" y="5941603"/>
                </a:lnTo>
                <a:cubicBezTo>
                  <a:pt x="206998" y="5350013"/>
                  <a:pt x="0" y="4655538"/>
                  <a:pt x="0" y="3912717"/>
                </a:cubicBezTo>
                <a:cubicBezTo>
                  <a:pt x="0" y="1751783"/>
                  <a:pt x="1751783" y="0"/>
                  <a:pt x="3912717" y="0"/>
                </a:cubicBezTo>
                <a:close/>
              </a:path>
            </a:pathLst>
          </a:cu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39084D60-65A6-45F8-8C17-3529E43F1C3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516018" y="331504"/>
            <a:ext cx="6675982" cy="5235326"/>
            <a:chOff x="5516018" y="331504"/>
            <a:chExt cx="6675982" cy="5235326"/>
          </a:xfrm>
        </p:grpSpPr>
        <p:cxnSp>
          <p:nvCxnSpPr>
            <p:cNvPr id="15" name="Straight Connector 14">
              <a:extLst>
                <a:ext uri="{FF2B5EF4-FFF2-40B4-BE49-F238E27FC236}">
                  <a16:creationId xmlns:a16="http://schemas.microsoft.com/office/drawing/2014/main" id="{444A2572-2BF1-4C8E-AF59-F3AD411D89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66830" y="3315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5DF3485-B455-470C-8FA8-A1BDE087B8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 flipH="1">
              <a:off x="9408861" y="3383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5E9DCD0-EE49-4CB4-89B6-C25F9861C35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 flipH="1">
              <a:off x="9551700" y="34763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713CF62-C96C-44E9-8C28-E3F2C6E7C6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0000" flipH="1">
              <a:off x="9688748" y="36808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06558F-07E9-4D78-A6F3-8BCFA9E7340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9824866" y="38922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12D8773-83C0-4D51-9E1F-046DA7DA0DF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0000" flipH="1">
              <a:off x="9966867" y="41754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880C3FB-3E2E-4054-A6D1-38176D6E2E0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80000" flipH="1">
              <a:off x="10104425" y="4458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505591A-6112-4B84-8E9E-923E43C4ED6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00000" flipH="1">
              <a:off x="10240513" y="47948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4884290-8E39-4425-BB4F-48D955C1F8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10373882" y="52435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0C383A3-6D77-41CE-8121-498BC3BA51F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00000" flipH="1">
              <a:off x="10505632" y="570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120A319-4A10-4542-B48C-5FB2714C4A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20000" flipH="1">
              <a:off x="10637382" y="62134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B15B038-50ED-419D-B142-C96EE418B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440000" flipH="1">
              <a:off x="10760965" y="69043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BAFF2F4-75B2-4498-8559-BAE80D89B49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10888991" y="755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56AE167-8087-4A4B-B41D-5658EEBA684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740000" flipH="1">
              <a:off x="11010193" y="81974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353E8A-CBA6-44F9-9C00-D0AD27C96C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60000" flipH="1">
              <a:off x="11129014" y="89566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A2C318A-A79F-4CAD-BA7A-51427BF9ED2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80000" flipH="1">
              <a:off x="11249872" y="9680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F2996E3-5E01-4F22-B23C-7CD0CF72C4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11366875" y="10480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60F6BC4-AB51-4DE7-B83C-E71FE4EC86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280000" flipH="1">
              <a:off x="11474058" y="11315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F65FC1C-93BF-4ACA-BF17-17372DD108D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00000" flipH="1">
              <a:off x="11583303" y="122179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9F9913C-8CCE-4D56-9D2A-0C2D686676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20000" flipH="1">
              <a:off x="11685344" y="132177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0EDD18C-1AAD-48E5-AAAD-73F4B5643C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11787704" y="14176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2D7A5C4-18C8-43E9-A50A-F87A362C85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20000" flipH="1">
              <a:off x="11880859" y="15179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A0C484E-A224-4DB0-8C34-89BE54BD12F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940000" flipH="1">
              <a:off x="11969252" y="162743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9BB438E-A25F-4A7F-B209-8899B7CEC4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60000" flipH="1">
              <a:off x="12062016" y="173601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F8BA6DC-B1E9-4F32-A5CC-8F61976B69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074680" y="1910249"/>
              <a:ext cx="117320" cy="82912"/>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F6D95B2-1C8D-4156-AB05-523619B4FCD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2149943" y="2083594"/>
              <a:ext cx="39676" cy="21436"/>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88409AD-A77F-4304-9E8B-08A4891C70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 flipH="1">
              <a:off x="9127990" y="33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62AD08A-B385-4D18-B948-8D53B391848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 flipH="1">
              <a:off x="8987576" y="33663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32A413E-FF1A-46B1-BF8B-3C1C408B34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 flipH="1">
              <a:off x="8844859" y="35117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CFF4E44-2BEB-4FAE-97C9-BC6E8296D11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 flipH="1">
              <a:off x="8706904" y="3657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0486C0A-9B93-46B8-932F-876BE26CEF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20000" flipH="1">
              <a:off x="8568008" y="38789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1429BF5D-8D5B-4A48-89EE-8B779826EE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840000" flipH="1">
              <a:off x="8429112" y="4100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CDC996EE-5EB1-4943-A1E8-70810CBD67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960000" flipH="1">
              <a:off x="8294968" y="4462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2F833C8-E3CE-4399-B78B-9DD0EEA64C6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080000" flipH="1">
              <a:off x="8160824" y="48237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7C92DB2-78F1-4872-B9C7-C658A78869C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260000" flipH="1">
              <a:off x="8027689" y="53184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F8A2FAA-05E1-448E-A606-FA9D67036C2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380000" flipH="1">
              <a:off x="7894554" y="58132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5AAB5D1-1672-4825-88A7-D93923475E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500000" flipH="1">
              <a:off x="7761419" y="63079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2CAAFDB-2BA2-4D04-8B8B-1241D5EC097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620000" flipH="1">
              <a:off x="7636645" y="68980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C381B3C-0009-451B-BCB3-48F7810C1BA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800000" flipH="1">
              <a:off x="7511871" y="75119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A10544C-1EAD-47FB-A17E-52C62228263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1920000" flipH="1">
              <a:off x="7387899" y="81977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2540B37-D854-4525-93F8-410685438F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040000" flipH="1">
              <a:off x="7268530" y="89316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450DFE8-D07F-435C-B5A2-47D126FD9F8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160000" flipH="1">
              <a:off x="7152030" y="97658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C1A6513-2D5D-458C-B841-D5DD9844B8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340000" flipH="1">
              <a:off x="7041695" y="106002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931CF18-850E-41CD-823E-D311BD5CCE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460000" flipH="1">
              <a:off x="6931360" y="114346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4497A09-1B1C-4EB6-B728-6FC3A1C125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580000" flipH="1">
              <a:off x="6819070" y="123586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FA60DE04-F3E8-437E-A2E4-A8A7BA01CB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700000" flipH="1">
              <a:off x="6721359" y="133274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DBBA541-852C-4AE6-82E8-6BD13AFB4F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2880000" flipH="1">
              <a:off x="6617467" y="1429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2FC3362F-AD7E-45D7-BE85-7C8DD81347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000000" flipH="1">
              <a:off x="6520032" y="15272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CD83E0F-C8AF-4D52-94DB-CD949A2B16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120000" flipH="1">
              <a:off x="6429579" y="16416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0D5F865-890F-483F-B407-516CE6D2222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240000" flipH="1">
              <a:off x="6340532" y="17504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E6A2505-E617-4419-AB05-10B779B5C2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420000" flipH="1">
              <a:off x="6261757" y="18601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DFF0D66-52FC-4F64-B67F-72D9EFEED1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540000" flipH="1">
              <a:off x="6184144" y="197961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DCC72040-7945-4051-989C-2B728F6D504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660000" flipH="1">
              <a:off x="6106531" y="20990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6EB6302-2333-45D4-AE20-B0F6D45CC13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780000" flipH="1">
              <a:off x="6043206" y="222255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ECC1105-D16E-411D-B4B7-80BF039BF9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3960000" flipH="1">
              <a:off x="5978913" y="234430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C7D2F518-4540-44DE-BC62-7D598EC99B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080000" flipH="1">
              <a:off x="5912438" y="24706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19566BC-880A-4113-A9C4-0017E5184C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200000" flipH="1">
              <a:off x="5858875" y="2600922"/>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718E7D73-F4E4-4F5D-AFF9-EE491954A05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320000" flipH="1">
              <a:off x="5808182" y="273404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D0988A2-3571-4C16-BDEF-58254F04E5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500000" flipH="1">
              <a:off x="5773263" y="286686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4550BAC8-41FE-4300-910B-EE7BBD7A0C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620000" flipH="1">
              <a:off x="5735963" y="300206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8CD175C-18A7-4589-8C46-A61FEF6D99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740000" flipH="1">
              <a:off x="5700105" y="313891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B6BE3031-FD1C-443C-9889-243CEEAEDF8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4860000" flipH="1">
              <a:off x="5665939" y="3275489"/>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7E37BF5D-3732-41F2-B9AF-A56C9214D63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040000" flipH="1">
              <a:off x="5644476" y="341425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77B6718-917A-4A01-BCF8-5C6E1217B2A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160000" flipH="1">
              <a:off x="5626530" y="355462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C23AB5B-98FB-43F1-B590-BBA79814F21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280000" flipH="1">
              <a:off x="5616429" y="3691831"/>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6EEC146-226B-4C83-9C1B-DD5495DE161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400000" flipH="1">
              <a:off x="5611319" y="38353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C24D094-41EF-4CA2-9834-B04793FA12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580000" flipH="1">
              <a:off x="5608540" y="3975726"/>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DA46AD8-674F-46C3-8A22-280F78F91AC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700000" flipH="1">
              <a:off x="5605761" y="411607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E9D757B-CD9D-447C-8780-79F2FF87511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820000" flipH="1">
              <a:off x="5624195" y="425421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76B76E9-7342-43BC-B629-9180ABF5778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5940000" flipH="1">
              <a:off x="5642629" y="43923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F25F68A-2DCB-4183-86F1-3428326E595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120000" flipH="1">
              <a:off x="5654818" y="4536385"/>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BA5FA913-066C-4504-A753-026056454C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240000" flipH="1">
              <a:off x="5684446" y="467136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A6E50AC-CA1E-4DD3-B85F-1720C019E6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360000" flipH="1">
              <a:off x="5714074" y="4808730"/>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224B2B1-DBD8-4BA8-8CEB-BFAC8A15D3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480000" flipH="1">
              <a:off x="5748464" y="4948474"/>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DEFE1E7-69A3-47F5-B8B8-C0898281B6A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660000" flipH="1">
              <a:off x="5792091" y="5077607"/>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6F1F489-762E-4979-9EBC-50A62330B8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780000" flipH="1">
              <a:off x="5847441" y="521122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27DF22C-20E6-4DED-B405-1B26C521863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6900000" flipH="1">
              <a:off x="5900410" y="5342458"/>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236FD8D7-6E0F-468E-B8C4-F4E6707112A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rot="-7020000" flipH="1">
              <a:off x="5955760" y="5473693"/>
              <a:ext cx="3394" cy="182880"/>
            </a:xfrm>
            <a:prstGeom prst="line">
              <a:avLst/>
            </a:prstGeom>
            <a:ln>
              <a:solidFill>
                <a:srgbClr val="FFFFFF">
                  <a:alpha val="30196"/>
                </a:srgbClr>
              </a:solidFill>
            </a:ln>
          </p:spPr>
          <p:style>
            <a:lnRef idx="1">
              <a:schemeClr val="accent1"/>
            </a:lnRef>
            <a:fillRef idx="0">
              <a:schemeClr val="accent1"/>
            </a:fillRef>
            <a:effectRef idx="0">
              <a:schemeClr val="accent1"/>
            </a:effectRef>
            <a:fontRef idx="minor">
              <a:schemeClr val="tx1"/>
            </a:fontRef>
          </p:style>
        </p:cxnSp>
      </p:grpSp>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5812961" y="1623388"/>
            <a:ext cx="5874080" cy="914401"/>
          </a:xfrm>
        </p:spPr>
        <p:txBody>
          <a:bodyPr>
            <a:noAutofit/>
          </a:bodyPr>
          <a:lstStyle/>
          <a:p>
            <a:r>
              <a:rPr lang="en-US" sz="7200" b="1" dirty="0">
                <a:effectLst/>
                <a:latin typeface="Calibri" panose="020F0502020204030204" pitchFamily="34" charset="0"/>
                <a:ea typeface="Calibri" panose="020F0502020204030204" pitchFamily="34" charset="0"/>
                <a:cs typeface="Latha" panose="020B0604020202020204" pitchFamily="34" charset="0"/>
              </a:rPr>
              <a:t>Do I have a great desire </a:t>
            </a:r>
          </a:p>
          <a:p>
            <a:r>
              <a:rPr lang="en-US" sz="7200" b="1" dirty="0">
                <a:effectLst/>
                <a:latin typeface="Calibri" panose="020F0502020204030204" pitchFamily="34" charset="0"/>
                <a:ea typeface="Calibri" panose="020F0502020204030204" pitchFamily="34" charset="0"/>
                <a:cs typeface="Latha" panose="020B0604020202020204" pitchFamily="34" charset="0"/>
              </a:rPr>
              <a:t>to build this church?</a:t>
            </a:r>
          </a:p>
        </p:txBody>
      </p:sp>
    </p:spTree>
    <p:extLst>
      <p:ext uri="{BB962C8B-B14F-4D97-AF65-F5344CB8AC3E}">
        <p14:creationId xmlns:p14="http://schemas.microsoft.com/office/powerpoint/2010/main" val="4182033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2DA9537-2FDA-E1DB-5455-D04E7C6C8C32}"/>
              </a:ext>
            </a:extLst>
          </p:cNvPr>
          <p:cNvPicPr>
            <a:picLocks noChangeAspect="1"/>
          </p:cNvPicPr>
          <p:nvPr/>
        </p:nvPicPr>
        <p:blipFill rotWithShape="1">
          <a:blip r:embed="rId3"/>
          <a:srcRect t="13124" r="1" b="22644"/>
          <a:stretch/>
        </p:blipFill>
        <p:spPr>
          <a:xfrm>
            <a:off x="922867" y="645517"/>
            <a:ext cx="10346266" cy="373816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6" name="Subtitle 2">
            <a:extLst>
              <a:ext uri="{FF2B5EF4-FFF2-40B4-BE49-F238E27FC236}">
                <a16:creationId xmlns:a16="http://schemas.microsoft.com/office/drawing/2014/main" id="{27AC7329-AFBD-D735-9B4E-D1A862CA4353}"/>
              </a:ext>
            </a:extLst>
          </p:cNvPr>
          <p:cNvSpPr>
            <a:spLocks noGrp="1"/>
          </p:cNvSpPr>
          <p:nvPr>
            <p:ph type="subTitle" idx="1"/>
          </p:nvPr>
        </p:nvSpPr>
        <p:spPr>
          <a:xfrm>
            <a:off x="-922020" y="4929352"/>
            <a:ext cx="14036040" cy="1408307"/>
          </a:xfrm>
        </p:spPr>
        <p:txBody>
          <a:bodyPr>
            <a:noAutofit/>
          </a:bodyPr>
          <a:lstStyle/>
          <a:p>
            <a:pPr algn="ctr">
              <a:lnSpc>
                <a:spcPct val="115000"/>
              </a:lnSpc>
            </a:pPr>
            <a:r>
              <a:rPr lang="en-US" sz="8800" b="1" dirty="0">
                <a:effectLst/>
                <a:latin typeface="Calibri" panose="020F0502020204030204" pitchFamily="34" charset="0"/>
                <a:ea typeface="Calibri" panose="020F0502020204030204" pitchFamily="34" charset="0"/>
                <a:cs typeface="Latha" panose="020B0604020202020204" pitchFamily="34" charset="0"/>
              </a:rPr>
              <a:t>preach against sin </a:t>
            </a:r>
          </a:p>
        </p:txBody>
      </p:sp>
    </p:spTree>
    <p:extLst>
      <p:ext uri="{BB962C8B-B14F-4D97-AF65-F5344CB8AC3E}">
        <p14:creationId xmlns:p14="http://schemas.microsoft.com/office/powerpoint/2010/main" val="736063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46"/>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white"/>
              </a:solidFill>
              <a:latin typeface="Aptos" panose="02110004020202020204"/>
              <a:sym typeface="Arial"/>
            </a:endParaRPr>
          </a:p>
        </p:txBody>
      </p:sp>
      <p:pic>
        <p:nvPicPr>
          <p:cNvPr id="10" name="Picture 9">
            <a:extLst>
              <a:ext uri="{FF2B5EF4-FFF2-40B4-BE49-F238E27FC236}">
                <a16:creationId xmlns:a16="http://schemas.microsoft.com/office/drawing/2014/main" id="{E0890C64-DC35-53FA-1F12-8A07D0561EE4}"/>
              </a:ext>
            </a:extLst>
          </p:cNvPr>
          <p:cNvPicPr>
            <a:picLocks noChangeAspect="1"/>
          </p:cNvPicPr>
          <p:nvPr/>
        </p:nvPicPr>
        <p:blipFill rotWithShape="1">
          <a:blip r:embed="rId3"/>
          <a:srcRect t="16377" b="16377"/>
          <a:stretch/>
        </p:blipFill>
        <p:spPr>
          <a:xfrm>
            <a:off x="3704734" y="0"/>
            <a:ext cx="8502014" cy="6858000"/>
          </a:xfrm>
          <a:prstGeom prst="rect">
            <a:avLst/>
          </a:prstGeom>
        </p:spPr>
      </p:pic>
      <p:sp useBgFill="1">
        <p:nvSpPr>
          <p:cNvPr id="18" name="Freeform: Shape 17">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377"/>
            <a:endParaRPr lang="en-US">
              <a:solidFill>
                <a:prstClr val="white"/>
              </a:solidFill>
              <a:latin typeface="Aptos" panose="02110004020202020204"/>
              <a:sym typeface="Arial"/>
            </a:endParaRPr>
          </a:p>
        </p:txBody>
      </p:sp>
      <p:sp>
        <p:nvSpPr>
          <p:cNvPr id="2" name="Subtitle 2">
            <a:extLst>
              <a:ext uri="{FF2B5EF4-FFF2-40B4-BE49-F238E27FC236}">
                <a16:creationId xmlns:a16="http://schemas.microsoft.com/office/drawing/2014/main" id="{AC61986F-3D54-897F-0E0B-7B54CF25BEBB}"/>
              </a:ext>
            </a:extLst>
          </p:cNvPr>
          <p:cNvSpPr txBox="1">
            <a:spLocks/>
          </p:cNvSpPr>
          <p:nvPr/>
        </p:nvSpPr>
        <p:spPr>
          <a:xfrm>
            <a:off x="-205526" y="1423447"/>
            <a:ext cx="6655324" cy="1408307"/>
          </a:xfrm>
          <a:prstGeom prst="rect">
            <a:avLst/>
          </a:prstGeom>
        </p:spPr>
        <p:txBody>
          <a:bodyPr>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5000"/>
              </a:lnSpc>
              <a:buNone/>
            </a:pPr>
            <a:r>
              <a:rPr lang="en-US" sz="8000" b="1" dirty="0">
                <a:latin typeface="Calibri" panose="020F0502020204030204" pitchFamily="34" charset="0"/>
                <a:ea typeface="Calibri" panose="020F0502020204030204" pitchFamily="34" charset="0"/>
                <a:cs typeface="Latha" panose="020B0604020202020204" pitchFamily="34" charset="0"/>
              </a:rPr>
              <a:t>Matthew 18, Acts 5 &amp; </a:t>
            </a:r>
          </a:p>
          <a:p>
            <a:pPr marL="0" indent="0" algn="ctr">
              <a:lnSpc>
                <a:spcPct val="115000"/>
              </a:lnSpc>
              <a:buNone/>
            </a:pPr>
            <a:r>
              <a:rPr lang="en-US" sz="8000" b="1" dirty="0">
                <a:latin typeface="Calibri" panose="020F0502020204030204" pitchFamily="34" charset="0"/>
                <a:ea typeface="Calibri" panose="020F0502020204030204" pitchFamily="34" charset="0"/>
                <a:cs typeface="Latha" panose="020B0604020202020204" pitchFamily="34" charset="0"/>
              </a:rPr>
              <a:t>1 Corinthians 5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2290969" y="-39757"/>
            <a:ext cx="14036040" cy="1408307"/>
          </a:xfrm>
        </p:spPr>
        <p:txBody>
          <a:bodyPr>
            <a:noAutofit/>
          </a:bodyPr>
          <a:lstStyle/>
          <a:p>
            <a:pPr algn="ctr">
              <a:lnSpc>
                <a:spcPct val="115000"/>
              </a:lnSpc>
            </a:pPr>
            <a:r>
              <a:rPr lang="en-US" sz="8000" b="1" dirty="0">
                <a:effectLst/>
                <a:latin typeface="Calibri" panose="020F0502020204030204" pitchFamily="34" charset="0"/>
                <a:ea typeface="Calibri" panose="020F0502020204030204" pitchFamily="34" charset="0"/>
                <a:cs typeface="Latha" panose="020B0604020202020204" pitchFamily="34" charset="0"/>
              </a:rPr>
              <a:t>2 Thessalonians 3</a:t>
            </a:r>
            <a:r>
              <a:rPr lang="en-US" sz="8000" dirty="0">
                <a:effectLst/>
                <a:latin typeface="Calibri" panose="020F0502020204030204" pitchFamily="34" charset="0"/>
                <a:ea typeface="Calibri" panose="020F0502020204030204" pitchFamily="34" charset="0"/>
                <a:cs typeface="Latha" panose="020B0604020202020204" pitchFamily="34" charset="0"/>
              </a:rPr>
              <a:t> </a:t>
            </a:r>
            <a:endParaRPr lang="en-US" sz="80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4" name="Picture 3">
            <a:extLst>
              <a:ext uri="{FF2B5EF4-FFF2-40B4-BE49-F238E27FC236}">
                <a16:creationId xmlns:a16="http://schemas.microsoft.com/office/drawing/2014/main" id="{8650DFA7-14C4-F4CF-0C17-C75267EEBAA8}"/>
              </a:ext>
            </a:extLst>
          </p:cNvPr>
          <p:cNvPicPr>
            <a:picLocks noChangeAspect="1"/>
          </p:cNvPicPr>
          <p:nvPr/>
        </p:nvPicPr>
        <p:blipFill>
          <a:blip r:embed="rId2"/>
          <a:stretch>
            <a:fillRect/>
          </a:stretch>
        </p:blipFill>
        <p:spPr>
          <a:xfrm>
            <a:off x="1248502" y="1368550"/>
            <a:ext cx="9827994" cy="6150686"/>
          </a:xfrm>
          <a:prstGeom prst="rect">
            <a:avLst/>
          </a:prstGeom>
        </p:spPr>
      </p:pic>
      <p:sp>
        <p:nvSpPr>
          <p:cNvPr id="5" name="TextBox 4">
            <a:extLst>
              <a:ext uri="{FF2B5EF4-FFF2-40B4-BE49-F238E27FC236}">
                <a16:creationId xmlns:a16="http://schemas.microsoft.com/office/drawing/2014/main" id="{1767DFBC-2C0E-CDB8-B2BB-04E28D188338}"/>
              </a:ext>
            </a:extLst>
          </p:cNvPr>
          <p:cNvSpPr txBox="1"/>
          <p:nvPr/>
        </p:nvSpPr>
        <p:spPr>
          <a:xfrm>
            <a:off x="-122548" y="5043340"/>
            <a:ext cx="12314548" cy="707886"/>
          </a:xfrm>
          <a:prstGeom prst="rect">
            <a:avLst/>
          </a:prstGeom>
          <a:solidFill>
            <a:schemeClr val="bg1"/>
          </a:solidFill>
        </p:spPr>
        <p:txBody>
          <a:bodyPr wrap="square">
            <a:spAutoFit/>
          </a:bodyPr>
          <a:lstStyle/>
          <a:p>
            <a:pPr algn="ctr"/>
            <a:r>
              <a:rPr lang="en-US" sz="4000" b="1" dirty="0">
                <a:latin typeface="Calibri" panose="020F0502020204030204" pitchFamily="34" charset="0"/>
                <a:ea typeface="Calibri" panose="020F0502020204030204" pitchFamily="34" charset="0"/>
                <a:cs typeface="Latha" panose="020B0604020202020204" pitchFamily="34" charset="0"/>
              </a:rPr>
              <a:t>C</a:t>
            </a:r>
            <a:r>
              <a:rPr lang="en-US" sz="4000" b="1" dirty="0">
                <a:effectLst/>
                <a:latin typeface="Calibri" panose="020F0502020204030204" pitchFamily="34" charset="0"/>
                <a:ea typeface="Calibri" panose="020F0502020204030204" pitchFamily="34" charset="0"/>
                <a:cs typeface="Latha" panose="020B0604020202020204" pitchFamily="34" charset="0"/>
              </a:rPr>
              <a:t>hurch to put out someone who is disruptive of the truth</a:t>
            </a:r>
            <a:endParaRPr lang="en-GB" sz="4000" b="1" dirty="0"/>
          </a:p>
        </p:txBody>
      </p:sp>
    </p:spTree>
    <p:extLst>
      <p:ext uri="{BB962C8B-B14F-4D97-AF65-F5344CB8AC3E}">
        <p14:creationId xmlns:p14="http://schemas.microsoft.com/office/powerpoint/2010/main" val="1921596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4225786" y="13252"/>
            <a:ext cx="14036040" cy="1408307"/>
          </a:xfrm>
        </p:spPr>
        <p:txBody>
          <a:bodyPr>
            <a:noAutofit/>
          </a:bodyPr>
          <a:lstStyle/>
          <a:p>
            <a:pPr algn="ctr">
              <a:lnSpc>
                <a:spcPct val="115000"/>
              </a:lnSpc>
            </a:pPr>
            <a:r>
              <a:rPr lang="en-US" sz="6600" b="1" dirty="0">
                <a:effectLst/>
                <a:latin typeface="Calibri" panose="020F0502020204030204" pitchFamily="34" charset="0"/>
                <a:ea typeface="Calibri" panose="020F0502020204030204" pitchFamily="34" charset="0"/>
                <a:cs typeface="Latha" panose="020B0604020202020204" pitchFamily="34" charset="0"/>
              </a:rPr>
              <a:t>1 Timothy 1</a:t>
            </a:r>
            <a:r>
              <a:rPr lang="en-US" sz="6600" dirty="0">
                <a:effectLst/>
                <a:latin typeface="Calibri" panose="020F0502020204030204" pitchFamily="34" charset="0"/>
                <a:ea typeface="Calibri" panose="020F0502020204030204" pitchFamily="34" charset="0"/>
                <a:cs typeface="Latha" panose="020B0604020202020204" pitchFamily="34" charset="0"/>
              </a:rPr>
              <a:t> </a:t>
            </a:r>
            <a:endParaRPr lang="en-US" sz="66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607D6BCA-78B0-D69D-EA45-3734CE737A9B}"/>
              </a:ext>
            </a:extLst>
          </p:cNvPr>
          <p:cNvPicPr>
            <a:picLocks noChangeAspect="1"/>
          </p:cNvPicPr>
          <p:nvPr/>
        </p:nvPicPr>
        <p:blipFill>
          <a:blip r:embed="rId2"/>
          <a:stretch>
            <a:fillRect/>
          </a:stretch>
        </p:blipFill>
        <p:spPr>
          <a:xfrm>
            <a:off x="262095" y="1227607"/>
            <a:ext cx="7683725" cy="5104875"/>
          </a:xfrm>
          <a:prstGeom prst="rect">
            <a:avLst/>
          </a:prstGeom>
        </p:spPr>
      </p:pic>
      <p:sp>
        <p:nvSpPr>
          <p:cNvPr id="5" name="TextBox 4">
            <a:extLst>
              <a:ext uri="{FF2B5EF4-FFF2-40B4-BE49-F238E27FC236}">
                <a16:creationId xmlns:a16="http://schemas.microsoft.com/office/drawing/2014/main" id="{DFE8CB72-D36D-F6B9-F58C-F4DCCC7B860C}"/>
              </a:ext>
            </a:extLst>
          </p:cNvPr>
          <p:cNvSpPr txBox="1"/>
          <p:nvPr/>
        </p:nvSpPr>
        <p:spPr>
          <a:xfrm>
            <a:off x="7984502" y="0"/>
            <a:ext cx="4515439" cy="6740307"/>
          </a:xfrm>
          <a:prstGeom prst="rect">
            <a:avLst/>
          </a:prstGeom>
          <a:noFill/>
        </p:spPr>
        <p:txBody>
          <a:bodyPr wrap="square">
            <a:spAutoFit/>
          </a:bodyPr>
          <a:lstStyle/>
          <a:p>
            <a:r>
              <a:rPr lang="en-US" sz="7200" dirty="0">
                <a:effectLst/>
                <a:latin typeface="Calibri" panose="020F0502020204030204" pitchFamily="34" charset="0"/>
                <a:ea typeface="Calibri" panose="020F0502020204030204" pitchFamily="34" charset="0"/>
                <a:cs typeface="Latha" panose="020B0604020202020204" pitchFamily="34" charset="0"/>
              </a:rPr>
              <a:t>even leaders that had to be put out of the church</a:t>
            </a:r>
            <a:endParaRPr lang="en-GB" sz="7200" dirty="0"/>
          </a:p>
        </p:txBody>
      </p:sp>
    </p:spTree>
    <p:extLst>
      <p:ext uri="{BB962C8B-B14F-4D97-AF65-F5344CB8AC3E}">
        <p14:creationId xmlns:p14="http://schemas.microsoft.com/office/powerpoint/2010/main" val="1406362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580825-57B0-A3AB-78A3-15B8DF962412}"/>
              </a:ext>
            </a:extLst>
          </p:cNvPr>
          <p:cNvPicPr>
            <a:picLocks noChangeAspect="1"/>
          </p:cNvPicPr>
          <p:nvPr/>
        </p:nvPicPr>
        <p:blipFill>
          <a:blip r:embed="rId3"/>
          <a:stretch>
            <a:fillRect/>
          </a:stretch>
        </p:blipFill>
        <p:spPr>
          <a:xfrm>
            <a:off x="4706470" y="0"/>
            <a:ext cx="8274423" cy="6858000"/>
          </a:xfrm>
          <a:prstGeom prst="rect">
            <a:avLst/>
          </a:prstGeom>
        </p:spPr>
      </p:pic>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318051" y="477081"/>
            <a:ext cx="7131620" cy="5618920"/>
          </a:xfrm>
        </p:spPr>
        <p:txBody>
          <a:bodyPr>
            <a:noAutofit/>
          </a:bodyPr>
          <a:lstStyle/>
          <a:p>
            <a:pPr algn="ctr">
              <a:lnSpc>
                <a:spcPct val="115000"/>
              </a:lnSpc>
            </a:pPr>
            <a:r>
              <a:rPr lang="en-US" sz="8000" b="1" dirty="0">
                <a:latin typeface="Calibri" panose="020F0502020204030204" pitchFamily="34" charset="0"/>
                <a:ea typeface="Calibri" panose="020F0502020204030204" pitchFamily="34" charset="0"/>
                <a:cs typeface="Latha" panose="020B0604020202020204" pitchFamily="34" charset="0"/>
              </a:rPr>
              <a:t>Matthew 18:</a:t>
            </a:r>
            <a:r>
              <a:rPr lang="en-US" sz="8000" b="1" dirty="0">
                <a:effectLst/>
                <a:latin typeface="Calibri" panose="020F0502020204030204" pitchFamily="34" charset="0"/>
                <a:ea typeface="Calibri" panose="020F0502020204030204" pitchFamily="34" charset="0"/>
                <a:cs typeface="Latha" panose="020B0604020202020204" pitchFamily="34" charset="0"/>
              </a:rPr>
              <a:t>15 </a:t>
            </a:r>
            <a:r>
              <a:rPr lang="en-US" sz="3200" b="1" dirty="0">
                <a:effectLst/>
                <a:latin typeface="Calibri" panose="020F0502020204030204" pitchFamily="34" charset="0"/>
                <a:ea typeface="Calibri" panose="020F0502020204030204" pitchFamily="34" charset="0"/>
                <a:cs typeface="Latha" panose="020B0604020202020204" pitchFamily="34" charset="0"/>
              </a:rPr>
              <a:t>Moreover if your brother sins against you, go and tell him his fault between you and him alone. If he hears you, you have gained your brother. </a:t>
            </a:r>
          </a:p>
        </p:txBody>
      </p:sp>
    </p:spTree>
    <p:extLst>
      <p:ext uri="{BB962C8B-B14F-4D97-AF65-F5344CB8AC3E}">
        <p14:creationId xmlns:p14="http://schemas.microsoft.com/office/powerpoint/2010/main" val="1409852709"/>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C895F7-4E59-40FB-87DD-ACE47F94C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hild with pigtails sitting on a bed&#10;&#10;Description automatically generated">
            <a:extLst>
              <a:ext uri="{FF2B5EF4-FFF2-40B4-BE49-F238E27FC236}">
                <a16:creationId xmlns:a16="http://schemas.microsoft.com/office/drawing/2014/main" id="{82335A40-4A2F-2B70-5114-437914BA1D7E}"/>
              </a:ext>
            </a:extLst>
          </p:cNvPr>
          <p:cNvPicPr>
            <a:picLocks noChangeAspect="1"/>
          </p:cNvPicPr>
          <p:nvPr/>
        </p:nvPicPr>
        <p:blipFill rotWithShape="1">
          <a:blip r:embed="rId2">
            <a:alphaModFix amt="35000"/>
          </a:blip>
          <a:srcRect b="25000"/>
          <a:stretch/>
        </p:blipFill>
        <p:spPr>
          <a:xfrm>
            <a:off x="20" y="10"/>
            <a:ext cx="12191980" cy="6857990"/>
          </a:xfrm>
          <a:prstGeom prst="rect">
            <a:avLst/>
          </a:prstGeom>
        </p:spPr>
      </p:pic>
      <p:pic>
        <p:nvPicPr>
          <p:cNvPr id="10" name="Picture 9">
            <a:extLst>
              <a:ext uri="{FF2B5EF4-FFF2-40B4-BE49-F238E27FC236}">
                <a16:creationId xmlns:a16="http://schemas.microsoft.com/office/drawing/2014/main" id="{1A4C720E-710D-44F8-A8D7-2BAA61E181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51000"/>
            <a:extLst>
              <a:ext uri="{28A0092B-C50C-407E-A947-70E740481C1C}">
                <a14:useLocalDpi xmlns:a14="http://schemas.microsoft.com/office/drawing/2010/main" val="0"/>
              </a:ext>
            </a:extLst>
          </a:blip>
          <a:stretch>
            <a:fillRect/>
          </a:stretch>
        </p:blipFill>
        <p:spPr>
          <a:xfrm>
            <a:off x="1588" y="893"/>
            <a:ext cx="12188825" cy="6856214"/>
          </a:xfrm>
          <a:prstGeom prst="rect">
            <a:avLst/>
          </a:prstGeom>
        </p:spPr>
      </p:pic>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88258" y="4385732"/>
            <a:ext cx="11770659" cy="1405467"/>
          </a:xfrm>
        </p:spPr>
        <p:txBody>
          <a:bodyPr>
            <a:noAutofit/>
          </a:bodyPr>
          <a:lstStyle/>
          <a:p>
            <a:pPr>
              <a:spcAft>
                <a:spcPts val="1000"/>
              </a:spcAft>
            </a:pPr>
            <a:r>
              <a:rPr lang="en-US" sz="7200" b="1" dirty="0">
                <a:effectLst/>
                <a:latin typeface="Calibri" panose="020F0502020204030204" pitchFamily="34" charset="0"/>
                <a:ea typeface="Calibri" panose="020F0502020204030204" pitchFamily="34" charset="0"/>
                <a:cs typeface="Latha" panose="020B0604020202020204" pitchFamily="34" charset="0"/>
              </a:rPr>
              <a:t>the childlikeness of the believer. </a:t>
            </a:r>
            <a:endParaRPr lang="en-CA" sz="7200" b="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4931424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85530" y="159029"/>
            <a:ext cx="11516140" cy="1020415"/>
          </a:xfrm>
        </p:spPr>
        <p:txBody>
          <a:bodyPr>
            <a:noAutofit/>
          </a:bodyPr>
          <a:lstStyle/>
          <a:p>
            <a:pPr algn="just">
              <a:lnSpc>
                <a:spcPct val="115000"/>
              </a:lnSpc>
              <a:spcAft>
                <a:spcPts val="1000"/>
              </a:spcAft>
            </a:pPr>
            <a:r>
              <a:rPr lang="en-US" sz="3600" b="1" dirty="0">
                <a:effectLst/>
                <a:latin typeface="Calibri" panose="020F0502020204030204" pitchFamily="34" charset="0"/>
                <a:ea typeface="Calibri" panose="020F0502020204030204" pitchFamily="34" charset="0"/>
                <a:cs typeface="Latha" panose="020B0604020202020204" pitchFamily="34" charset="0"/>
              </a:rPr>
              <a:t>we are in the kingdom, we remain as children. </a:t>
            </a:r>
          </a:p>
          <a:p>
            <a:pPr algn="just">
              <a:lnSpc>
                <a:spcPct val="115000"/>
              </a:lnSpc>
              <a:spcAft>
                <a:spcPts val="1000"/>
              </a:spcAft>
            </a:pPr>
            <a:r>
              <a:rPr lang="en-US" sz="4000" dirty="0">
                <a:effectLst/>
                <a:latin typeface="Calibri" panose="020F0502020204030204" pitchFamily="34" charset="0"/>
                <a:ea typeface="Calibri" panose="020F0502020204030204" pitchFamily="34" charset="0"/>
                <a:cs typeface="Latha" panose="020B0604020202020204" pitchFamily="34" charset="0"/>
              </a:rPr>
              <a:t>We need to be cared for as children. </a:t>
            </a:r>
          </a:p>
          <a:p>
            <a:pPr algn="just">
              <a:lnSpc>
                <a:spcPct val="115000"/>
              </a:lnSpc>
              <a:spcAft>
                <a:spcPts val="1000"/>
              </a:spcAft>
            </a:pPr>
            <a:r>
              <a:rPr lang="en-US" sz="4000" dirty="0">
                <a:effectLst/>
                <a:latin typeface="Calibri" panose="020F0502020204030204" pitchFamily="34" charset="0"/>
                <a:ea typeface="Calibri" panose="020F0502020204030204" pitchFamily="34" charset="0"/>
                <a:cs typeface="Latha" panose="020B0604020202020204" pitchFamily="34" charset="0"/>
              </a:rPr>
              <a:t>We need to be protected as children. </a:t>
            </a:r>
          </a:p>
          <a:p>
            <a:pPr algn="just">
              <a:lnSpc>
                <a:spcPct val="115000"/>
              </a:lnSpc>
              <a:spcAft>
                <a:spcPts val="1000"/>
              </a:spcAft>
            </a:pPr>
            <a:r>
              <a:rPr lang="en-US" sz="4000" dirty="0">
                <a:effectLst/>
                <a:latin typeface="Calibri" panose="020F0502020204030204" pitchFamily="34" charset="0"/>
                <a:ea typeface="Calibri" panose="020F0502020204030204" pitchFamily="34" charset="0"/>
                <a:cs typeface="Latha" panose="020B0604020202020204" pitchFamily="34" charset="0"/>
              </a:rPr>
              <a:t>We need to be respected as children. </a:t>
            </a:r>
          </a:p>
        </p:txBody>
      </p:sp>
      <p:pic>
        <p:nvPicPr>
          <p:cNvPr id="2" name="Picture 1">
            <a:extLst>
              <a:ext uri="{FF2B5EF4-FFF2-40B4-BE49-F238E27FC236}">
                <a16:creationId xmlns:a16="http://schemas.microsoft.com/office/drawing/2014/main" id="{1FE89AB3-195D-7986-372C-A33062F5F40F}"/>
              </a:ext>
            </a:extLst>
          </p:cNvPr>
          <p:cNvPicPr>
            <a:picLocks noChangeAspect="1"/>
          </p:cNvPicPr>
          <p:nvPr/>
        </p:nvPicPr>
        <p:blipFill>
          <a:blip r:embed="rId2"/>
          <a:stretch>
            <a:fillRect/>
          </a:stretch>
        </p:blipFill>
        <p:spPr>
          <a:xfrm>
            <a:off x="6227968" y="3278746"/>
            <a:ext cx="5473702" cy="3579254"/>
          </a:xfrm>
          <a:prstGeom prst="rect">
            <a:avLst/>
          </a:prstGeom>
          <a:ln>
            <a:noFill/>
          </a:ln>
          <a:effectLst>
            <a:softEdge rad="112500"/>
          </a:effectLst>
        </p:spPr>
      </p:pic>
    </p:spTree>
    <p:extLst>
      <p:ext uri="{BB962C8B-B14F-4D97-AF65-F5344CB8AC3E}">
        <p14:creationId xmlns:p14="http://schemas.microsoft.com/office/powerpoint/2010/main" val="32825166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279022" y="-79240"/>
            <a:ext cx="14036040" cy="1408307"/>
          </a:xfrm>
        </p:spPr>
        <p:txBody>
          <a:bodyPr>
            <a:noAutofit/>
          </a:bodyPr>
          <a:lstStyle/>
          <a:p>
            <a:pPr algn="ctr">
              <a:lnSpc>
                <a:spcPct val="115000"/>
              </a:lnSpc>
            </a:pPr>
            <a:r>
              <a:rPr lang="en-US" sz="8800" b="1">
                <a:effectLst/>
                <a:latin typeface="Calibri" panose="020F0502020204030204" pitchFamily="34" charset="0"/>
                <a:ea typeface="Calibri" panose="020F0502020204030204" pitchFamily="34" charset="0"/>
                <a:cs typeface="Latha" panose="020B0604020202020204" pitchFamily="34" charset="0"/>
              </a:rPr>
              <a:t>2 Timothy 3:16-17 </a:t>
            </a:r>
            <a:endParaRPr lang="en-US" sz="88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21BEF687-BE18-9922-4814-E89D51B0DFDC}"/>
              </a:ext>
            </a:extLst>
          </p:cNvPr>
          <p:cNvPicPr>
            <a:picLocks noChangeAspect="1"/>
          </p:cNvPicPr>
          <p:nvPr/>
        </p:nvPicPr>
        <p:blipFill>
          <a:blip r:embed="rId2"/>
          <a:stretch>
            <a:fillRect/>
          </a:stretch>
        </p:blipFill>
        <p:spPr>
          <a:xfrm>
            <a:off x="7714733" y="2777471"/>
            <a:ext cx="4392965" cy="4000402"/>
          </a:xfrm>
          <a:prstGeom prst="rect">
            <a:avLst/>
          </a:prstGeom>
        </p:spPr>
      </p:pic>
      <p:sp>
        <p:nvSpPr>
          <p:cNvPr id="5" name="TextBox 4">
            <a:extLst>
              <a:ext uri="{FF2B5EF4-FFF2-40B4-BE49-F238E27FC236}">
                <a16:creationId xmlns:a16="http://schemas.microsoft.com/office/drawing/2014/main" id="{4C465DDD-6C13-D9EE-E153-F11E3C29D80A}"/>
              </a:ext>
            </a:extLst>
          </p:cNvPr>
          <p:cNvSpPr txBox="1"/>
          <p:nvPr/>
        </p:nvSpPr>
        <p:spPr>
          <a:xfrm>
            <a:off x="226672" y="1699560"/>
            <a:ext cx="7384365" cy="5078313"/>
          </a:xfrm>
          <a:prstGeom prst="rect">
            <a:avLst/>
          </a:prstGeom>
          <a:noFill/>
        </p:spPr>
        <p:txBody>
          <a:bodyPr wrap="square">
            <a:spAutoFit/>
          </a:bodyPr>
          <a:lstStyle/>
          <a:p>
            <a:r>
              <a:rPr lang="en-GB" sz="5400" i="1" dirty="0">
                <a:effectLst/>
                <a:latin typeface="Calibri" panose="020F0502020204030204" pitchFamily="34" charset="0"/>
                <a:ea typeface="Calibri" panose="020F0502020204030204" pitchFamily="34" charset="0"/>
                <a:cs typeface="Latha" panose="020B0604020202020204" pitchFamily="34" charset="0"/>
              </a:rPr>
              <a:t>All Scripture is given by inspiration of God, and is profitable for doctrine, for reproof, for correction, for instruction in righteousness</a:t>
            </a:r>
            <a:endParaRPr lang="en-GB" sz="5400" dirty="0"/>
          </a:p>
        </p:txBody>
      </p:sp>
    </p:spTree>
    <p:extLst>
      <p:ext uri="{BB962C8B-B14F-4D97-AF65-F5344CB8AC3E}">
        <p14:creationId xmlns:p14="http://schemas.microsoft.com/office/powerpoint/2010/main" val="2097705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242349" y="119269"/>
            <a:ext cx="12676698" cy="1196272"/>
          </a:xfrm>
        </p:spPr>
        <p:txBody>
          <a:bodyPr>
            <a:noAutofit/>
          </a:bodyPr>
          <a:lstStyle/>
          <a:p>
            <a:pPr algn="ctr">
              <a:lnSpc>
                <a:spcPct val="115000"/>
              </a:lnSpc>
            </a:pPr>
            <a:r>
              <a:rPr lang="en-US" sz="6000" b="1" dirty="0">
                <a:effectLst/>
                <a:latin typeface="Calibri" panose="020F0502020204030204" pitchFamily="34" charset="0"/>
                <a:ea typeface="Calibri" panose="020F0502020204030204" pitchFamily="34" charset="0"/>
                <a:cs typeface="Latha" panose="020B0604020202020204" pitchFamily="34" charset="0"/>
              </a:rPr>
              <a:t>Work of word &amp; work of spirit</a:t>
            </a:r>
          </a:p>
        </p:txBody>
      </p:sp>
      <p:sp>
        <p:nvSpPr>
          <p:cNvPr id="4" name="TextBox 3">
            <a:extLst>
              <a:ext uri="{FF2B5EF4-FFF2-40B4-BE49-F238E27FC236}">
                <a16:creationId xmlns:a16="http://schemas.microsoft.com/office/drawing/2014/main" id="{3DD42EAC-A185-23F7-481D-EA19F4B76D2E}"/>
              </a:ext>
            </a:extLst>
          </p:cNvPr>
          <p:cNvSpPr txBox="1"/>
          <p:nvPr/>
        </p:nvSpPr>
        <p:spPr>
          <a:xfrm>
            <a:off x="238027" y="1400382"/>
            <a:ext cx="6775516" cy="4277325"/>
          </a:xfrm>
          <a:prstGeom prst="rect">
            <a:avLst/>
          </a:prstGeom>
          <a:noFill/>
        </p:spPr>
        <p:txBody>
          <a:bodyPr wrap="square">
            <a:spAutoFit/>
          </a:bodyPr>
          <a:lstStyle/>
          <a:p>
            <a:pPr>
              <a:lnSpc>
                <a:spcPct val="115000"/>
              </a:lnSpc>
              <a:spcAft>
                <a:spcPts val="1000"/>
              </a:spcAft>
            </a:pPr>
            <a:r>
              <a:rPr lang="en-US" sz="6000" dirty="0">
                <a:effectLst/>
                <a:latin typeface="Calibri" panose="020F0502020204030204" pitchFamily="34" charset="0"/>
                <a:ea typeface="Calibri" panose="020F0502020204030204" pitchFamily="34" charset="0"/>
                <a:cs typeface="Latha" panose="020B0604020202020204" pitchFamily="34" charset="0"/>
              </a:rPr>
              <a:t>to </a:t>
            </a:r>
            <a:r>
              <a:rPr lang="en-US" sz="6000" b="1" dirty="0">
                <a:effectLst/>
                <a:latin typeface="Calibri" panose="020F0502020204030204" pitchFamily="34" charset="0"/>
                <a:ea typeface="Calibri" panose="020F0502020204030204" pitchFamily="34" charset="0"/>
                <a:cs typeface="Latha" panose="020B0604020202020204" pitchFamily="34" charset="0"/>
              </a:rPr>
              <a:t>purify the church </a:t>
            </a:r>
            <a:r>
              <a:rPr lang="en-US" sz="6000" dirty="0">
                <a:effectLst/>
                <a:latin typeface="Calibri" panose="020F0502020204030204" pitchFamily="34" charset="0"/>
                <a:ea typeface="Calibri" panose="020F0502020204030204" pitchFamily="34" charset="0"/>
                <a:cs typeface="Latha" panose="020B0604020202020204" pitchFamily="34" charset="0"/>
              </a:rPr>
              <a:t>by confronting sin, </a:t>
            </a:r>
            <a:r>
              <a:rPr lang="en-US" sz="6000" dirty="0">
                <a:latin typeface="Calibri" panose="020F0502020204030204" pitchFamily="34" charset="0"/>
                <a:ea typeface="Calibri" panose="020F0502020204030204" pitchFamily="34" charset="0"/>
                <a:cs typeface="Latha" panose="020B0604020202020204" pitchFamily="34" charset="0"/>
              </a:rPr>
              <a:t>obedience and </a:t>
            </a:r>
            <a:r>
              <a:rPr lang="en-US" sz="6000" dirty="0">
                <a:effectLst/>
                <a:latin typeface="Calibri" panose="020F0502020204030204" pitchFamily="34" charset="0"/>
                <a:ea typeface="Calibri" panose="020F0502020204030204" pitchFamily="34" charset="0"/>
                <a:cs typeface="Latha" panose="020B0604020202020204" pitchFamily="34" charset="0"/>
              </a:rPr>
              <a:t>restoration.</a:t>
            </a:r>
            <a:endParaRPr lang="en-GB" sz="54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6" name="TextBox 5">
            <a:extLst>
              <a:ext uri="{FF2B5EF4-FFF2-40B4-BE49-F238E27FC236}">
                <a16:creationId xmlns:a16="http://schemas.microsoft.com/office/drawing/2014/main" id="{CC541C40-7A4E-9E20-DE44-CC11386B0020}"/>
              </a:ext>
            </a:extLst>
          </p:cNvPr>
          <p:cNvSpPr txBox="1"/>
          <p:nvPr/>
        </p:nvSpPr>
        <p:spPr>
          <a:xfrm>
            <a:off x="7270422" y="1557365"/>
            <a:ext cx="5304935" cy="4708981"/>
          </a:xfrm>
          <a:prstGeom prst="rect">
            <a:avLst/>
          </a:prstGeom>
          <a:noFill/>
        </p:spPr>
        <p:txBody>
          <a:bodyPr wrap="square">
            <a:spAutoFit/>
          </a:bodyPr>
          <a:lstStyle/>
          <a:p>
            <a:r>
              <a:rPr lang="en-US" sz="6000" dirty="0">
                <a:latin typeface="Calibri" panose="020F0502020204030204" pitchFamily="34" charset="0"/>
                <a:ea typeface="Calibri" panose="020F0502020204030204" pitchFamily="34" charset="0"/>
                <a:cs typeface="Latha" panose="020B0604020202020204" pitchFamily="34" charset="0"/>
              </a:rPr>
              <a:t>the Spirit of holiness who desires His church to be holy</a:t>
            </a:r>
            <a:endParaRPr lang="en-GB" sz="6000" dirty="0">
              <a:latin typeface="Calibri" panose="020F0502020204030204" pitchFamily="34" charset="0"/>
              <a:ea typeface="Calibri" panose="020F0502020204030204" pitchFamily="34" charset="0"/>
              <a:cs typeface="Latha" panose="020B0604020202020204" pitchFamily="34" charset="0"/>
            </a:endParaRPr>
          </a:p>
        </p:txBody>
      </p:sp>
      <p:cxnSp>
        <p:nvCxnSpPr>
          <p:cNvPr id="8" name="Straight Connector 7">
            <a:extLst>
              <a:ext uri="{FF2B5EF4-FFF2-40B4-BE49-F238E27FC236}">
                <a16:creationId xmlns:a16="http://schemas.microsoft.com/office/drawing/2014/main" id="{EAC5D4C6-141A-412B-415F-F60598F9BB6B}"/>
              </a:ext>
            </a:extLst>
          </p:cNvPr>
          <p:cNvCxnSpPr/>
          <p:nvPr/>
        </p:nvCxnSpPr>
        <p:spPr>
          <a:xfrm>
            <a:off x="6804212" y="1400382"/>
            <a:ext cx="0" cy="5184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8412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369131" y="-267663"/>
            <a:ext cx="14036040" cy="1408307"/>
          </a:xfrm>
        </p:spPr>
        <p:txBody>
          <a:bodyPr>
            <a:noAutofit/>
          </a:bodyPr>
          <a:lstStyle/>
          <a:p>
            <a:pPr algn="ctr">
              <a:lnSpc>
                <a:spcPct val="115000"/>
              </a:lnSpc>
            </a:pPr>
            <a:r>
              <a:rPr lang="en-US" sz="8800" b="1">
                <a:effectLst/>
                <a:latin typeface="Calibri" panose="020F0502020204030204" pitchFamily="34" charset="0"/>
                <a:ea typeface="Calibri" panose="020F0502020204030204" pitchFamily="34" charset="0"/>
                <a:cs typeface="Latha" panose="020B0604020202020204" pitchFamily="34" charset="0"/>
              </a:rPr>
              <a:t>2 Corinthians 11:2 </a:t>
            </a:r>
            <a:endParaRPr lang="en-US" sz="88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7C5A6324-24E7-0487-537C-AC0F89B5F86A}"/>
              </a:ext>
            </a:extLst>
          </p:cNvPr>
          <p:cNvPicPr>
            <a:picLocks noChangeAspect="1"/>
          </p:cNvPicPr>
          <p:nvPr/>
        </p:nvPicPr>
        <p:blipFill>
          <a:blip r:embed="rId2"/>
          <a:stretch>
            <a:fillRect/>
          </a:stretch>
        </p:blipFill>
        <p:spPr>
          <a:xfrm>
            <a:off x="0" y="1140644"/>
            <a:ext cx="12192000" cy="6858000"/>
          </a:xfrm>
          <a:prstGeom prst="rect">
            <a:avLst/>
          </a:prstGeom>
        </p:spPr>
      </p:pic>
      <p:sp>
        <p:nvSpPr>
          <p:cNvPr id="5" name="TextBox 4">
            <a:extLst>
              <a:ext uri="{FF2B5EF4-FFF2-40B4-BE49-F238E27FC236}">
                <a16:creationId xmlns:a16="http://schemas.microsoft.com/office/drawing/2014/main" id="{09915553-D329-8907-1704-8DF67131889D}"/>
              </a:ext>
            </a:extLst>
          </p:cNvPr>
          <p:cNvSpPr txBox="1"/>
          <p:nvPr/>
        </p:nvSpPr>
        <p:spPr>
          <a:xfrm>
            <a:off x="631596" y="5164104"/>
            <a:ext cx="7579151" cy="1938992"/>
          </a:xfrm>
          <a:prstGeom prst="rect">
            <a:avLst/>
          </a:prstGeom>
          <a:solidFill>
            <a:schemeClr val="tx1"/>
          </a:solidFill>
        </p:spPr>
        <p:txBody>
          <a:bodyPr wrap="square">
            <a:spAutoFit/>
          </a:bodyPr>
          <a:lstStyle/>
          <a:p>
            <a:r>
              <a:rPr lang="en-GB" sz="6000" i="1" dirty="0">
                <a:solidFill>
                  <a:schemeClr val="bg1"/>
                </a:solidFill>
                <a:effectLst/>
                <a:latin typeface="Calibri" panose="020F0502020204030204" pitchFamily="34" charset="0"/>
                <a:ea typeface="Calibri" panose="020F0502020204030204" pitchFamily="34" charset="0"/>
                <a:cs typeface="Latha" panose="020B0604020202020204" pitchFamily="34" charset="0"/>
              </a:rPr>
              <a:t>For I am jealous for you with godly jealousy</a:t>
            </a:r>
            <a:endParaRPr lang="en-GB" sz="6000" dirty="0">
              <a:solidFill>
                <a:schemeClr val="bg1"/>
              </a:solidFill>
            </a:endParaRPr>
          </a:p>
        </p:txBody>
      </p:sp>
    </p:spTree>
    <p:extLst>
      <p:ext uri="{BB962C8B-B14F-4D97-AF65-F5344CB8AC3E}">
        <p14:creationId xmlns:p14="http://schemas.microsoft.com/office/powerpoint/2010/main" val="29177567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3288763" y="0"/>
            <a:ext cx="14036040" cy="1408307"/>
          </a:xfrm>
        </p:spPr>
        <p:txBody>
          <a:bodyPr>
            <a:noAutofit/>
          </a:bodyPr>
          <a:lstStyle/>
          <a:p>
            <a:pPr algn="ctr">
              <a:lnSpc>
                <a:spcPct val="115000"/>
              </a:lnSpc>
            </a:pPr>
            <a:r>
              <a:rPr lang="en-US" sz="8800" b="1" i="1" dirty="0" err="1">
                <a:effectLst/>
                <a:latin typeface="Calibri" panose="020F0502020204030204" pitchFamily="34" charset="0"/>
                <a:ea typeface="Calibri" panose="020F0502020204030204" pitchFamily="34" charset="0"/>
                <a:cs typeface="Latha" panose="020B0604020202020204" pitchFamily="34" charset="0"/>
              </a:rPr>
              <a:t>ekklēsia</a:t>
            </a:r>
            <a:r>
              <a:rPr lang="en-CA" sz="8800" dirty="0">
                <a:effectLst/>
              </a:rPr>
              <a:t> </a:t>
            </a:r>
            <a:endParaRPr lang="en-US" sz="88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EA671153-358C-EEC8-D04E-0CDE052E2128}"/>
              </a:ext>
            </a:extLst>
          </p:cNvPr>
          <p:cNvPicPr>
            <a:picLocks noChangeAspect="1"/>
          </p:cNvPicPr>
          <p:nvPr/>
        </p:nvPicPr>
        <p:blipFill>
          <a:blip r:embed="rId2"/>
          <a:stretch>
            <a:fillRect/>
          </a:stretch>
        </p:blipFill>
        <p:spPr>
          <a:xfrm>
            <a:off x="6833647" y="84840"/>
            <a:ext cx="6858000" cy="6858000"/>
          </a:xfrm>
          <a:prstGeom prst="ellipse">
            <a:avLst/>
          </a:prstGeom>
          <a:ln>
            <a:noFill/>
          </a:ln>
          <a:effectLst>
            <a:softEdge rad="112500"/>
          </a:effectLst>
        </p:spPr>
      </p:pic>
      <p:sp>
        <p:nvSpPr>
          <p:cNvPr id="4" name="TextBox 3">
            <a:extLst>
              <a:ext uri="{FF2B5EF4-FFF2-40B4-BE49-F238E27FC236}">
                <a16:creationId xmlns:a16="http://schemas.microsoft.com/office/drawing/2014/main" id="{787D87B2-26BF-196E-43FE-8E8455002D68}"/>
              </a:ext>
            </a:extLst>
          </p:cNvPr>
          <p:cNvSpPr txBox="1"/>
          <p:nvPr/>
        </p:nvSpPr>
        <p:spPr>
          <a:xfrm>
            <a:off x="105606" y="1233959"/>
            <a:ext cx="7822335" cy="6388480"/>
          </a:xfrm>
          <a:prstGeom prst="rect">
            <a:avLst/>
          </a:prstGeom>
          <a:noFill/>
        </p:spPr>
        <p:txBody>
          <a:bodyPr wrap="square">
            <a:spAutoFit/>
          </a:bodyPr>
          <a:lstStyle/>
          <a:p>
            <a:pPr>
              <a:lnSpc>
                <a:spcPct val="115000"/>
              </a:lnSpc>
              <a:spcAft>
                <a:spcPts val="1000"/>
              </a:spcAft>
            </a:pPr>
            <a:r>
              <a:rPr lang="en-US" sz="7200" dirty="0">
                <a:effectLst/>
                <a:latin typeface="Calibri" panose="020F0502020204030204" pitchFamily="34" charset="0"/>
                <a:ea typeface="Calibri" panose="020F0502020204030204" pitchFamily="34" charset="0"/>
                <a:cs typeface="Latha" panose="020B0604020202020204" pitchFamily="34" charset="0"/>
              </a:rPr>
              <a:t>It is still called out ones assembled together under God as redeemed people. </a:t>
            </a:r>
            <a:endParaRPr lang="en-CA" sz="72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954828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633411" y="0"/>
            <a:ext cx="14036040" cy="1408307"/>
          </a:xfrm>
        </p:spPr>
        <p:txBody>
          <a:bodyPr>
            <a:noAutofit/>
          </a:bodyPr>
          <a:lstStyle/>
          <a:p>
            <a:pPr algn="ctr">
              <a:lnSpc>
                <a:spcPct val="115000"/>
              </a:lnSpc>
            </a:pPr>
            <a:r>
              <a:rPr lang="en-US" sz="9600" b="1" i="1" dirty="0" err="1">
                <a:effectLst/>
                <a:latin typeface="Calibri" panose="020F0502020204030204" pitchFamily="34" charset="0"/>
                <a:ea typeface="Calibri" panose="020F0502020204030204" pitchFamily="34" charset="0"/>
                <a:cs typeface="Latha" panose="020B0604020202020204" pitchFamily="34" charset="0"/>
              </a:rPr>
              <a:t>ekklēsia</a:t>
            </a:r>
            <a:r>
              <a:rPr lang="en-US" sz="9600" b="1" i="1" dirty="0">
                <a:effectLst/>
                <a:latin typeface="Calibri" panose="020F0502020204030204" pitchFamily="34" charset="0"/>
                <a:ea typeface="Calibri" panose="020F0502020204030204" pitchFamily="34" charset="0"/>
                <a:cs typeface="Latha" panose="020B0604020202020204" pitchFamily="34" charset="0"/>
              </a:rPr>
              <a:t>, ek </a:t>
            </a:r>
            <a:r>
              <a:rPr lang="en-US" sz="9600" b="1" i="1" dirty="0" err="1">
                <a:effectLst/>
                <a:latin typeface="Calibri" panose="020F0502020204030204" pitchFamily="34" charset="0"/>
                <a:ea typeface="Calibri" panose="020F0502020204030204" pitchFamily="34" charset="0"/>
                <a:cs typeface="Latha" panose="020B0604020202020204" pitchFamily="34" charset="0"/>
              </a:rPr>
              <a:t>kaleo</a:t>
            </a:r>
            <a:r>
              <a:rPr lang="en-US" sz="9600" b="1" i="1" dirty="0">
                <a:effectLst/>
                <a:latin typeface="Calibri" panose="020F0502020204030204" pitchFamily="34" charset="0"/>
                <a:ea typeface="Calibri" panose="020F0502020204030204" pitchFamily="34" charset="0"/>
                <a:cs typeface="Latha" panose="020B0604020202020204" pitchFamily="34" charset="0"/>
              </a:rPr>
              <a:t> </a:t>
            </a:r>
            <a:r>
              <a:rPr lang="en-CA" sz="9600" dirty="0">
                <a:effectLst/>
              </a:rPr>
              <a:t> </a:t>
            </a:r>
            <a:endParaRPr lang="en-US" sz="96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C5A6C6B5-CE71-7495-FED9-C6E6F3EE24A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73426" y1="44583" x2="73843" y2="74120"/>
                        <a14:foregroundMark x1="73843" y1="74120" x2="50093" y2="85370"/>
                        <a14:foregroundMark x1="50093" y1="85370" x2="19954" y2="86343"/>
                        <a14:foregroundMark x1="72639" y1="29074" x2="72778" y2="34861"/>
                        <a14:foregroundMark x1="78287" y1="56435" x2="76667" y2="84444"/>
                        <a14:foregroundMark x1="16620" y1="76759" x2="16620" y2="86713"/>
                        <a14:backgroundMark x1="9722" y1="61806" x2="46111" y2="51435"/>
                        <a14:backgroundMark x1="46111" y1="51435" x2="67824" y2="39213"/>
                        <a14:backgroundMark x1="67824" y1="39213" x2="70602" y2="31204"/>
                        <a14:backgroundMark x1="70602" y1="31204" x2="70602" y2="30417"/>
                      </a14:backgroundRemoval>
                    </a14:imgEffect>
                  </a14:imgLayer>
                </a14:imgProps>
              </a:ext>
            </a:extLst>
          </a:blip>
          <a:stretch>
            <a:fillRect/>
          </a:stretch>
        </p:blipFill>
        <p:spPr>
          <a:xfrm>
            <a:off x="3704734" y="-2403049"/>
            <a:ext cx="10307425" cy="10307425"/>
          </a:xfrm>
          <a:prstGeom prst="rect">
            <a:avLst/>
          </a:prstGeom>
        </p:spPr>
      </p:pic>
      <p:sp>
        <p:nvSpPr>
          <p:cNvPr id="4" name="TextBox 3">
            <a:extLst>
              <a:ext uri="{FF2B5EF4-FFF2-40B4-BE49-F238E27FC236}">
                <a16:creationId xmlns:a16="http://schemas.microsoft.com/office/drawing/2014/main" id="{787D87B2-26BF-196E-43FE-8E8455002D68}"/>
              </a:ext>
            </a:extLst>
          </p:cNvPr>
          <p:cNvSpPr txBox="1"/>
          <p:nvPr/>
        </p:nvSpPr>
        <p:spPr>
          <a:xfrm>
            <a:off x="350703" y="1492637"/>
            <a:ext cx="9773683" cy="3440301"/>
          </a:xfrm>
          <a:prstGeom prst="rect">
            <a:avLst/>
          </a:prstGeom>
          <a:noFill/>
        </p:spPr>
        <p:txBody>
          <a:bodyPr wrap="square">
            <a:spAutoFit/>
          </a:bodyPr>
          <a:lstStyle/>
          <a:p>
            <a:pPr>
              <a:lnSpc>
                <a:spcPct val="115000"/>
              </a:lnSpc>
              <a:spcAft>
                <a:spcPts val="1000"/>
              </a:spcAft>
            </a:pPr>
            <a:r>
              <a:rPr lang="en-US" sz="4800" dirty="0">
                <a:effectLst/>
                <a:latin typeface="Calibri" panose="020F0502020204030204" pitchFamily="34" charset="0"/>
                <a:ea typeface="Calibri" panose="020F0502020204030204" pitchFamily="34" charset="0"/>
                <a:cs typeface="Latha" panose="020B0604020202020204" pitchFamily="34" charset="0"/>
              </a:rPr>
              <a:t>All it knows is a local church, an assembly of believers who have been </a:t>
            </a:r>
            <a:r>
              <a:rPr lang="en-US" sz="4800" b="1" i="1" dirty="0" err="1">
                <a:effectLst/>
                <a:latin typeface="Calibri" panose="020F0502020204030204" pitchFamily="34" charset="0"/>
                <a:ea typeface="Calibri" panose="020F0502020204030204" pitchFamily="34" charset="0"/>
                <a:cs typeface="Latha" panose="020B0604020202020204" pitchFamily="34" charset="0"/>
              </a:rPr>
              <a:t>ekklēsia</a:t>
            </a:r>
            <a:r>
              <a:rPr lang="en-US" sz="4800" b="1" i="1" dirty="0">
                <a:effectLst/>
                <a:latin typeface="Calibri" panose="020F0502020204030204" pitchFamily="34" charset="0"/>
                <a:ea typeface="Calibri" panose="020F0502020204030204" pitchFamily="34" charset="0"/>
                <a:cs typeface="Latha" panose="020B0604020202020204" pitchFamily="34" charset="0"/>
              </a:rPr>
              <a:t>,</a:t>
            </a:r>
            <a:r>
              <a:rPr lang="en-US" sz="4800" dirty="0">
                <a:effectLst/>
                <a:latin typeface="Calibri" panose="020F0502020204030204" pitchFamily="34" charset="0"/>
                <a:ea typeface="Calibri" panose="020F0502020204030204" pitchFamily="34" charset="0"/>
                <a:cs typeface="Latha" panose="020B0604020202020204" pitchFamily="34" charset="0"/>
              </a:rPr>
              <a:t> </a:t>
            </a:r>
            <a:r>
              <a:rPr lang="en-US" sz="4800" b="1" i="1" dirty="0">
                <a:effectLst/>
                <a:latin typeface="Calibri" panose="020F0502020204030204" pitchFamily="34" charset="0"/>
                <a:ea typeface="Calibri" panose="020F0502020204030204" pitchFamily="34" charset="0"/>
                <a:cs typeface="Latha" panose="020B0604020202020204" pitchFamily="34" charset="0"/>
              </a:rPr>
              <a:t>ek </a:t>
            </a:r>
            <a:r>
              <a:rPr lang="en-US" sz="4800" b="1" i="1" dirty="0" err="1">
                <a:effectLst/>
                <a:latin typeface="Calibri" panose="020F0502020204030204" pitchFamily="34" charset="0"/>
                <a:ea typeface="Calibri" panose="020F0502020204030204" pitchFamily="34" charset="0"/>
                <a:cs typeface="Latha" panose="020B0604020202020204" pitchFamily="34" charset="0"/>
              </a:rPr>
              <a:t>kaleo</a:t>
            </a:r>
            <a:r>
              <a:rPr lang="en-US" sz="4800" dirty="0">
                <a:effectLst/>
                <a:latin typeface="Calibri" panose="020F0502020204030204" pitchFamily="34" charset="0"/>
                <a:ea typeface="Calibri" panose="020F0502020204030204" pitchFamily="34" charset="0"/>
                <a:cs typeface="Latha" panose="020B0604020202020204" pitchFamily="34" charset="0"/>
              </a:rPr>
              <a:t>, called out, a saving efficacious salvation call. </a:t>
            </a:r>
            <a:endParaRPr lang="en-CA" sz="48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5228185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580825-57B0-A3AB-78A3-15B8DF962412}"/>
              </a:ext>
            </a:extLst>
          </p:cNvPr>
          <p:cNvPicPr>
            <a:picLocks noChangeAspect="1"/>
          </p:cNvPicPr>
          <p:nvPr/>
        </p:nvPicPr>
        <p:blipFill>
          <a:blip r:embed="rId3"/>
          <a:stretch>
            <a:fillRect/>
          </a:stretch>
        </p:blipFill>
        <p:spPr>
          <a:xfrm>
            <a:off x="4706470" y="0"/>
            <a:ext cx="8274423" cy="6858000"/>
          </a:xfrm>
          <a:prstGeom prst="rect">
            <a:avLst/>
          </a:prstGeom>
        </p:spPr>
      </p:pic>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318051" y="477081"/>
            <a:ext cx="7902122" cy="5618920"/>
          </a:xfrm>
        </p:spPr>
        <p:txBody>
          <a:bodyPr>
            <a:noAutofit/>
          </a:bodyPr>
          <a:lstStyle/>
          <a:p>
            <a:pPr algn="ctr">
              <a:lnSpc>
                <a:spcPct val="115000"/>
              </a:lnSpc>
            </a:pPr>
            <a:r>
              <a:rPr lang="en-US" sz="8000" b="1" dirty="0">
                <a:latin typeface="Calibri" panose="020F0502020204030204" pitchFamily="34" charset="0"/>
                <a:ea typeface="Calibri" panose="020F0502020204030204" pitchFamily="34" charset="0"/>
                <a:cs typeface="Latha" panose="020B0604020202020204" pitchFamily="34" charset="0"/>
              </a:rPr>
              <a:t>Matthew 18:</a:t>
            </a:r>
            <a:r>
              <a:rPr lang="en-US" sz="8000" b="1" dirty="0">
                <a:effectLst/>
                <a:latin typeface="Calibri" panose="020F0502020204030204" pitchFamily="34" charset="0"/>
                <a:ea typeface="Calibri" panose="020F0502020204030204" pitchFamily="34" charset="0"/>
                <a:cs typeface="Latha" panose="020B0604020202020204" pitchFamily="34" charset="0"/>
              </a:rPr>
              <a:t>15 </a:t>
            </a:r>
            <a:r>
              <a:rPr lang="en-US" sz="3200" b="1" dirty="0">
                <a:effectLst/>
                <a:latin typeface="Calibri" panose="020F0502020204030204" pitchFamily="34" charset="0"/>
                <a:ea typeface="Calibri" panose="020F0502020204030204" pitchFamily="34" charset="0"/>
                <a:cs typeface="Latha" panose="020B0604020202020204" pitchFamily="34" charset="0"/>
              </a:rPr>
              <a:t> </a:t>
            </a:r>
          </a:p>
          <a:p>
            <a:pPr algn="ctr">
              <a:lnSpc>
                <a:spcPct val="115000"/>
              </a:lnSpc>
            </a:pPr>
            <a:r>
              <a:rPr lang="en-US" sz="60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Latha" panose="020B0604020202020204" pitchFamily="34" charset="0"/>
              </a:rPr>
              <a:t>if your brother sins against you, go and tell him his fault between you and him alone</a:t>
            </a:r>
            <a:r>
              <a:rPr lang="en-US" sz="32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Latha" panose="020B0604020202020204" pitchFamily="34" charset="0"/>
              </a:rPr>
              <a:t>.</a:t>
            </a:r>
            <a:r>
              <a:rPr lang="en-US" sz="3200" b="1" dirty="0">
                <a:effectLst/>
                <a:latin typeface="Calibri" panose="020F0502020204030204" pitchFamily="34" charset="0"/>
                <a:ea typeface="Calibri" panose="020F0502020204030204" pitchFamily="34" charset="0"/>
                <a:cs typeface="Latha" panose="020B0604020202020204" pitchFamily="34" charset="0"/>
              </a:rPr>
              <a:t> </a:t>
            </a:r>
          </a:p>
        </p:txBody>
      </p:sp>
    </p:spTree>
    <p:extLst>
      <p:ext uri="{BB962C8B-B14F-4D97-AF65-F5344CB8AC3E}">
        <p14:creationId xmlns:p14="http://schemas.microsoft.com/office/powerpoint/2010/main" val="2296608843"/>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F08353-1F7F-73FB-1F4B-BD2A44D0A3CF}"/>
              </a:ext>
            </a:extLst>
          </p:cNvPr>
          <p:cNvPicPr>
            <a:picLocks noChangeAspect="1"/>
          </p:cNvPicPr>
          <p:nvPr/>
        </p:nvPicPr>
        <p:blipFill>
          <a:blip r:embed="rId2"/>
          <a:stretch>
            <a:fillRect/>
          </a:stretch>
        </p:blipFill>
        <p:spPr>
          <a:xfrm>
            <a:off x="7677708" y="-394705"/>
            <a:ext cx="5123893" cy="3823705"/>
          </a:xfrm>
          <a:prstGeom prst="ellipse">
            <a:avLst/>
          </a:prstGeom>
          <a:ln>
            <a:noFill/>
          </a:ln>
          <a:effectLst>
            <a:softEdge rad="112500"/>
          </a:effectLst>
        </p:spPr>
      </p:pic>
      <p:sp>
        <p:nvSpPr>
          <p:cNvPr id="4" name="TextBox 3">
            <a:extLst>
              <a:ext uri="{FF2B5EF4-FFF2-40B4-BE49-F238E27FC236}">
                <a16:creationId xmlns:a16="http://schemas.microsoft.com/office/drawing/2014/main" id="{787D87B2-26BF-196E-43FE-8E8455002D68}"/>
              </a:ext>
            </a:extLst>
          </p:cNvPr>
          <p:cNvSpPr txBox="1"/>
          <p:nvPr/>
        </p:nvSpPr>
        <p:spPr>
          <a:xfrm>
            <a:off x="331304" y="-11829"/>
            <a:ext cx="11860696" cy="6769995"/>
          </a:xfrm>
          <a:prstGeom prst="rect">
            <a:avLst/>
          </a:prstGeom>
          <a:noFill/>
        </p:spPr>
        <p:txBody>
          <a:bodyPr wrap="square">
            <a:spAutoFit/>
          </a:bodyPr>
          <a:lstStyle/>
          <a:p>
            <a:pPr algn="just">
              <a:lnSpc>
                <a:spcPct val="115000"/>
              </a:lnSpc>
              <a:spcAft>
                <a:spcPts val="1000"/>
              </a:spcAft>
            </a:pPr>
            <a:r>
              <a:rPr lang="en-US" sz="9600" b="1" dirty="0">
                <a:effectLst/>
                <a:latin typeface="Calibri" panose="020F0502020204030204" pitchFamily="34" charset="0"/>
                <a:ea typeface="Calibri" panose="020F0502020204030204" pitchFamily="34" charset="0"/>
                <a:cs typeface="Latha" panose="020B0604020202020204" pitchFamily="34" charset="0"/>
              </a:rPr>
              <a:t>What sin?</a:t>
            </a:r>
            <a:endParaRPr lang="en-CA" sz="96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US" sz="9600" b="1" dirty="0">
                <a:effectLst/>
                <a:latin typeface="Calibri" panose="020F0502020204030204" pitchFamily="34" charset="0"/>
                <a:ea typeface="Calibri" panose="020F0502020204030204" pitchFamily="34" charset="0"/>
                <a:cs typeface="Latha" panose="020B0604020202020204" pitchFamily="34" charset="0"/>
              </a:rPr>
              <a:t>To what degree?</a:t>
            </a:r>
            <a:endParaRPr lang="en-CA" sz="96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US" sz="8800" dirty="0">
                <a:latin typeface="Calibri" panose="020F0502020204030204" pitchFamily="34" charset="0"/>
                <a:ea typeface="Calibri" panose="020F0502020204030204" pitchFamily="34" charset="0"/>
                <a:cs typeface="Latha" panose="020B0604020202020204" pitchFamily="34" charset="0"/>
              </a:rPr>
              <a:t>A</a:t>
            </a:r>
            <a:r>
              <a:rPr lang="en-US" sz="8800" dirty="0">
                <a:effectLst/>
                <a:latin typeface="Calibri" panose="020F0502020204030204" pitchFamily="34" charset="0"/>
                <a:ea typeface="Calibri" panose="020F0502020204030204" pitchFamily="34" charset="0"/>
                <a:cs typeface="Latha" panose="020B0604020202020204" pitchFamily="34" charset="0"/>
              </a:rPr>
              <a:t>ny sin to Any degree is a defilement. </a:t>
            </a:r>
            <a:endParaRPr lang="en-CA" sz="88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4083328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239A44-B8DE-1230-72AC-12184DF4E9B0}"/>
              </a:ext>
            </a:extLst>
          </p:cNvPr>
          <p:cNvPicPr>
            <a:picLocks noChangeAspect="1"/>
          </p:cNvPicPr>
          <p:nvPr/>
        </p:nvPicPr>
        <p:blipFill>
          <a:blip r:embed="rId2"/>
          <a:stretch>
            <a:fillRect/>
          </a:stretch>
        </p:blipFill>
        <p:spPr>
          <a:xfrm>
            <a:off x="953503" y="1769883"/>
            <a:ext cx="10284991" cy="6858000"/>
          </a:xfrm>
          <a:prstGeom prst="rect">
            <a:avLst/>
          </a:prstGeom>
          <a:ln>
            <a:noFill/>
          </a:ln>
          <a:effectLst>
            <a:softEdge rad="112500"/>
          </a:effectLst>
        </p:spPr>
      </p:pic>
      <p:sp>
        <p:nvSpPr>
          <p:cNvPr id="4" name="Subtitle 2">
            <a:extLst>
              <a:ext uri="{FF2B5EF4-FFF2-40B4-BE49-F238E27FC236}">
                <a16:creationId xmlns:a16="http://schemas.microsoft.com/office/drawing/2014/main" id="{09BE24C0-9339-A8BB-C571-5F88820F10F4}"/>
              </a:ext>
            </a:extLst>
          </p:cNvPr>
          <p:cNvSpPr txBox="1">
            <a:spLocks/>
          </p:cNvSpPr>
          <p:nvPr/>
        </p:nvSpPr>
        <p:spPr>
          <a:xfrm>
            <a:off x="778409" y="-216817"/>
            <a:ext cx="10635181" cy="2165808"/>
          </a:xfrm>
          <a:prstGeom prst="rect">
            <a:avLst/>
          </a:prstGeom>
        </p:spPr>
        <p:txBody>
          <a:bodyPr vert="horz" lIns="91440" tIns="45720" rIns="91440" bIns="45720" rtlCol="0" anchor="t">
            <a:noAutofit/>
          </a:bodyPr>
          <a:lstStyle>
            <a:lvl1pPr marL="0" indent="0" algn="r" defTabSz="457200" rtl="0" eaLnBrk="1" latinLnBrk="0" hangingPunct="1">
              <a:spcBef>
                <a:spcPts val="0"/>
              </a:spcBef>
              <a:spcAft>
                <a:spcPts val="1000"/>
              </a:spcAft>
              <a:buClr>
                <a:schemeClr val="tx1"/>
              </a:buClr>
              <a:buSzPct val="100000"/>
              <a:buFont typeface="Arial"/>
              <a:buNone/>
              <a:defRPr sz="1800" kern="1200" cap="all">
                <a:solidFill>
                  <a:schemeClr val="tx1"/>
                </a:solidFill>
                <a:effectLst/>
                <a:latin typeface="+mn-lt"/>
                <a:ea typeface="+mn-ea"/>
                <a:cs typeface="+mn-cs"/>
              </a:defRPr>
            </a:lvl1pPr>
            <a:lvl2pPr marL="457200" indent="0" algn="ctr" defTabSz="457200" rtl="0" eaLnBrk="1" latinLnBrk="0" hangingPunct="1">
              <a:spcBef>
                <a:spcPts val="0"/>
              </a:spcBef>
              <a:spcAft>
                <a:spcPts val="1000"/>
              </a:spcAft>
              <a:buClr>
                <a:schemeClr val="tx1"/>
              </a:buClr>
              <a:buSzPct val="100000"/>
              <a:buFont typeface="Arial"/>
              <a:buNone/>
              <a:defRPr sz="1600" kern="1200" cap="none">
                <a:solidFill>
                  <a:schemeClr val="tx1">
                    <a:tint val="75000"/>
                  </a:schemeClr>
                </a:solidFill>
                <a:effectLst/>
                <a:latin typeface="+mn-lt"/>
                <a:ea typeface="+mn-ea"/>
                <a:cs typeface="+mn-cs"/>
              </a:defRPr>
            </a:lvl2pPr>
            <a:lvl3pPr marL="914400" indent="0" algn="ctr" defTabSz="457200" rtl="0" eaLnBrk="1" latinLnBrk="0" hangingPunct="1">
              <a:spcBef>
                <a:spcPts val="0"/>
              </a:spcBef>
              <a:spcAft>
                <a:spcPts val="1000"/>
              </a:spcAft>
              <a:buClr>
                <a:schemeClr val="tx1"/>
              </a:buClr>
              <a:buSzPct val="100000"/>
              <a:buFont typeface="Arial"/>
              <a:buNone/>
              <a:defRPr sz="1400" kern="1200" cap="none">
                <a:solidFill>
                  <a:schemeClr val="tx1">
                    <a:tint val="75000"/>
                  </a:schemeClr>
                </a:solidFill>
                <a:effectLst/>
                <a:latin typeface="+mn-lt"/>
                <a:ea typeface="+mn-ea"/>
                <a:cs typeface="+mn-cs"/>
              </a:defRPr>
            </a:lvl3pPr>
            <a:lvl4pPr marL="13716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4pPr>
            <a:lvl5pPr marL="18288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5pPr>
            <a:lvl6pPr marL="22860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6pPr>
            <a:lvl7pPr marL="27432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7pPr>
            <a:lvl8pPr marL="32004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8pPr>
            <a:lvl9pPr marL="36576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9pPr>
          </a:lstStyle>
          <a:p>
            <a:pPr algn="ctr">
              <a:lnSpc>
                <a:spcPct val="115000"/>
              </a:lnSpc>
            </a:pPr>
            <a:r>
              <a:rPr lang="en-US" sz="8000" b="1" dirty="0">
                <a:latin typeface="Calibri" panose="020F0502020204030204" pitchFamily="34" charset="0"/>
                <a:ea typeface="Calibri" panose="020F0502020204030204" pitchFamily="34" charset="0"/>
                <a:cs typeface="Latha" panose="020B0604020202020204" pitchFamily="34" charset="0"/>
              </a:rPr>
              <a:t>Matthew 18:15 </a:t>
            </a:r>
            <a:r>
              <a:rPr lang="en-US" sz="3200" b="1" dirty="0">
                <a:latin typeface="Calibri" panose="020F0502020204030204" pitchFamily="34" charset="0"/>
                <a:ea typeface="Calibri" panose="020F0502020204030204" pitchFamily="34" charset="0"/>
                <a:cs typeface="Latha" panose="020B0604020202020204" pitchFamily="34" charset="0"/>
              </a:rPr>
              <a:t>If he hears you, you have gained your brother. </a:t>
            </a:r>
          </a:p>
        </p:txBody>
      </p:sp>
    </p:spTree>
    <p:extLst>
      <p:ext uri="{BB962C8B-B14F-4D97-AF65-F5344CB8AC3E}">
        <p14:creationId xmlns:p14="http://schemas.microsoft.com/office/powerpoint/2010/main" val="514604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2612710" y="0"/>
            <a:ext cx="14036040" cy="1408307"/>
          </a:xfrm>
        </p:spPr>
        <p:txBody>
          <a:bodyPr>
            <a:noAutofit/>
          </a:bodyPr>
          <a:lstStyle/>
          <a:p>
            <a:pPr algn="ctr">
              <a:lnSpc>
                <a:spcPct val="115000"/>
              </a:lnSpc>
            </a:pPr>
            <a:r>
              <a:rPr lang="en-US" sz="8800" b="1" dirty="0">
                <a:effectLst/>
                <a:latin typeface="Calibri" panose="020F0502020204030204" pitchFamily="34" charset="0"/>
                <a:ea typeface="Calibri" panose="020F0502020204030204" pitchFamily="34" charset="0"/>
                <a:cs typeface="Latha" panose="020B0604020202020204" pitchFamily="34" charset="0"/>
              </a:rPr>
              <a:t>Galatians</a:t>
            </a:r>
            <a:r>
              <a:rPr lang="en-US" sz="8000" b="1" dirty="0">
                <a:effectLst/>
                <a:latin typeface="Calibri" panose="020F0502020204030204" pitchFamily="34" charset="0"/>
                <a:ea typeface="Calibri" panose="020F0502020204030204" pitchFamily="34" charset="0"/>
                <a:cs typeface="Latha" panose="020B0604020202020204" pitchFamily="34" charset="0"/>
              </a:rPr>
              <a:t> 6:1-3</a:t>
            </a:r>
            <a:r>
              <a:rPr lang="en-CA" sz="8000" dirty="0">
                <a:effectLst/>
              </a:rPr>
              <a:t> </a:t>
            </a:r>
            <a:endParaRPr lang="en-US" sz="80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D614EF0A-E030-4DF8-A989-8B1E5FBABE7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9844" l="10000" r="95625">
                        <a14:foregroundMark x1="29375" y1="67656" x2="26094" y2="81406"/>
                        <a14:foregroundMark x1="24688" y1="90938" x2="38594" y2="97188"/>
                        <a14:foregroundMark x1="38594" y1="97188" x2="49219" y2="91719"/>
                        <a14:foregroundMark x1="49219" y1="91719" x2="50156" y2="89688"/>
                        <a14:foregroundMark x1="69844" y1="91563" x2="79219" y2="96563"/>
                        <a14:foregroundMark x1="79219" y1="96563" x2="79375" y2="96563"/>
                        <a14:foregroundMark x1="34375" y1="97969" x2="41719" y2="99844"/>
                        <a14:foregroundMark x1="94531" y1="99063" x2="95625" y2="99375"/>
                        <a14:backgroundMark x1="33281" y1="28750" x2="43438" y2="61094"/>
                      </a14:backgroundRemoval>
                    </a14:imgEffect>
                  </a14:imgLayer>
                </a14:imgProps>
              </a:ext>
            </a:extLst>
          </a:blip>
          <a:stretch>
            <a:fillRect/>
          </a:stretch>
        </p:blipFill>
        <p:spPr>
          <a:xfrm>
            <a:off x="4232635" y="-2059757"/>
            <a:ext cx="8917757" cy="8917757"/>
          </a:xfrm>
          <a:prstGeom prst="rect">
            <a:avLst/>
          </a:prstGeom>
        </p:spPr>
      </p:pic>
      <p:sp>
        <p:nvSpPr>
          <p:cNvPr id="5" name="TextBox 4">
            <a:extLst>
              <a:ext uri="{FF2B5EF4-FFF2-40B4-BE49-F238E27FC236}">
                <a16:creationId xmlns:a16="http://schemas.microsoft.com/office/drawing/2014/main" id="{B7DE1A91-0F98-CBFA-63FE-708A15799437}"/>
              </a:ext>
            </a:extLst>
          </p:cNvPr>
          <p:cNvSpPr txBox="1"/>
          <p:nvPr/>
        </p:nvSpPr>
        <p:spPr>
          <a:xfrm>
            <a:off x="292231" y="1408308"/>
            <a:ext cx="6438507" cy="5497339"/>
          </a:xfrm>
          <a:prstGeom prst="rect">
            <a:avLst/>
          </a:prstGeom>
          <a:noFill/>
        </p:spPr>
        <p:txBody>
          <a:bodyPr wrap="square">
            <a:spAutoFit/>
          </a:bodyPr>
          <a:lstStyle/>
          <a:p>
            <a:pPr>
              <a:lnSpc>
                <a:spcPct val="115000"/>
              </a:lnSpc>
              <a:spcAft>
                <a:spcPts val="1000"/>
              </a:spcAft>
            </a:pPr>
            <a:r>
              <a:rPr lang="en-GB" sz="4400" i="1" dirty="0">
                <a:effectLst/>
                <a:latin typeface="Calibri" panose="020F0502020204030204" pitchFamily="34" charset="0"/>
                <a:ea typeface="Calibri" panose="020F0502020204030204" pitchFamily="34" charset="0"/>
                <a:cs typeface="Latha" panose="020B0604020202020204" pitchFamily="34" charset="0"/>
              </a:rPr>
              <a:t>Bear one another’s burdens, and so fulfil the law of Christ. For if anyone thinks himself to be something, when he is nothing, he deceives himself. </a:t>
            </a:r>
            <a:endParaRPr lang="en-GB" sz="40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7990303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4093265" y="-13252"/>
            <a:ext cx="14036040" cy="1408307"/>
          </a:xfrm>
        </p:spPr>
        <p:txBody>
          <a:bodyPr>
            <a:noAutofit/>
          </a:bodyPr>
          <a:lstStyle/>
          <a:p>
            <a:pPr algn="ctr">
              <a:lnSpc>
                <a:spcPct val="115000"/>
              </a:lnSpc>
            </a:pPr>
            <a:r>
              <a:rPr lang="en-US" sz="8000" b="1" i="1" dirty="0" err="1">
                <a:effectLst/>
                <a:latin typeface="Calibri" panose="020F0502020204030204" pitchFamily="34" charset="0"/>
                <a:ea typeface="Calibri" panose="020F0502020204030204" pitchFamily="34" charset="0"/>
                <a:cs typeface="Latha" panose="020B0604020202020204" pitchFamily="34" charset="0"/>
              </a:rPr>
              <a:t>katartizō</a:t>
            </a:r>
            <a:endParaRPr lang="en-US" sz="80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5" name="TextBox 4">
            <a:extLst>
              <a:ext uri="{FF2B5EF4-FFF2-40B4-BE49-F238E27FC236}">
                <a16:creationId xmlns:a16="http://schemas.microsoft.com/office/drawing/2014/main" id="{FF13BD51-5530-4BFB-AF47-51C2CE98A819}"/>
              </a:ext>
            </a:extLst>
          </p:cNvPr>
          <p:cNvSpPr txBox="1"/>
          <p:nvPr/>
        </p:nvSpPr>
        <p:spPr>
          <a:xfrm>
            <a:off x="533400" y="1645975"/>
            <a:ext cx="9538252" cy="758669"/>
          </a:xfrm>
          <a:prstGeom prst="rect">
            <a:avLst/>
          </a:prstGeom>
          <a:noFill/>
        </p:spPr>
        <p:txBody>
          <a:bodyPr wrap="square">
            <a:spAutoFit/>
          </a:bodyPr>
          <a:lstStyle/>
          <a:p>
            <a:pPr algn="just">
              <a:lnSpc>
                <a:spcPct val="115000"/>
              </a:lnSpc>
              <a:spcAft>
                <a:spcPts val="1000"/>
              </a:spcAft>
            </a:pPr>
            <a:r>
              <a:rPr lang="en-US" sz="4000" dirty="0">
                <a:effectLst/>
                <a:latin typeface="Calibri" panose="020F0502020204030204" pitchFamily="34" charset="0"/>
                <a:ea typeface="Calibri" panose="020F0502020204030204" pitchFamily="34" charset="0"/>
                <a:cs typeface="Latha" panose="020B0604020202020204" pitchFamily="34" charset="0"/>
              </a:rPr>
              <a:t>The word restore, </a:t>
            </a:r>
            <a:r>
              <a:rPr lang="en-US" sz="4000" b="1" i="1" dirty="0" err="1">
                <a:effectLst/>
                <a:latin typeface="Calibri" panose="020F0502020204030204" pitchFamily="34" charset="0"/>
                <a:ea typeface="Calibri" panose="020F0502020204030204" pitchFamily="34" charset="0"/>
                <a:cs typeface="Latha" panose="020B0604020202020204" pitchFamily="34" charset="0"/>
              </a:rPr>
              <a:t>katartizō</a:t>
            </a:r>
            <a:r>
              <a:rPr lang="en-US" sz="4000" b="1" i="1" dirty="0">
                <a:effectLst/>
                <a:latin typeface="Calibri" panose="020F0502020204030204" pitchFamily="34" charset="0"/>
                <a:ea typeface="Calibri" panose="020F0502020204030204" pitchFamily="34" charset="0"/>
                <a:cs typeface="Latha" panose="020B0604020202020204" pitchFamily="34" charset="0"/>
              </a:rPr>
              <a:t>, </a:t>
            </a:r>
            <a:r>
              <a:rPr lang="en-US" sz="4000" dirty="0">
                <a:effectLst/>
                <a:latin typeface="Calibri" panose="020F0502020204030204" pitchFamily="34" charset="0"/>
                <a:ea typeface="Calibri" panose="020F0502020204030204" pitchFamily="34" charset="0"/>
                <a:cs typeface="Latha" panose="020B0604020202020204" pitchFamily="34" charset="0"/>
              </a:rPr>
              <a:t>means to repair. </a:t>
            </a:r>
            <a:endParaRPr lang="en-CA" sz="40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80C3F104-90EC-BD03-33E3-039F7CB3F502}"/>
              </a:ext>
            </a:extLst>
          </p:cNvPr>
          <p:cNvPicPr>
            <a:picLocks noChangeAspect="1"/>
          </p:cNvPicPr>
          <p:nvPr/>
        </p:nvPicPr>
        <p:blipFill>
          <a:blip r:embed="rId2"/>
          <a:stretch>
            <a:fillRect/>
          </a:stretch>
        </p:blipFill>
        <p:spPr>
          <a:xfrm>
            <a:off x="2296998" y="2404644"/>
            <a:ext cx="8298730" cy="6224048"/>
          </a:xfrm>
          <a:prstGeom prst="rect">
            <a:avLst/>
          </a:prstGeom>
        </p:spPr>
      </p:pic>
    </p:spTree>
    <p:extLst>
      <p:ext uri="{BB962C8B-B14F-4D97-AF65-F5344CB8AC3E}">
        <p14:creationId xmlns:p14="http://schemas.microsoft.com/office/powerpoint/2010/main" val="20121444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4DEAC0-157A-342C-53F3-F9DBFE3A57B3}"/>
              </a:ext>
            </a:extLst>
          </p:cNvPr>
          <p:cNvPicPr>
            <a:picLocks noChangeAspect="1"/>
          </p:cNvPicPr>
          <p:nvPr/>
        </p:nvPicPr>
        <p:blipFill>
          <a:blip r:embed="rId2"/>
          <a:stretch>
            <a:fillRect/>
          </a:stretch>
        </p:blipFill>
        <p:spPr>
          <a:xfrm>
            <a:off x="-103695" y="0"/>
            <a:ext cx="12295695" cy="6858000"/>
          </a:xfrm>
          <a:prstGeom prst="rect">
            <a:avLst/>
          </a:prstGeom>
        </p:spPr>
      </p:pic>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973868" y="0"/>
            <a:ext cx="14036040" cy="1408307"/>
          </a:xfrm>
        </p:spPr>
        <p:txBody>
          <a:bodyPr>
            <a:noAutofit/>
          </a:bodyPr>
          <a:lstStyle/>
          <a:p>
            <a:pPr algn="ctr">
              <a:lnSpc>
                <a:spcPct val="115000"/>
              </a:lnSpc>
            </a:pPr>
            <a:r>
              <a:rPr lang="en-US" sz="11500" b="1" dirty="0">
                <a:effectLst/>
                <a:latin typeface="Calibri" panose="020F0502020204030204" pitchFamily="34" charset="0"/>
                <a:ea typeface="Calibri" panose="020F0502020204030204" pitchFamily="34" charset="0"/>
                <a:cs typeface="Latha" panose="020B0604020202020204" pitchFamily="34" charset="0"/>
              </a:rPr>
              <a:t>Matthew 18:12-14 </a:t>
            </a:r>
          </a:p>
        </p:txBody>
      </p:sp>
    </p:spTree>
    <p:extLst>
      <p:ext uri="{BB962C8B-B14F-4D97-AF65-F5344CB8AC3E}">
        <p14:creationId xmlns:p14="http://schemas.microsoft.com/office/powerpoint/2010/main" val="6414728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C202589-B709-4982-F89C-26A2A4D9C007}"/>
              </a:ext>
            </a:extLst>
          </p:cNvPr>
          <p:cNvSpPr txBox="1"/>
          <p:nvPr/>
        </p:nvSpPr>
        <p:spPr>
          <a:xfrm>
            <a:off x="879050" y="1936341"/>
            <a:ext cx="6094428" cy="3590214"/>
          </a:xfrm>
          <a:prstGeom prst="rect">
            <a:avLst/>
          </a:prstGeom>
          <a:noFill/>
        </p:spPr>
        <p:txBody>
          <a:bodyPr wrap="square">
            <a:spAutoFit/>
          </a:bodyPr>
          <a:lstStyle/>
          <a:p>
            <a:pPr algn="just">
              <a:lnSpc>
                <a:spcPct val="115000"/>
              </a:lnSpc>
              <a:spcAft>
                <a:spcPts val="1000"/>
              </a:spcAft>
            </a:pPr>
            <a:r>
              <a:rPr lang="en-US" sz="4000" b="1" i="1" dirty="0">
                <a:latin typeface="Calibri" panose="020F0502020204030204" pitchFamily="34" charset="0"/>
                <a:ea typeface="Calibri" panose="020F0502020204030204" pitchFamily="34" charset="0"/>
                <a:cs typeface="Latha" panose="020B0604020202020204" pitchFamily="34" charset="0"/>
              </a:rPr>
              <a:t>“</a:t>
            </a:r>
            <a:r>
              <a:rPr lang="en-US" sz="4000" i="1" dirty="0">
                <a:effectLst/>
                <a:latin typeface="Calibri" panose="020F0502020204030204" pitchFamily="34" charset="0"/>
                <a:ea typeface="Calibri" panose="020F0502020204030204" pitchFamily="34" charset="0"/>
                <a:cs typeface="Latha" panose="020B0604020202020204" pitchFamily="34" charset="0"/>
              </a:rPr>
              <a:t>if he doesn’t listen to you, take one or two more with you, that by the mouth of two or three witnesses every fact may be confirmed.”</a:t>
            </a:r>
            <a:endParaRPr lang="en-GB" sz="36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6" name="Subtitle 2">
            <a:extLst>
              <a:ext uri="{FF2B5EF4-FFF2-40B4-BE49-F238E27FC236}">
                <a16:creationId xmlns:a16="http://schemas.microsoft.com/office/drawing/2014/main" id="{7ED6DB88-7A79-3932-E26D-3DE8D3B64366}"/>
              </a:ext>
            </a:extLst>
          </p:cNvPr>
          <p:cNvSpPr txBox="1">
            <a:spLocks/>
          </p:cNvSpPr>
          <p:nvPr/>
        </p:nvSpPr>
        <p:spPr>
          <a:xfrm>
            <a:off x="-2387889" y="-63722"/>
            <a:ext cx="14036040" cy="1408307"/>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a:lnSpc>
                <a:spcPct val="115000"/>
              </a:lnSpc>
              <a:buNone/>
            </a:pPr>
            <a:r>
              <a:rPr lang="en-US" sz="11500" b="1" dirty="0">
                <a:latin typeface="Calibri" panose="020F0502020204030204" pitchFamily="34" charset="0"/>
                <a:ea typeface="Calibri" panose="020F0502020204030204" pitchFamily="34" charset="0"/>
                <a:cs typeface="Latha" panose="020B0604020202020204" pitchFamily="34" charset="0"/>
              </a:rPr>
              <a:t>Matthew 18:16 </a:t>
            </a:r>
          </a:p>
        </p:txBody>
      </p:sp>
      <p:pic>
        <p:nvPicPr>
          <p:cNvPr id="7" name="Picture 6">
            <a:extLst>
              <a:ext uri="{FF2B5EF4-FFF2-40B4-BE49-F238E27FC236}">
                <a16:creationId xmlns:a16="http://schemas.microsoft.com/office/drawing/2014/main" id="{16D038C9-0897-68EC-61BA-1BAB79E83C1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375" b="98281" l="10000" r="95938">
                        <a14:foregroundMark x1="78750" y1="6719" x2="86875" y2="9531"/>
                        <a14:foregroundMark x1="86875" y1="9531" x2="95156" y2="19063"/>
                        <a14:foregroundMark x1="95156" y1="19063" x2="95938" y2="45625"/>
                        <a14:foregroundMark x1="95938" y1="45625" x2="95781" y2="46094"/>
                        <a14:foregroundMark x1="79375" y1="4531" x2="85781" y2="4531"/>
                        <a14:foregroundMark x1="83594" y1="12500" x2="86719" y2="95469"/>
                        <a14:foregroundMark x1="93594" y1="76250" x2="93594" y2="84063"/>
                        <a14:foregroundMark x1="66719" y1="96094" x2="62031" y2="98281"/>
                      </a14:backgroundRemoval>
                    </a14:imgEffect>
                  </a14:imgLayer>
                </a14:imgProps>
              </a:ext>
            </a:extLst>
          </a:blip>
          <a:stretch>
            <a:fillRect/>
          </a:stretch>
        </p:blipFill>
        <p:spPr>
          <a:xfrm>
            <a:off x="5271941" y="-128048"/>
            <a:ext cx="6986047" cy="6986047"/>
          </a:xfrm>
          <a:prstGeom prst="rect">
            <a:avLst/>
          </a:prstGeom>
        </p:spPr>
      </p:pic>
    </p:spTree>
    <p:extLst>
      <p:ext uri="{BB962C8B-B14F-4D97-AF65-F5344CB8AC3E}">
        <p14:creationId xmlns:p14="http://schemas.microsoft.com/office/powerpoint/2010/main" val="2561791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396105" y="0"/>
            <a:ext cx="14036040" cy="1408307"/>
          </a:xfrm>
        </p:spPr>
        <p:txBody>
          <a:bodyPr>
            <a:noAutofit/>
          </a:bodyPr>
          <a:lstStyle/>
          <a:p>
            <a:pPr algn="ctr">
              <a:lnSpc>
                <a:spcPct val="115000"/>
              </a:lnSpc>
            </a:pPr>
            <a:r>
              <a:rPr lang="en-US" sz="8800" b="1" dirty="0">
                <a:effectLst/>
                <a:latin typeface="Calibri" panose="020F0502020204030204" pitchFamily="34" charset="0"/>
                <a:ea typeface="Calibri" panose="020F0502020204030204" pitchFamily="34" charset="0"/>
                <a:cs typeface="Latha" panose="020B0604020202020204" pitchFamily="34" charset="0"/>
              </a:rPr>
              <a:t>Deuteronomy 19:15 </a:t>
            </a:r>
          </a:p>
        </p:txBody>
      </p:sp>
      <p:pic>
        <p:nvPicPr>
          <p:cNvPr id="2" name="Picture 1">
            <a:extLst>
              <a:ext uri="{FF2B5EF4-FFF2-40B4-BE49-F238E27FC236}">
                <a16:creationId xmlns:a16="http://schemas.microsoft.com/office/drawing/2014/main" id="{40E98079-DF4D-F98F-F136-CAD28980F353}"/>
              </a:ext>
            </a:extLst>
          </p:cNvPr>
          <p:cNvPicPr>
            <a:picLocks noChangeAspect="1"/>
          </p:cNvPicPr>
          <p:nvPr/>
        </p:nvPicPr>
        <p:blipFill>
          <a:blip r:embed="rId2"/>
          <a:srcRect/>
          <a:stretch/>
        </p:blipFill>
        <p:spPr>
          <a:xfrm>
            <a:off x="7225123" y="1800519"/>
            <a:ext cx="4966877" cy="4966877"/>
          </a:xfrm>
          <a:prstGeom prst="rect">
            <a:avLst/>
          </a:prstGeom>
        </p:spPr>
      </p:pic>
      <p:pic>
        <p:nvPicPr>
          <p:cNvPr id="4" name="Picture 3">
            <a:extLst>
              <a:ext uri="{FF2B5EF4-FFF2-40B4-BE49-F238E27FC236}">
                <a16:creationId xmlns:a16="http://schemas.microsoft.com/office/drawing/2014/main" id="{5F028B26-FA60-D52B-D3D5-84F226BF569E}"/>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67" b="97733" l="686" r="45143">
                        <a14:foregroundMark x1="6286" y1="6800" x2="5371" y2="91067"/>
                        <a14:foregroundMark x1="15429" y1="18400" x2="26286" y2="38533"/>
                        <a14:foregroundMark x1="3543" y1="5200" x2="4343" y2="81867"/>
                        <a14:foregroundMark x1="2629" y1="5067" x2="686" y2="12267"/>
                        <a14:foregroundMark x1="1600" y1="1067" x2="3086" y2="7467"/>
                        <a14:foregroundMark x1="44000" y1="51333" x2="45257" y2="51067"/>
                        <a14:foregroundMark x1="6743" y1="95333" x2="5829" y2="97733"/>
                        <a14:foregroundMark x1="10171" y1="7867" x2="17943" y2="9733"/>
                        <a14:foregroundMark x1="17943" y1="9733" x2="18514" y2="10133"/>
                      </a14:backgroundRemoval>
                    </a14:imgEffect>
                  </a14:imgLayer>
                </a14:imgProps>
              </a:ext>
            </a:extLst>
          </a:blip>
          <a:srcRect r="52255"/>
          <a:stretch/>
        </p:blipFill>
        <p:spPr>
          <a:xfrm>
            <a:off x="-71448" y="1886996"/>
            <a:ext cx="2908148" cy="5220814"/>
          </a:xfrm>
          <a:prstGeom prst="rect">
            <a:avLst/>
          </a:prstGeom>
        </p:spPr>
      </p:pic>
      <p:sp>
        <p:nvSpPr>
          <p:cNvPr id="6" name="TextBox 5">
            <a:extLst>
              <a:ext uri="{FF2B5EF4-FFF2-40B4-BE49-F238E27FC236}">
                <a16:creationId xmlns:a16="http://schemas.microsoft.com/office/drawing/2014/main" id="{BAE28C9B-9A97-3B08-B66E-C9210F7AD8A0}"/>
              </a:ext>
            </a:extLst>
          </p:cNvPr>
          <p:cNvSpPr txBox="1"/>
          <p:nvPr/>
        </p:nvSpPr>
        <p:spPr>
          <a:xfrm>
            <a:off x="2547594" y="1408307"/>
            <a:ext cx="4088876" cy="5262979"/>
          </a:xfrm>
          <a:prstGeom prst="rect">
            <a:avLst/>
          </a:prstGeom>
          <a:noFill/>
        </p:spPr>
        <p:txBody>
          <a:bodyPr wrap="square">
            <a:spAutoFit/>
          </a:bodyPr>
          <a:lstStyle/>
          <a:p>
            <a:r>
              <a:rPr lang="en-GB" sz="4800" i="1" dirty="0">
                <a:effectLst/>
                <a:latin typeface="Calibri" panose="020F0502020204030204" pitchFamily="34" charset="0"/>
                <a:ea typeface="Calibri" panose="020F0502020204030204" pitchFamily="34" charset="0"/>
                <a:cs typeface="Latha" panose="020B0604020202020204" pitchFamily="34" charset="0"/>
              </a:rPr>
              <a:t>“One witness shall not rise against a man concerning any iniquity or any sin that he commits</a:t>
            </a:r>
            <a:endParaRPr lang="en-GB" sz="4800" dirty="0"/>
          </a:p>
        </p:txBody>
      </p:sp>
    </p:spTree>
    <p:extLst>
      <p:ext uri="{BB962C8B-B14F-4D97-AF65-F5344CB8AC3E}">
        <p14:creationId xmlns:p14="http://schemas.microsoft.com/office/powerpoint/2010/main" val="20855994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922020" y="0"/>
            <a:ext cx="14036040" cy="1408307"/>
          </a:xfrm>
        </p:spPr>
        <p:txBody>
          <a:bodyPr>
            <a:noAutofit/>
          </a:bodyPr>
          <a:lstStyle/>
          <a:p>
            <a:pPr algn="ctr">
              <a:lnSpc>
                <a:spcPct val="115000"/>
              </a:lnSpc>
            </a:pPr>
            <a:r>
              <a:rPr lang="en-US" sz="4800" b="1" dirty="0">
                <a:effectLst/>
                <a:latin typeface="Calibri" panose="020F0502020204030204" pitchFamily="34" charset="0"/>
                <a:ea typeface="Calibri" panose="020F0502020204030204" pitchFamily="34" charset="0"/>
                <a:cs typeface="Latha" panose="020B0604020202020204" pitchFamily="34" charset="0"/>
              </a:rPr>
              <a:t>What if they don’t listen then? </a:t>
            </a:r>
          </a:p>
          <a:p>
            <a:pPr algn="ctr">
              <a:lnSpc>
                <a:spcPct val="115000"/>
              </a:lnSpc>
            </a:pPr>
            <a:r>
              <a:rPr lang="en-US" sz="9600" b="1" dirty="0">
                <a:latin typeface="Calibri" panose="020F0502020204030204" pitchFamily="34" charset="0"/>
                <a:ea typeface="Calibri" panose="020F0502020204030204" pitchFamily="34" charset="0"/>
                <a:cs typeface="Latha" panose="020B0604020202020204" pitchFamily="34" charset="0"/>
              </a:rPr>
              <a:t>Matthew 18:17 </a:t>
            </a:r>
          </a:p>
          <a:p>
            <a:pPr algn="ctr">
              <a:lnSpc>
                <a:spcPct val="115000"/>
              </a:lnSpc>
            </a:pPr>
            <a:endParaRPr lang="en-US" sz="48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C3EAAECC-E87E-9719-9AE9-7ED44EBFB615}"/>
              </a:ext>
            </a:extLst>
          </p:cNvPr>
          <p:cNvPicPr>
            <a:picLocks noChangeAspect="1"/>
          </p:cNvPicPr>
          <p:nvPr/>
        </p:nvPicPr>
        <p:blipFill>
          <a:blip r:embed="rId2"/>
          <a:stretch>
            <a:fillRect/>
          </a:stretch>
        </p:blipFill>
        <p:spPr>
          <a:xfrm>
            <a:off x="-141402" y="2510745"/>
            <a:ext cx="6643399" cy="4432096"/>
          </a:xfrm>
          <a:prstGeom prst="rect">
            <a:avLst/>
          </a:prstGeom>
          <a:ln>
            <a:noFill/>
          </a:ln>
          <a:effectLst>
            <a:softEdge rad="112500"/>
          </a:effectLst>
        </p:spPr>
      </p:pic>
      <p:sp>
        <p:nvSpPr>
          <p:cNvPr id="5" name="TextBox 4">
            <a:extLst>
              <a:ext uri="{FF2B5EF4-FFF2-40B4-BE49-F238E27FC236}">
                <a16:creationId xmlns:a16="http://schemas.microsoft.com/office/drawing/2014/main" id="{EE087596-94E5-4298-A6AD-306325869E11}"/>
              </a:ext>
            </a:extLst>
          </p:cNvPr>
          <p:cNvSpPr txBox="1"/>
          <p:nvPr/>
        </p:nvSpPr>
        <p:spPr>
          <a:xfrm>
            <a:off x="6268823" y="2422180"/>
            <a:ext cx="5923177" cy="4277325"/>
          </a:xfrm>
          <a:prstGeom prst="rect">
            <a:avLst/>
          </a:prstGeom>
          <a:noFill/>
        </p:spPr>
        <p:txBody>
          <a:bodyPr wrap="square">
            <a:spAutoFit/>
          </a:bodyPr>
          <a:lstStyle/>
          <a:p>
            <a:pPr algn="ctr">
              <a:lnSpc>
                <a:spcPct val="115000"/>
              </a:lnSpc>
            </a:pPr>
            <a:r>
              <a:rPr lang="en-US" sz="6000" b="1" dirty="0">
                <a:effectLst/>
                <a:latin typeface="Calibri" panose="020F0502020204030204" pitchFamily="34" charset="0"/>
                <a:ea typeface="Calibri" panose="020F0502020204030204" pitchFamily="34" charset="0"/>
                <a:cs typeface="Latha" panose="020B0604020202020204" pitchFamily="34" charset="0"/>
              </a:rPr>
              <a:t>“If he refuses to listen to them,</a:t>
            </a:r>
          </a:p>
          <a:p>
            <a:pPr algn="ctr">
              <a:lnSpc>
                <a:spcPct val="115000"/>
              </a:lnSpc>
            </a:pPr>
            <a:r>
              <a:rPr lang="en-US" sz="6000" b="1" dirty="0">
                <a:effectLst/>
                <a:latin typeface="Calibri" panose="020F0502020204030204" pitchFamily="34" charset="0"/>
                <a:ea typeface="Calibri" panose="020F0502020204030204" pitchFamily="34" charset="0"/>
                <a:cs typeface="Latha" panose="020B0604020202020204" pitchFamily="34" charset="0"/>
              </a:rPr>
              <a:t> tell it to the church.” </a:t>
            </a:r>
          </a:p>
        </p:txBody>
      </p:sp>
    </p:spTree>
    <p:extLst>
      <p:ext uri="{BB962C8B-B14F-4D97-AF65-F5344CB8AC3E}">
        <p14:creationId xmlns:p14="http://schemas.microsoft.com/office/powerpoint/2010/main" val="36782577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148263" y="123678"/>
            <a:ext cx="14036040" cy="1408307"/>
          </a:xfrm>
        </p:spPr>
        <p:txBody>
          <a:bodyPr>
            <a:noAutofit/>
          </a:bodyPr>
          <a:lstStyle/>
          <a:p>
            <a:pPr algn="ctr">
              <a:lnSpc>
                <a:spcPct val="115000"/>
              </a:lnSpc>
            </a:pPr>
            <a:r>
              <a:rPr lang="en-US" sz="9600" b="1" dirty="0">
                <a:latin typeface="Calibri" panose="020F0502020204030204" pitchFamily="34" charset="0"/>
                <a:ea typeface="Calibri" panose="020F0502020204030204" pitchFamily="34" charset="0"/>
                <a:cs typeface="Latha" panose="020B0604020202020204" pitchFamily="34" charset="0"/>
              </a:rPr>
              <a:t>Matthew 18:17 </a:t>
            </a:r>
          </a:p>
          <a:p>
            <a:pPr algn="ctr">
              <a:lnSpc>
                <a:spcPct val="115000"/>
              </a:lnSpc>
            </a:pPr>
            <a:endParaRPr lang="en-US" sz="48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5" name="TextBox 4">
            <a:extLst>
              <a:ext uri="{FF2B5EF4-FFF2-40B4-BE49-F238E27FC236}">
                <a16:creationId xmlns:a16="http://schemas.microsoft.com/office/drawing/2014/main" id="{EE087596-94E5-4298-A6AD-306325869E11}"/>
              </a:ext>
            </a:extLst>
          </p:cNvPr>
          <p:cNvSpPr txBox="1"/>
          <p:nvPr/>
        </p:nvSpPr>
        <p:spPr>
          <a:xfrm>
            <a:off x="4939646" y="1395168"/>
            <a:ext cx="7252354" cy="5339154"/>
          </a:xfrm>
          <a:prstGeom prst="rect">
            <a:avLst/>
          </a:prstGeom>
          <a:noFill/>
        </p:spPr>
        <p:txBody>
          <a:bodyPr wrap="square">
            <a:spAutoFit/>
          </a:bodyPr>
          <a:lstStyle/>
          <a:p>
            <a:pPr algn="ctr">
              <a:lnSpc>
                <a:spcPct val="115000"/>
              </a:lnSpc>
            </a:pPr>
            <a:r>
              <a:rPr lang="en-US" sz="6000" b="1" dirty="0">
                <a:latin typeface="Calibri" panose="020F0502020204030204" pitchFamily="34" charset="0"/>
                <a:ea typeface="Calibri" panose="020F0502020204030204" pitchFamily="34" charset="0"/>
                <a:cs typeface="Latha" panose="020B0604020202020204" pitchFamily="34" charset="0"/>
              </a:rPr>
              <a:t>If they don’t listen to the church, that’s all you can do. “Let them be to you as a Gentile and a tax gatherer” </a:t>
            </a:r>
          </a:p>
        </p:txBody>
      </p:sp>
      <p:pic>
        <p:nvPicPr>
          <p:cNvPr id="2050" name="Picture 2" descr="The Subtle Signs Your Boss Isn't Happy With You">
            <a:extLst>
              <a:ext uri="{FF2B5EF4-FFF2-40B4-BE49-F238E27FC236}">
                <a16:creationId xmlns:a16="http://schemas.microsoft.com/office/drawing/2014/main" id="{C872D155-F524-D347-E222-64C3B0764B9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354" b="98231" l="9907" r="89950">
                        <a14:foregroundMark x1="43719" y1="82993" x2="49462" y2="88163"/>
                        <a14:foregroundMark x1="49462" y1="88163" x2="85140" y2="92653"/>
                        <a14:foregroundMark x1="44580" y1="98367" x2="87724" y2="98367"/>
                        <a14:foregroundMark x1="66188" y1="4354" x2="74731" y2="4898"/>
                      </a14:backgroundRemoval>
                    </a14:imgEffect>
                  </a14:imgLayer>
                </a14:imgProps>
              </a:ext>
              <a:ext uri="{28A0092B-C50C-407E-A947-70E740481C1C}">
                <a14:useLocalDpi xmlns:a14="http://schemas.microsoft.com/office/drawing/2010/main" val="0"/>
              </a:ext>
            </a:extLst>
          </a:blip>
          <a:srcRect/>
          <a:stretch>
            <a:fillRect/>
          </a:stretch>
        </p:blipFill>
        <p:spPr bwMode="auto">
          <a:xfrm>
            <a:off x="-3723586" y="1909248"/>
            <a:ext cx="9379669" cy="4948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4951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2595769" y="-26504"/>
            <a:ext cx="14036040" cy="1408307"/>
          </a:xfrm>
        </p:spPr>
        <p:txBody>
          <a:bodyPr>
            <a:noAutofit/>
          </a:bodyPr>
          <a:lstStyle/>
          <a:p>
            <a:pPr algn="ctr">
              <a:lnSpc>
                <a:spcPct val="115000"/>
              </a:lnSpc>
            </a:pPr>
            <a:r>
              <a:rPr lang="en-US" sz="8000" b="1" dirty="0">
                <a:effectLst/>
                <a:latin typeface="Calibri" panose="020F0502020204030204" pitchFamily="34" charset="0"/>
                <a:ea typeface="Calibri" panose="020F0502020204030204" pitchFamily="34" charset="0"/>
                <a:cs typeface="Latha" panose="020B0604020202020204" pitchFamily="34" charset="0"/>
              </a:rPr>
              <a:t> 1 Corinthians 5:6</a:t>
            </a:r>
            <a:r>
              <a:rPr lang="en-CA" sz="8000" dirty="0">
                <a:effectLst/>
              </a:rPr>
              <a:t> </a:t>
            </a:r>
            <a:endParaRPr lang="en-US" sz="80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8B8DB9B5-6484-440D-8FD4-77496DD6C23C}"/>
              </a:ext>
            </a:extLst>
          </p:cNvPr>
          <p:cNvPicPr>
            <a:picLocks noChangeAspect="1"/>
          </p:cNvPicPr>
          <p:nvPr/>
        </p:nvPicPr>
        <p:blipFill>
          <a:blip r:embed="rId2"/>
          <a:stretch>
            <a:fillRect/>
          </a:stretch>
        </p:blipFill>
        <p:spPr>
          <a:xfrm>
            <a:off x="6180841" y="1263191"/>
            <a:ext cx="5857188" cy="5095188"/>
          </a:xfrm>
          <a:prstGeom prst="ellipse">
            <a:avLst/>
          </a:prstGeom>
          <a:ln>
            <a:noFill/>
          </a:ln>
          <a:effectLst>
            <a:softEdge rad="112500"/>
          </a:effectLst>
        </p:spPr>
      </p:pic>
      <p:sp>
        <p:nvSpPr>
          <p:cNvPr id="5" name="TextBox 4">
            <a:extLst>
              <a:ext uri="{FF2B5EF4-FFF2-40B4-BE49-F238E27FC236}">
                <a16:creationId xmlns:a16="http://schemas.microsoft.com/office/drawing/2014/main" id="{F18E3141-07B7-957B-6C04-359256D29D1E}"/>
              </a:ext>
            </a:extLst>
          </p:cNvPr>
          <p:cNvSpPr txBox="1"/>
          <p:nvPr/>
        </p:nvSpPr>
        <p:spPr>
          <a:xfrm>
            <a:off x="473755" y="1543919"/>
            <a:ext cx="5732224" cy="4814460"/>
          </a:xfrm>
          <a:prstGeom prst="rect">
            <a:avLst/>
          </a:prstGeom>
          <a:noFill/>
        </p:spPr>
        <p:txBody>
          <a:bodyPr wrap="square">
            <a:spAutoFit/>
          </a:bodyPr>
          <a:lstStyle/>
          <a:p>
            <a:pPr>
              <a:lnSpc>
                <a:spcPct val="115000"/>
              </a:lnSpc>
              <a:spcAft>
                <a:spcPts val="1000"/>
              </a:spcAft>
            </a:pPr>
            <a:r>
              <a:rPr lang="en-GB" sz="5400" i="1" dirty="0">
                <a:effectLst/>
                <a:latin typeface="Calibri" panose="020F0502020204030204" pitchFamily="34" charset="0"/>
                <a:ea typeface="Calibri" panose="020F0502020204030204" pitchFamily="34" charset="0"/>
                <a:cs typeface="Latha" panose="020B0604020202020204" pitchFamily="34" charset="0"/>
              </a:rPr>
              <a:t>Your glorying is not good. Do you not know that a little leaven leavens the whole lump?</a:t>
            </a:r>
            <a:endParaRPr lang="en-GB" sz="48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590088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2595769" y="-26504"/>
            <a:ext cx="14036040" cy="1408307"/>
          </a:xfrm>
        </p:spPr>
        <p:txBody>
          <a:bodyPr>
            <a:noAutofit/>
          </a:bodyPr>
          <a:lstStyle/>
          <a:p>
            <a:pPr algn="ctr">
              <a:lnSpc>
                <a:spcPct val="115000"/>
              </a:lnSpc>
            </a:pPr>
            <a:r>
              <a:rPr lang="en-US" sz="8000" b="1" dirty="0">
                <a:effectLst/>
                <a:latin typeface="Calibri" panose="020F0502020204030204" pitchFamily="34" charset="0"/>
                <a:ea typeface="Calibri" panose="020F0502020204030204" pitchFamily="34" charset="0"/>
                <a:cs typeface="Latha" panose="020B0604020202020204" pitchFamily="34" charset="0"/>
              </a:rPr>
              <a:t>Galatians 2:11-13</a:t>
            </a:r>
            <a:r>
              <a:rPr lang="en-CA" sz="8000" dirty="0">
                <a:effectLst/>
              </a:rPr>
              <a:t> </a:t>
            </a:r>
            <a:endParaRPr lang="en-US" sz="80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FA608132-B480-9BE5-0053-457B8152595C}"/>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25000" b="91667" l="9000" r="93500">
                        <a14:foregroundMark x1="78500" y1="44333" x2="80000" y2="48667"/>
                        <a14:foregroundMark x1="22288" y1="86742" x2="84833" y2="88667"/>
                        <a14:foregroundMark x1="9000" y1="86333" x2="11562" y2="86412"/>
                        <a14:foregroundMark x1="85833" y1="89333" x2="92833" y2="88000"/>
                        <a14:foregroundMark x1="92833" y1="88000" x2="93500" y2="87667"/>
                        <a14:backgroundMark x1="12333" y1="74333" x2="19333" y2="93000"/>
                      </a14:backgroundRemoval>
                    </a14:imgEffect>
                  </a14:imgLayer>
                </a14:imgProps>
              </a:ext>
            </a:extLst>
          </a:blip>
          <a:srcRect t="16777"/>
          <a:stretch/>
        </p:blipFill>
        <p:spPr>
          <a:xfrm>
            <a:off x="-887734" y="1244339"/>
            <a:ext cx="14906494" cy="6202837"/>
          </a:xfrm>
          <a:prstGeom prst="rect">
            <a:avLst/>
          </a:prstGeom>
        </p:spPr>
      </p:pic>
      <p:sp>
        <p:nvSpPr>
          <p:cNvPr id="5" name="TextBox 4">
            <a:extLst>
              <a:ext uri="{FF2B5EF4-FFF2-40B4-BE49-F238E27FC236}">
                <a16:creationId xmlns:a16="http://schemas.microsoft.com/office/drawing/2014/main" id="{534DB219-9979-8DBF-33AB-96CD05D4D139}"/>
              </a:ext>
            </a:extLst>
          </p:cNvPr>
          <p:cNvSpPr txBox="1"/>
          <p:nvPr/>
        </p:nvSpPr>
        <p:spPr>
          <a:xfrm>
            <a:off x="410067" y="1554580"/>
            <a:ext cx="6132135" cy="3785652"/>
          </a:xfrm>
          <a:prstGeom prst="rect">
            <a:avLst/>
          </a:prstGeom>
          <a:noFill/>
        </p:spPr>
        <p:txBody>
          <a:bodyPr wrap="square">
            <a:spAutoFit/>
          </a:bodyPr>
          <a:lstStyle/>
          <a:p>
            <a:r>
              <a:rPr lang="en-GB" sz="6000" i="1" dirty="0">
                <a:effectLst/>
                <a:latin typeface="Calibri" panose="020F0502020204030204" pitchFamily="34" charset="0"/>
                <a:ea typeface="Calibri" panose="020F0502020204030204" pitchFamily="34" charset="0"/>
                <a:cs typeface="Latha" panose="020B0604020202020204" pitchFamily="34" charset="0"/>
              </a:rPr>
              <a:t>I withstood him to his face, because he was to be blamed; </a:t>
            </a:r>
            <a:endParaRPr lang="en-GB" sz="6000" dirty="0"/>
          </a:p>
        </p:txBody>
      </p:sp>
    </p:spTree>
    <p:extLst>
      <p:ext uri="{BB962C8B-B14F-4D97-AF65-F5344CB8AC3E}">
        <p14:creationId xmlns:p14="http://schemas.microsoft.com/office/powerpoint/2010/main" val="2067432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CEC64F-4A42-8128-DFEC-C03C9005658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8472" l="469" r="99375">
                        <a14:foregroundMark x1="2969" y1="86111" x2="16016" y2="85417"/>
                        <a14:foregroundMark x1="16016" y1="85417" x2="87578" y2="90556"/>
                        <a14:foregroundMark x1="87578" y1="90556" x2="93594" y2="89722"/>
                        <a14:foregroundMark x1="2969" y1="98472" x2="87656" y2="95556"/>
                        <a14:foregroundMark x1="87656" y1="95556" x2="98125" y2="95556"/>
                        <a14:foregroundMark x1="8438" y1="80000" x2="60156" y2="77917"/>
                        <a14:foregroundMark x1="60156" y1="77917" x2="99375" y2="77917"/>
                        <a14:foregroundMark x1="3281" y1="76111" x2="5469" y2="93333"/>
                        <a14:foregroundMark x1="5469" y1="93333" x2="5469" y2="93333"/>
                        <a14:foregroundMark x1="1250" y1="74861" x2="469" y2="87500"/>
                        <a14:foregroundMark x1="469" y1="87500" x2="703" y2="89028"/>
                        <a14:foregroundMark x1="73984" y1="98611" x2="79609" y2="98472"/>
                        <a14:foregroundMark x1="79609" y1="98472" x2="88281" y2="98472"/>
                        <a14:backgroundMark x1="21563" y1="63889" x2="34688" y2="63889"/>
                        <a14:backgroundMark x1="34688" y1="63889" x2="84453" y2="61944"/>
                        <a14:backgroundMark x1="25938" y1="42222" x2="87969" y2="47222"/>
                        <a14:backgroundMark x1="87969" y1="47222" x2="87813" y2="47500"/>
                      </a14:backgroundRemoval>
                    </a14:imgEffect>
                  </a14:imgLayer>
                </a14:imgProps>
              </a:ext>
            </a:extLst>
          </a:blip>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571936" y="-75414"/>
            <a:ext cx="14036040" cy="1408307"/>
          </a:xfrm>
        </p:spPr>
        <p:txBody>
          <a:bodyPr>
            <a:noAutofit/>
          </a:bodyPr>
          <a:lstStyle/>
          <a:p>
            <a:pPr algn="ctr">
              <a:lnSpc>
                <a:spcPct val="115000"/>
              </a:lnSpc>
            </a:pPr>
            <a:r>
              <a:rPr lang="en-US" sz="9600" b="1" dirty="0">
                <a:effectLst/>
                <a:latin typeface="Calibri" panose="020F0502020204030204" pitchFamily="34" charset="0"/>
                <a:ea typeface="Calibri" panose="020F0502020204030204" pitchFamily="34" charset="0"/>
                <a:cs typeface="Latha" panose="020B0604020202020204" pitchFamily="34" charset="0"/>
              </a:rPr>
              <a:t>2 Peter 3:14-16</a:t>
            </a:r>
            <a:r>
              <a:rPr lang="en-CA" sz="9600" dirty="0">
                <a:effectLst/>
              </a:rPr>
              <a:t> </a:t>
            </a:r>
            <a:endParaRPr lang="en-US" sz="96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5" name="TextBox 4">
            <a:extLst>
              <a:ext uri="{FF2B5EF4-FFF2-40B4-BE49-F238E27FC236}">
                <a16:creationId xmlns:a16="http://schemas.microsoft.com/office/drawing/2014/main" id="{AB6DFE90-CF34-8F81-2157-CA04183CC276}"/>
              </a:ext>
            </a:extLst>
          </p:cNvPr>
          <p:cNvSpPr txBox="1"/>
          <p:nvPr/>
        </p:nvSpPr>
        <p:spPr>
          <a:xfrm>
            <a:off x="468983" y="1332893"/>
            <a:ext cx="10777194" cy="3416320"/>
          </a:xfrm>
          <a:prstGeom prst="rect">
            <a:avLst/>
          </a:prstGeom>
          <a:noFill/>
        </p:spPr>
        <p:txBody>
          <a:bodyPr wrap="square">
            <a:spAutoFit/>
          </a:bodyPr>
          <a:lstStyle/>
          <a:p>
            <a:r>
              <a:rPr lang="en-GB" sz="5400" i="1" dirty="0">
                <a:effectLst/>
                <a:latin typeface="Calibri" panose="020F0502020204030204" pitchFamily="34" charset="0"/>
                <a:ea typeface="Calibri" panose="020F0502020204030204" pitchFamily="34" charset="0"/>
                <a:cs typeface="Latha" panose="020B0604020202020204" pitchFamily="34" charset="0"/>
              </a:rPr>
              <a:t>Therefore, beloved, looking forward to these things, be diligent to be found by Him in peace, without spot and blameless</a:t>
            </a:r>
            <a:endParaRPr lang="en-GB" sz="5400" dirty="0"/>
          </a:p>
        </p:txBody>
      </p:sp>
    </p:spTree>
    <p:extLst>
      <p:ext uri="{BB962C8B-B14F-4D97-AF65-F5344CB8AC3E}">
        <p14:creationId xmlns:p14="http://schemas.microsoft.com/office/powerpoint/2010/main" val="32531891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138836" y="-270179"/>
            <a:ext cx="14036040" cy="1408307"/>
          </a:xfrm>
        </p:spPr>
        <p:txBody>
          <a:bodyPr>
            <a:noAutofit/>
          </a:bodyPr>
          <a:lstStyle/>
          <a:p>
            <a:pPr algn="ctr">
              <a:lnSpc>
                <a:spcPct val="115000"/>
              </a:lnSpc>
            </a:pPr>
            <a:r>
              <a:rPr lang="en-US" sz="9600" b="1" dirty="0">
                <a:latin typeface="Calibri" panose="020F0502020204030204" pitchFamily="34" charset="0"/>
                <a:ea typeface="Calibri" panose="020F0502020204030204" pitchFamily="34" charset="0"/>
                <a:cs typeface="Latha" panose="020B0604020202020204" pitchFamily="34" charset="0"/>
              </a:rPr>
              <a:t>Matthew 18:18 </a:t>
            </a:r>
          </a:p>
          <a:p>
            <a:pPr algn="ctr">
              <a:lnSpc>
                <a:spcPct val="115000"/>
              </a:lnSpc>
            </a:pPr>
            <a:endParaRPr lang="en-US" sz="48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5" name="TextBox 4">
            <a:extLst>
              <a:ext uri="{FF2B5EF4-FFF2-40B4-BE49-F238E27FC236}">
                <a16:creationId xmlns:a16="http://schemas.microsoft.com/office/drawing/2014/main" id="{EE087596-94E5-4298-A6AD-306325869E11}"/>
              </a:ext>
            </a:extLst>
          </p:cNvPr>
          <p:cNvSpPr txBox="1"/>
          <p:nvPr/>
        </p:nvSpPr>
        <p:spPr>
          <a:xfrm>
            <a:off x="4939646" y="1027523"/>
            <a:ext cx="7252354" cy="5988691"/>
          </a:xfrm>
          <a:prstGeom prst="rect">
            <a:avLst/>
          </a:prstGeom>
          <a:noFill/>
        </p:spPr>
        <p:txBody>
          <a:bodyPr wrap="square">
            <a:spAutoFit/>
          </a:bodyPr>
          <a:lstStyle/>
          <a:p>
            <a:pPr>
              <a:lnSpc>
                <a:spcPct val="115000"/>
              </a:lnSpc>
            </a:pPr>
            <a:r>
              <a:rPr lang="en-US" sz="3600" dirty="0">
                <a:effectLst/>
                <a:latin typeface="Calibri" panose="020F0502020204030204" pitchFamily="34" charset="0"/>
                <a:ea typeface="Calibri" panose="020F0502020204030204" pitchFamily="34" charset="0"/>
                <a:cs typeface="Latha" panose="020B0604020202020204" pitchFamily="34" charset="0"/>
              </a:rPr>
              <a:t>“</a:t>
            </a:r>
            <a:r>
              <a:rPr lang="en-US" sz="4800" i="1" dirty="0">
                <a:effectLst/>
                <a:latin typeface="Calibri" panose="020F0502020204030204" pitchFamily="34" charset="0"/>
                <a:ea typeface="Calibri" panose="020F0502020204030204" pitchFamily="34" charset="0"/>
                <a:cs typeface="Latha" panose="020B0604020202020204" pitchFamily="34" charset="0"/>
              </a:rPr>
              <a:t>Truly I say to you, whatever you shall bind on earth, literally shall have </a:t>
            </a:r>
            <a:r>
              <a:rPr lang="en-US" sz="4800" i="1" dirty="0">
                <a:latin typeface="Calibri" panose="020F0502020204030204" pitchFamily="34" charset="0"/>
                <a:ea typeface="Calibri" panose="020F0502020204030204" pitchFamily="34" charset="0"/>
                <a:cs typeface="Latha" panose="020B0604020202020204" pitchFamily="34" charset="0"/>
              </a:rPr>
              <a:t>been bound in heaven. Whatever you loose on earth shall have been loosed in heaven.”  </a:t>
            </a:r>
          </a:p>
        </p:txBody>
      </p:sp>
      <p:pic>
        <p:nvPicPr>
          <p:cNvPr id="2" name="Picture 1">
            <a:extLst>
              <a:ext uri="{FF2B5EF4-FFF2-40B4-BE49-F238E27FC236}">
                <a16:creationId xmlns:a16="http://schemas.microsoft.com/office/drawing/2014/main" id="{DCD18570-E394-05A6-7735-0207E424D799}"/>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83" b="89931" l="4492" r="95703">
                        <a14:foregroundMark x1="4541" y1="41493" x2="6738" y2="57118"/>
                        <a14:foregroundMark x1="95898" y1="46875" x2="95703" y2="68576"/>
                        <a14:foregroundMark x1="95703" y1="68576" x2="95703" y2="68576"/>
                      </a14:backgroundRemoval>
                    </a14:imgEffect>
                  </a14:imgLayer>
                </a14:imgProps>
              </a:ext>
            </a:extLst>
          </a:blip>
          <a:stretch>
            <a:fillRect/>
          </a:stretch>
        </p:blipFill>
        <p:spPr>
          <a:xfrm rot="2693098">
            <a:off x="-623734" y="1918851"/>
            <a:ext cx="6580434" cy="3701494"/>
          </a:xfrm>
          <a:prstGeom prst="rect">
            <a:avLst/>
          </a:prstGeom>
        </p:spPr>
      </p:pic>
    </p:spTree>
    <p:extLst>
      <p:ext uri="{BB962C8B-B14F-4D97-AF65-F5344CB8AC3E}">
        <p14:creationId xmlns:p14="http://schemas.microsoft.com/office/powerpoint/2010/main" val="26990508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562510" y="154542"/>
            <a:ext cx="14036040" cy="1408307"/>
          </a:xfrm>
        </p:spPr>
        <p:txBody>
          <a:bodyPr>
            <a:noAutofit/>
          </a:bodyPr>
          <a:lstStyle/>
          <a:p>
            <a:pPr algn="ctr">
              <a:lnSpc>
                <a:spcPct val="115000"/>
              </a:lnSpc>
            </a:pPr>
            <a:r>
              <a:rPr lang="en-CA" sz="8800" b="1" dirty="0">
                <a:effectLst/>
                <a:latin typeface="Calibri" panose="020F0502020204030204" pitchFamily="34" charset="0"/>
                <a:ea typeface="Calibri" panose="020F0502020204030204" pitchFamily="34" charset="0"/>
                <a:cs typeface="Latha" panose="020B0604020202020204" pitchFamily="34" charset="0"/>
              </a:rPr>
              <a:t>Matthew 16:19</a:t>
            </a:r>
            <a:endParaRPr lang="en-US" sz="8800" b="1" dirty="0">
              <a:effectLst/>
              <a:latin typeface="Calibri" panose="020F0502020204030204" pitchFamily="34" charset="0"/>
              <a:ea typeface="Calibri" panose="020F0502020204030204" pitchFamily="34" charset="0"/>
              <a:cs typeface="Latha" panose="020B0604020202020204" pitchFamily="34" charset="0"/>
            </a:endParaRPr>
          </a:p>
        </p:txBody>
      </p:sp>
      <p:sp>
        <p:nvSpPr>
          <p:cNvPr id="4" name="Subtitle 2">
            <a:extLst>
              <a:ext uri="{FF2B5EF4-FFF2-40B4-BE49-F238E27FC236}">
                <a16:creationId xmlns:a16="http://schemas.microsoft.com/office/drawing/2014/main" id="{5AF1C6E1-FAC6-913E-C57A-369D836964FB}"/>
              </a:ext>
            </a:extLst>
          </p:cNvPr>
          <p:cNvSpPr txBox="1">
            <a:spLocks/>
          </p:cNvSpPr>
          <p:nvPr/>
        </p:nvSpPr>
        <p:spPr>
          <a:xfrm>
            <a:off x="601830" y="2309567"/>
            <a:ext cx="14036040" cy="1408307"/>
          </a:xfrm>
          <a:prstGeom prst="rect">
            <a:avLst/>
          </a:prstGeom>
        </p:spPr>
        <p:txBody>
          <a:bodyPr vert="horz" lIns="91440" tIns="45720" rIns="91440" bIns="45720" rtlCol="0" anchor="t">
            <a:noAutofit/>
          </a:bodyPr>
          <a:lstStyle>
            <a:lvl1pPr marL="0" indent="0" algn="r" defTabSz="457200" rtl="0" eaLnBrk="1" latinLnBrk="0" hangingPunct="1">
              <a:spcBef>
                <a:spcPts val="0"/>
              </a:spcBef>
              <a:spcAft>
                <a:spcPts val="1000"/>
              </a:spcAft>
              <a:buClr>
                <a:schemeClr val="tx1"/>
              </a:buClr>
              <a:buSzPct val="100000"/>
              <a:buFont typeface="Arial"/>
              <a:buNone/>
              <a:defRPr sz="1800" kern="1200" cap="all">
                <a:solidFill>
                  <a:schemeClr val="tx1"/>
                </a:solidFill>
                <a:effectLst/>
                <a:latin typeface="+mn-lt"/>
                <a:ea typeface="+mn-ea"/>
                <a:cs typeface="+mn-cs"/>
              </a:defRPr>
            </a:lvl1pPr>
            <a:lvl2pPr marL="457200" indent="0" algn="ctr" defTabSz="457200" rtl="0" eaLnBrk="1" latinLnBrk="0" hangingPunct="1">
              <a:spcBef>
                <a:spcPts val="0"/>
              </a:spcBef>
              <a:spcAft>
                <a:spcPts val="1000"/>
              </a:spcAft>
              <a:buClr>
                <a:schemeClr val="tx1"/>
              </a:buClr>
              <a:buSzPct val="100000"/>
              <a:buFont typeface="Arial"/>
              <a:buNone/>
              <a:defRPr sz="1600" kern="1200" cap="none">
                <a:solidFill>
                  <a:schemeClr val="tx1">
                    <a:tint val="75000"/>
                  </a:schemeClr>
                </a:solidFill>
                <a:effectLst/>
                <a:latin typeface="+mn-lt"/>
                <a:ea typeface="+mn-ea"/>
                <a:cs typeface="+mn-cs"/>
              </a:defRPr>
            </a:lvl2pPr>
            <a:lvl3pPr marL="914400" indent="0" algn="ctr" defTabSz="457200" rtl="0" eaLnBrk="1" latinLnBrk="0" hangingPunct="1">
              <a:spcBef>
                <a:spcPts val="0"/>
              </a:spcBef>
              <a:spcAft>
                <a:spcPts val="1000"/>
              </a:spcAft>
              <a:buClr>
                <a:schemeClr val="tx1"/>
              </a:buClr>
              <a:buSzPct val="100000"/>
              <a:buFont typeface="Arial"/>
              <a:buNone/>
              <a:defRPr sz="1400" kern="1200" cap="none">
                <a:solidFill>
                  <a:schemeClr val="tx1">
                    <a:tint val="75000"/>
                  </a:schemeClr>
                </a:solidFill>
                <a:effectLst/>
                <a:latin typeface="+mn-lt"/>
                <a:ea typeface="+mn-ea"/>
                <a:cs typeface="+mn-cs"/>
              </a:defRPr>
            </a:lvl3pPr>
            <a:lvl4pPr marL="13716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4pPr>
            <a:lvl5pPr marL="18288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5pPr>
            <a:lvl6pPr marL="22860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6pPr>
            <a:lvl7pPr marL="27432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7pPr>
            <a:lvl8pPr marL="32004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8pPr>
            <a:lvl9pPr marL="36576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9pPr>
          </a:lstStyle>
          <a:p>
            <a:pPr algn="ctr">
              <a:lnSpc>
                <a:spcPct val="115000"/>
              </a:lnSpc>
            </a:pPr>
            <a:r>
              <a:rPr lang="en-CA" sz="8000" b="1" dirty="0">
                <a:latin typeface="Calibri" panose="020F0502020204030204" pitchFamily="34" charset="0"/>
                <a:ea typeface="Calibri" panose="020F0502020204030204" pitchFamily="34" charset="0"/>
                <a:cs typeface="Latha" panose="020B0604020202020204" pitchFamily="34" charset="0"/>
              </a:rPr>
              <a:t>John 20:23</a:t>
            </a:r>
            <a:endParaRPr lang="en-US" sz="8000" b="1" dirty="0">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939982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995195" y="0"/>
            <a:ext cx="13133407" cy="1408307"/>
          </a:xfrm>
        </p:spPr>
        <p:txBody>
          <a:bodyPr>
            <a:noAutofit/>
          </a:bodyPr>
          <a:lstStyle/>
          <a:p>
            <a:pPr algn="ctr">
              <a:lnSpc>
                <a:spcPct val="115000"/>
              </a:lnSpc>
            </a:pPr>
            <a:r>
              <a:rPr lang="en-CA" sz="6600" b="1" dirty="0">
                <a:effectLst/>
                <a:latin typeface="Calibri" panose="020F0502020204030204" pitchFamily="34" charset="0"/>
                <a:ea typeface="Calibri" panose="020F0502020204030204" pitchFamily="34" charset="0"/>
                <a:cs typeface="Latha" panose="020B0604020202020204" pitchFamily="34" charset="0"/>
              </a:rPr>
              <a:t>Hold them responsible for their repentance.</a:t>
            </a:r>
          </a:p>
          <a:p>
            <a:pPr algn="ctr">
              <a:lnSpc>
                <a:spcPct val="115000"/>
              </a:lnSpc>
            </a:pPr>
            <a:r>
              <a:rPr lang="en-CA" sz="6600" b="1" dirty="0">
                <a:effectLst/>
                <a:latin typeface="Calibri" panose="020F0502020204030204" pitchFamily="34" charset="0"/>
                <a:ea typeface="Calibri" panose="020F0502020204030204" pitchFamily="34" charset="0"/>
                <a:cs typeface="Latha" panose="020B0604020202020204" pitchFamily="34" charset="0"/>
              </a:rPr>
              <a:t>Rejoice with them in their repentance.</a:t>
            </a:r>
          </a:p>
        </p:txBody>
      </p:sp>
      <p:pic>
        <p:nvPicPr>
          <p:cNvPr id="2" name="Picture 1">
            <a:extLst>
              <a:ext uri="{FF2B5EF4-FFF2-40B4-BE49-F238E27FC236}">
                <a16:creationId xmlns:a16="http://schemas.microsoft.com/office/drawing/2014/main" id="{2D4DC8F3-BC6F-989E-EA34-3B93026CD21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750" b="92625" l="10000" r="90000">
                        <a14:foregroundMark x1="16500" y1="92625" x2="62500" y2="91500"/>
                        <a14:foregroundMark x1="57625" y1="6750" x2="60625" y2="11125"/>
                      </a14:backgroundRemoval>
                    </a14:imgEffect>
                  </a14:imgLayer>
                </a14:imgProps>
              </a:ext>
            </a:extLst>
          </a:blip>
          <a:stretch>
            <a:fillRect/>
          </a:stretch>
        </p:blipFill>
        <p:spPr>
          <a:xfrm>
            <a:off x="8743685" y="3194161"/>
            <a:ext cx="3957363" cy="3957363"/>
          </a:xfrm>
          <a:prstGeom prst="rect">
            <a:avLst/>
          </a:prstGeom>
        </p:spPr>
      </p:pic>
    </p:spTree>
    <p:extLst>
      <p:ext uri="{BB962C8B-B14F-4D97-AF65-F5344CB8AC3E}">
        <p14:creationId xmlns:p14="http://schemas.microsoft.com/office/powerpoint/2010/main" val="3300889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45773" y="440635"/>
            <a:ext cx="8394912" cy="6967330"/>
          </a:xfrm>
        </p:spPr>
        <p:txBody>
          <a:bodyPr>
            <a:noAutofit/>
          </a:bodyPr>
          <a:lstStyle/>
          <a:p>
            <a:pPr algn="ctr">
              <a:lnSpc>
                <a:spcPct val="115000"/>
              </a:lnSpc>
            </a:pPr>
            <a:r>
              <a:rPr lang="en-CA" sz="8800" b="1" dirty="0">
                <a:effectLst/>
                <a:latin typeface="Calibri" panose="020F0502020204030204" pitchFamily="34" charset="0"/>
                <a:ea typeface="Calibri" panose="020F0502020204030204" pitchFamily="34" charset="0"/>
                <a:cs typeface="Latha" panose="020B0604020202020204" pitchFamily="34" charset="0"/>
              </a:rPr>
              <a:t>Matthew 18:19 </a:t>
            </a:r>
          </a:p>
        </p:txBody>
      </p:sp>
      <p:pic>
        <p:nvPicPr>
          <p:cNvPr id="4" name="Picture 3">
            <a:extLst>
              <a:ext uri="{FF2B5EF4-FFF2-40B4-BE49-F238E27FC236}">
                <a16:creationId xmlns:a16="http://schemas.microsoft.com/office/drawing/2014/main" id="{7845F6A9-5885-82AE-8DAC-E5F4D8865F7F}"/>
              </a:ext>
            </a:extLst>
          </p:cNvPr>
          <p:cNvPicPr>
            <a:picLocks noChangeAspect="1"/>
          </p:cNvPicPr>
          <p:nvPr/>
        </p:nvPicPr>
        <p:blipFill>
          <a:blip r:embed="rId2"/>
          <a:stretch>
            <a:fillRect/>
          </a:stretch>
        </p:blipFill>
        <p:spPr>
          <a:xfrm>
            <a:off x="6096000" y="1864480"/>
            <a:ext cx="7295954" cy="4863969"/>
          </a:xfrm>
          <a:prstGeom prst="rect">
            <a:avLst/>
          </a:prstGeom>
        </p:spPr>
      </p:pic>
      <p:sp>
        <p:nvSpPr>
          <p:cNvPr id="5" name="TextBox 4">
            <a:extLst>
              <a:ext uri="{FF2B5EF4-FFF2-40B4-BE49-F238E27FC236}">
                <a16:creationId xmlns:a16="http://schemas.microsoft.com/office/drawing/2014/main" id="{C5387057-1217-0B42-C52C-8DFF9F1BBE8F}"/>
              </a:ext>
            </a:extLst>
          </p:cNvPr>
          <p:cNvSpPr txBox="1"/>
          <p:nvPr/>
        </p:nvSpPr>
        <p:spPr>
          <a:xfrm>
            <a:off x="316413" y="2040036"/>
            <a:ext cx="5608948" cy="4298100"/>
          </a:xfrm>
          <a:prstGeom prst="rect">
            <a:avLst/>
          </a:prstGeom>
          <a:noFill/>
        </p:spPr>
        <p:txBody>
          <a:bodyPr wrap="square">
            <a:spAutoFit/>
          </a:bodyPr>
          <a:lstStyle/>
          <a:p>
            <a:pPr algn="ctr">
              <a:lnSpc>
                <a:spcPct val="115000"/>
              </a:lnSpc>
            </a:pPr>
            <a:r>
              <a:rPr lang="en-CA" sz="4000" b="1" dirty="0">
                <a:effectLst/>
                <a:latin typeface="Calibri" panose="020F0502020204030204" pitchFamily="34" charset="0"/>
                <a:ea typeface="Calibri" panose="020F0502020204030204" pitchFamily="34" charset="0"/>
                <a:cs typeface="Latha" panose="020B0604020202020204" pitchFamily="34" charset="0"/>
              </a:rPr>
              <a:t>“Again I say to you that if two of you agree on earth concerning anything that they ask, it will be done for them by My Father in heaven. </a:t>
            </a:r>
          </a:p>
        </p:txBody>
      </p:sp>
    </p:spTree>
    <p:extLst>
      <p:ext uri="{BB962C8B-B14F-4D97-AF65-F5344CB8AC3E}">
        <p14:creationId xmlns:p14="http://schemas.microsoft.com/office/powerpoint/2010/main" val="8814655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C5DDA8-5924-BC5D-2772-C61793CEC2F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600" b="99000" l="10000" r="99100">
                        <a14:foregroundMark x1="68300" y1="68400" x2="75200" y2="82400"/>
                        <a14:foregroundMark x1="75200" y1="82400" x2="91100" y2="95600"/>
                        <a14:foregroundMark x1="91100" y1="95600" x2="91600" y2="95400"/>
                        <a14:foregroundMark x1="95000" y1="11000" x2="98600" y2="93000"/>
                        <a14:foregroundMark x1="78500" y1="10400" x2="85200" y2="10400"/>
                        <a14:foregroundMark x1="85200" y1="10400" x2="92500" y2="10400"/>
                        <a14:foregroundMark x1="92500" y1="10400" x2="95500" y2="9800"/>
                        <a14:foregroundMark x1="77800" y1="4000" x2="89000" y2="3600"/>
                        <a14:foregroundMark x1="89000" y1="3600" x2="99100" y2="3600"/>
                        <a14:foregroundMark x1="77700" y1="13200" x2="69600" y2="41800"/>
                        <a14:foregroundMark x1="69600" y1="41800" x2="70100" y2="80400"/>
                        <a14:foregroundMark x1="75600" y1="3600" x2="67200" y2="65200"/>
                        <a14:foregroundMark x1="75100" y1="3200" x2="71200" y2="33000"/>
                        <a14:foregroundMark x1="71200" y1="33000" x2="67200" y2="48400"/>
                        <a14:foregroundMark x1="67200" y1="48400" x2="66500" y2="57400"/>
                        <a14:foregroundMark x1="72400" y1="2600" x2="70000" y2="33000"/>
                        <a14:foregroundMark x1="70000" y1="33000" x2="65400" y2="54400"/>
                        <a14:foregroundMark x1="65400" y1="54400" x2="65400" y2="64400"/>
                        <a14:foregroundMark x1="65300" y1="55600" x2="66500" y2="99000"/>
                        <a14:foregroundMark x1="97100" y1="8600" x2="98600" y2="21400"/>
                      </a14:backgroundRemoval>
                    </a14:imgEffect>
                  </a14:imgLayer>
                </a14:imgProps>
              </a:ext>
            </a:extLst>
          </a:blip>
          <a:stretch>
            <a:fillRect/>
          </a:stretch>
        </p:blipFill>
        <p:spPr>
          <a:xfrm>
            <a:off x="-1586752" y="-31376"/>
            <a:ext cx="13778752" cy="6889376"/>
          </a:xfrm>
          <a:prstGeom prst="rect">
            <a:avLst/>
          </a:prstGeom>
        </p:spPr>
      </p:pic>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49259" y="315491"/>
            <a:ext cx="7420465" cy="2594113"/>
          </a:xfrm>
        </p:spPr>
        <p:txBody>
          <a:bodyPr>
            <a:noAutofit/>
          </a:bodyPr>
          <a:lstStyle/>
          <a:p>
            <a:pPr algn="ctr">
              <a:lnSpc>
                <a:spcPct val="115000"/>
              </a:lnSpc>
              <a:spcAft>
                <a:spcPts val="1000"/>
              </a:spcAft>
            </a:pPr>
            <a:r>
              <a:rPr lang="en-US" sz="6600" b="1" dirty="0">
                <a:effectLst/>
                <a:latin typeface="Calibri" panose="020F0502020204030204" pitchFamily="34" charset="0"/>
                <a:ea typeface="Calibri" panose="020F0502020204030204" pitchFamily="34" charset="0"/>
                <a:cs typeface="Latha" panose="020B0604020202020204" pitchFamily="34" charset="0"/>
              </a:rPr>
              <a:t>We are doing heaven’s work. </a:t>
            </a:r>
            <a:endParaRPr lang="en-CA" sz="6600" b="1" dirty="0">
              <a:effectLst/>
              <a:latin typeface="Calibri" panose="020F0502020204030204" pitchFamily="34" charset="0"/>
              <a:ea typeface="Calibri" panose="020F0502020204030204" pitchFamily="34" charset="0"/>
              <a:cs typeface="Latha" panose="020B0604020202020204" pitchFamily="34" charset="0"/>
            </a:endParaRPr>
          </a:p>
          <a:p>
            <a:pPr algn="ctr">
              <a:lnSpc>
                <a:spcPct val="115000"/>
              </a:lnSpc>
              <a:spcAft>
                <a:spcPts val="1000"/>
              </a:spcAft>
            </a:pPr>
            <a:r>
              <a:rPr lang="en-US" sz="6600" b="1" dirty="0">
                <a:effectLst/>
                <a:latin typeface="Calibri" panose="020F0502020204030204" pitchFamily="34" charset="0"/>
                <a:ea typeface="Calibri" panose="020F0502020204030204" pitchFamily="34" charset="0"/>
                <a:cs typeface="Latha" panose="020B0604020202020204" pitchFamily="34" charset="0"/>
              </a:rPr>
              <a:t>We are doing the Father’s work.</a:t>
            </a:r>
            <a:endParaRPr lang="en-CA" sz="6600" b="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1566165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225287" y="281609"/>
            <a:ext cx="9427760" cy="6940826"/>
          </a:xfrm>
        </p:spPr>
        <p:txBody>
          <a:bodyPr>
            <a:noAutofit/>
          </a:bodyPr>
          <a:lstStyle/>
          <a:p>
            <a:pPr algn="just">
              <a:lnSpc>
                <a:spcPct val="115000"/>
              </a:lnSpc>
            </a:pPr>
            <a:r>
              <a:rPr lang="en-US" sz="9600" b="1" dirty="0">
                <a:effectLst/>
                <a:latin typeface="Calibri" panose="020F0502020204030204" pitchFamily="34" charset="0"/>
                <a:ea typeface="Calibri" panose="020F0502020204030204" pitchFamily="34" charset="0"/>
                <a:cs typeface="Latha" panose="020B0604020202020204" pitchFamily="34" charset="0"/>
              </a:rPr>
              <a:t> </a:t>
            </a:r>
            <a:r>
              <a:rPr lang="en-CA" sz="9600" b="1" dirty="0">
                <a:effectLst/>
                <a:latin typeface="Calibri" panose="020F0502020204030204" pitchFamily="34" charset="0"/>
                <a:ea typeface="Calibri" panose="020F0502020204030204" pitchFamily="34" charset="0"/>
                <a:cs typeface="Latha" panose="020B0604020202020204" pitchFamily="34" charset="0"/>
              </a:rPr>
              <a:t>Matthew 18:</a:t>
            </a:r>
            <a:r>
              <a:rPr lang="en-US" sz="9600" b="1" dirty="0">
                <a:effectLst/>
                <a:latin typeface="Calibri" panose="020F0502020204030204" pitchFamily="34" charset="0"/>
                <a:ea typeface="Calibri" panose="020F0502020204030204" pitchFamily="34" charset="0"/>
                <a:cs typeface="Latha" panose="020B0604020202020204" pitchFamily="34" charset="0"/>
              </a:rPr>
              <a:t>20 </a:t>
            </a:r>
          </a:p>
        </p:txBody>
      </p:sp>
      <p:pic>
        <p:nvPicPr>
          <p:cNvPr id="2" name="Picture 1">
            <a:extLst>
              <a:ext uri="{FF2B5EF4-FFF2-40B4-BE49-F238E27FC236}">
                <a16:creationId xmlns:a16="http://schemas.microsoft.com/office/drawing/2014/main" id="{F59BB744-4F4E-51C4-1703-264D90846DD1}"/>
              </a:ext>
            </a:extLst>
          </p:cNvPr>
          <p:cNvPicPr>
            <a:picLocks noChangeAspect="1"/>
          </p:cNvPicPr>
          <p:nvPr/>
        </p:nvPicPr>
        <p:blipFill>
          <a:blip r:embed="rId2"/>
          <a:stretch>
            <a:fillRect/>
          </a:stretch>
        </p:blipFill>
        <p:spPr>
          <a:xfrm>
            <a:off x="6380706" y="2106705"/>
            <a:ext cx="6544681" cy="3729318"/>
          </a:xfrm>
          <a:prstGeom prst="rect">
            <a:avLst/>
          </a:prstGeom>
          <a:ln>
            <a:noFill/>
          </a:ln>
          <a:effectLst>
            <a:softEdge rad="112500"/>
          </a:effectLst>
        </p:spPr>
      </p:pic>
      <p:sp>
        <p:nvSpPr>
          <p:cNvPr id="5" name="TextBox 4">
            <a:extLst>
              <a:ext uri="{FF2B5EF4-FFF2-40B4-BE49-F238E27FC236}">
                <a16:creationId xmlns:a16="http://schemas.microsoft.com/office/drawing/2014/main" id="{9D3EA314-A12D-3D0C-EDA8-325076D81BFD}"/>
              </a:ext>
            </a:extLst>
          </p:cNvPr>
          <p:cNvSpPr txBox="1"/>
          <p:nvPr/>
        </p:nvSpPr>
        <p:spPr>
          <a:xfrm>
            <a:off x="333935" y="1702859"/>
            <a:ext cx="5762065" cy="5078313"/>
          </a:xfrm>
          <a:prstGeom prst="rect">
            <a:avLst/>
          </a:prstGeom>
          <a:noFill/>
        </p:spPr>
        <p:txBody>
          <a:bodyPr wrap="square">
            <a:spAutoFit/>
          </a:bodyPr>
          <a:lstStyle/>
          <a:p>
            <a:r>
              <a:rPr lang="en-US" sz="5400" b="1" dirty="0">
                <a:effectLst/>
                <a:latin typeface="Calibri" panose="020F0502020204030204" pitchFamily="34" charset="0"/>
                <a:ea typeface="Calibri" panose="020F0502020204030204" pitchFamily="34" charset="0"/>
                <a:cs typeface="Latha" panose="020B0604020202020204" pitchFamily="34" charset="0"/>
              </a:rPr>
              <a:t>For where two or three are gathered together in My name, I am there in the midst of them.”</a:t>
            </a:r>
            <a:endParaRPr lang="en-GB" sz="5400" dirty="0"/>
          </a:p>
        </p:txBody>
      </p:sp>
    </p:spTree>
    <p:extLst>
      <p:ext uri="{BB962C8B-B14F-4D97-AF65-F5344CB8AC3E}">
        <p14:creationId xmlns:p14="http://schemas.microsoft.com/office/powerpoint/2010/main" val="9447795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D7B657-B1F6-51F0-4B1C-987205CE190E}"/>
              </a:ext>
            </a:extLst>
          </p:cNvPr>
          <p:cNvPicPr>
            <a:picLocks noChangeAspect="1"/>
          </p:cNvPicPr>
          <p:nvPr/>
        </p:nvPicPr>
        <p:blipFill>
          <a:blip r:embed="rId2"/>
          <a:stretch>
            <a:fillRect/>
          </a:stretch>
        </p:blipFill>
        <p:spPr>
          <a:xfrm>
            <a:off x="5447404" y="-159025"/>
            <a:ext cx="7252574" cy="7252574"/>
          </a:xfrm>
          <a:prstGeom prst="rect">
            <a:avLst/>
          </a:prstGeom>
        </p:spPr>
      </p:pic>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154738" y="-159026"/>
            <a:ext cx="12037261" cy="3588026"/>
          </a:xfrm>
        </p:spPr>
        <p:txBody>
          <a:bodyPr>
            <a:noAutofit/>
          </a:bodyPr>
          <a:lstStyle/>
          <a:p>
            <a:pPr algn="l">
              <a:lnSpc>
                <a:spcPct val="115000"/>
              </a:lnSpc>
              <a:spcAft>
                <a:spcPts val="1000"/>
              </a:spcAft>
            </a:pPr>
            <a:r>
              <a:rPr lang="en-US" sz="6000" b="1" dirty="0">
                <a:effectLst/>
                <a:latin typeface="Calibri" panose="020F0502020204030204" pitchFamily="34" charset="0"/>
                <a:ea typeface="Calibri" panose="020F0502020204030204" pitchFamily="34" charset="0"/>
                <a:cs typeface="Latha" panose="020B0604020202020204" pitchFamily="34" charset="0"/>
              </a:rPr>
              <a:t>It’s a place of love. </a:t>
            </a:r>
            <a:endParaRPr lang="en-CA" sz="6000" b="1" dirty="0">
              <a:effectLst/>
              <a:latin typeface="Calibri" panose="020F0502020204030204" pitchFamily="34" charset="0"/>
              <a:ea typeface="Calibri" panose="020F0502020204030204" pitchFamily="34" charset="0"/>
              <a:cs typeface="Latha" panose="020B0604020202020204" pitchFamily="34" charset="0"/>
            </a:endParaRPr>
          </a:p>
          <a:p>
            <a:pPr algn="l">
              <a:lnSpc>
                <a:spcPct val="115000"/>
              </a:lnSpc>
              <a:spcAft>
                <a:spcPts val="1000"/>
              </a:spcAft>
            </a:pPr>
            <a:r>
              <a:rPr lang="en-US" sz="6000" b="1" dirty="0">
                <a:effectLst/>
                <a:latin typeface="Calibri" panose="020F0502020204030204" pitchFamily="34" charset="0"/>
                <a:ea typeface="Calibri" panose="020F0502020204030204" pitchFamily="34" charset="0"/>
                <a:cs typeface="Latha" panose="020B0604020202020204" pitchFamily="34" charset="0"/>
              </a:rPr>
              <a:t>It’s a place of restoration. </a:t>
            </a:r>
            <a:endParaRPr lang="en-CA" sz="6000" b="1" dirty="0">
              <a:effectLst/>
              <a:latin typeface="Calibri" panose="020F0502020204030204" pitchFamily="34" charset="0"/>
              <a:ea typeface="Calibri" panose="020F0502020204030204" pitchFamily="34" charset="0"/>
              <a:cs typeface="Latha" panose="020B0604020202020204" pitchFamily="34" charset="0"/>
            </a:endParaRPr>
          </a:p>
          <a:p>
            <a:pPr algn="l">
              <a:lnSpc>
                <a:spcPct val="115000"/>
              </a:lnSpc>
              <a:spcAft>
                <a:spcPts val="1000"/>
              </a:spcAft>
            </a:pPr>
            <a:r>
              <a:rPr lang="en-US" sz="6000" b="1" dirty="0">
                <a:effectLst/>
                <a:latin typeface="Calibri" panose="020F0502020204030204" pitchFamily="34" charset="0"/>
                <a:ea typeface="Calibri" panose="020F0502020204030204" pitchFamily="34" charset="0"/>
                <a:cs typeface="Latha" panose="020B0604020202020204" pitchFamily="34" charset="0"/>
              </a:rPr>
              <a:t>It’s a place of holiness. </a:t>
            </a:r>
            <a:endParaRPr lang="en-CA" sz="6000" b="1" dirty="0">
              <a:effectLst/>
              <a:latin typeface="Calibri" panose="020F0502020204030204" pitchFamily="34" charset="0"/>
              <a:ea typeface="Calibri" panose="020F0502020204030204" pitchFamily="34" charset="0"/>
              <a:cs typeface="Latha" panose="020B0604020202020204" pitchFamily="34" charset="0"/>
            </a:endParaRPr>
          </a:p>
          <a:p>
            <a:pPr algn="l">
              <a:lnSpc>
                <a:spcPct val="115000"/>
              </a:lnSpc>
              <a:spcAft>
                <a:spcPts val="1000"/>
              </a:spcAft>
            </a:pPr>
            <a:r>
              <a:rPr lang="en-US" sz="6000" b="1" dirty="0">
                <a:effectLst/>
                <a:latin typeface="Calibri" panose="020F0502020204030204" pitchFamily="34" charset="0"/>
                <a:ea typeface="Calibri" panose="020F0502020204030204" pitchFamily="34" charset="0"/>
                <a:cs typeface="Latha" panose="020B0604020202020204" pitchFamily="34" charset="0"/>
              </a:rPr>
              <a:t>It’s a place of fear. </a:t>
            </a:r>
            <a:endParaRPr lang="en-CA" sz="6000" b="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5106354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0806948b1ec27a36d16aac85a5ac1999">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c79b7d1f786b9c67f84e9c608e25a0ee"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054CA342-F9E5-423E-A97C-DF0947BA8916}"/>
</file>

<file path=customXml/itemProps2.xml><?xml version="1.0" encoding="utf-8"?>
<ds:datastoreItem xmlns:ds="http://schemas.openxmlformats.org/officeDocument/2006/customXml" ds:itemID="{543A5148-3BAB-4C20-94FA-D452E363CE43}"/>
</file>

<file path=customXml/itemProps3.xml><?xml version="1.0" encoding="utf-8"?>
<ds:datastoreItem xmlns:ds="http://schemas.openxmlformats.org/officeDocument/2006/customXml" ds:itemID="{A43246ED-1926-43F6-AAB3-6766AAE0486C}"/>
</file>

<file path=docProps/app.xml><?xml version="1.0" encoding="utf-8"?>
<Properties xmlns="http://schemas.openxmlformats.org/officeDocument/2006/extended-properties" xmlns:vt="http://schemas.openxmlformats.org/officeDocument/2006/docPropsVTypes">
  <Template>Celestial</Template>
  <TotalTime>424</TotalTime>
  <Words>1056</Words>
  <Application>Microsoft Office PowerPoint</Application>
  <PresentationFormat>Widescreen</PresentationFormat>
  <Paragraphs>116</Paragraphs>
  <Slides>53</Slides>
  <Notes>1</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53</vt:i4>
      </vt:variant>
    </vt:vector>
  </HeadingPairs>
  <TitlesOfParts>
    <vt:vector size="66" baseType="lpstr">
      <vt:lpstr>Aptos</vt:lpstr>
      <vt:lpstr>Aptos Display</vt:lpstr>
      <vt:lpstr>Arial</vt:lpstr>
      <vt:lpstr>Bahnschrift SemiBold</vt:lpstr>
      <vt:lpstr>Bradley Hand ITC</vt:lpstr>
      <vt:lpstr>Calibri</vt:lpstr>
      <vt:lpstr>Calibri Light</vt:lpstr>
      <vt:lpstr>Latha</vt:lpstr>
      <vt:lpstr>Segoe UI</vt:lpstr>
      <vt:lpstr>Wingdings</vt:lpstr>
      <vt:lpstr>Celestial</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Vino Dhavaraj Durairaj Solomon</dc:creator>
  <cp:lastModifiedBy>Bennifer C R</cp:lastModifiedBy>
  <cp:revision>4</cp:revision>
  <dcterms:created xsi:type="dcterms:W3CDTF">2024-05-02T18:57:47Z</dcterms:created>
  <dcterms:modified xsi:type="dcterms:W3CDTF">2024-05-05T05:52:08Z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