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  <p:sldId id="256" r:id="rId3"/>
    <p:sldId id="734" r:id="rId4"/>
    <p:sldId id="810" r:id="rId5"/>
    <p:sldId id="823" r:id="rId6"/>
    <p:sldId id="812" r:id="rId7"/>
    <p:sldId id="813" r:id="rId8"/>
    <p:sldId id="814" r:id="rId9"/>
    <p:sldId id="815" r:id="rId10"/>
    <p:sldId id="820" r:id="rId11"/>
    <p:sldId id="821" r:id="rId12"/>
    <p:sldId id="822" r:id="rId13"/>
    <p:sldId id="824" r:id="rId14"/>
    <p:sldId id="825" r:id="rId15"/>
    <p:sldId id="816" r:id="rId16"/>
    <p:sldId id="826" r:id="rId17"/>
    <p:sldId id="827" r:id="rId18"/>
    <p:sldId id="828" r:id="rId19"/>
    <p:sldId id="817" r:id="rId20"/>
    <p:sldId id="829" r:id="rId21"/>
    <p:sldId id="831" r:id="rId22"/>
    <p:sldId id="830" r:id="rId23"/>
    <p:sldId id="832" r:id="rId24"/>
    <p:sldId id="818" r:id="rId25"/>
    <p:sldId id="833" r:id="rId26"/>
    <p:sldId id="926" r:id="rId27"/>
    <p:sldId id="925" r:id="rId28"/>
    <p:sldId id="834" r:id="rId29"/>
    <p:sldId id="837" r:id="rId30"/>
    <p:sldId id="838" r:id="rId31"/>
    <p:sldId id="839" r:id="rId32"/>
    <p:sldId id="836" r:id="rId33"/>
    <p:sldId id="844" r:id="rId34"/>
    <p:sldId id="845" r:id="rId35"/>
    <p:sldId id="846" r:id="rId36"/>
    <p:sldId id="927" r:id="rId37"/>
    <p:sldId id="819" r:id="rId38"/>
    <p:sldId id="847" r:id="rId39"/>
    <p:sldId id="928" r:id="rId40"/>
    <p:sldId id="849" r:id="rId41"/>
    <p:sldId id="848" r:id="rId42"/>
    <p:sldId id="850" r:id="rId43"/>
    <p:sldId id="852" r:id="rId44"/>
    <p:sldId id="851" r:id="rId45"/>
    <p:sldId id="840" r:id="rId46"/>
    <p:sldId id="841" r:id="rId47"/>
    <p:sldId id="853" r:id="rId48"/>
    <p:sldId id="854" r:id="rId49"/>
    <p:sldId id="855" r:id="rId50"/>
    <p:sldId id="856" r:id="rId51"/>
    <p:sldId id="929" r:id="rId52"/>
    <p:sldId id="857" r:id="rId53"/>
    <p:sldId id="858" r:id="rId54"/>
    <p:sldId id="842" r:id="rId55"/>
    <p:sldId id="863" r:id="rId56"/>
    <p:sldId id="864" r:id="rId57"/>
    <p:sldId id="859" r:id="rId58"/>
    <p:sldId id="860" r:id="rId59"/>
    <p:sldId id="861" r:id="rId60"/>
    <p:sldId id="865" r:id="rId61"/>
    <p:sldId id="866" r:id="rId62"/>
    <p:sldId id="872" r:id="rId63"/>
    <p:sldId id="867" r:id="rId64"/>
    <p:sldId id="873" r:id="rId65"/>
    <p:sldId id="874" r:id="rId66"/>
    <p:sldId id="876" r:id="rId67"/>
    <p:sldId id="877" r:id="rId68"/>
    <p:sldId id="878" r:id="rId69"/>
    <p:sldId id="879" r:id="rId70"/>
    <p:sldId id="880" r:id="rId71"/>
    <p:sldId id="881" r:id="rId72"/>
    <p:sldId id="882" r:id="rId73"/>
    <p:sldId id="883" r:id="rId74"/>
    <p:sldId id="884" r:id="rId75"/>
    <p:sldId id="885" r:id="rId76"/>
    <p:sldId id="886" r:id="rId77"/>
    <p:sldId id="887" r:id="rId78"/>
    <p:sldId id="888" r:id="rId79"/>
    <p:sldId id="889" r:id="rId80"/>
    <p:sldId id="890" r:id="rId81"/>
    <p:sldId id="891" r:id="rId82"/>
    <p:sldId id="875" r:id="rId83"/>
    <p:sldId id="892" r:id="rId84"/>
    <p:sldId id="869" r:id="rId85"/>
    <p:sldId id="870" r:id="rId86"/>
    <p:sldId id="893" r:id="rId87"/>
    <p:sldId id="894" r:id="rId88"/>
    <p:sldId id="895" r:id="rId89"/>
    <p:sldId id="896" r:id="rId90"/>
    <p:sldId id="898" r:id="rId91"/>
    <p:sldId id="900" r:id="rId92"/>
    <p:sldId id="899" r:id="rId93"/>
    <p:sldId id="901" r:id="rId94"/>
    <p:sldId id="902" r:id="rId95"/>
    <p:sldId id="903" r:id="rId96"/>
    <p:sldId id="904" r:id="rId97"/>
    <p:sldId id="905" r:id="rId98"/>
    <p:sldId id="906" r:id="rId99"/>
    <p:sldId id="907" r:id="rId100"/>
    <p:sldId id="908" r:id="rId101"/>
    <p:sldId id="909" r:id="rId102"/>
    <p:sldId id="910" r:id="rId103"/>
    <p:sldId id="911" r:id="rId104"/>
    <p:sldId id="912" r:id="rId105"/>
    <p:sldId id="913" r:id="rId106"/>
    <p:sldId id="897" r:id="rId107"/>
    <p:sldId id="914" r:id="rId108"/>
    <p:sldId id="915" r:id="rId109"/>
    <p:sldId id="916" r:id="rId110"/>
    <p:sldId id="917" r:id="rId111"/>
    <p:sldId id="862" r:id="rId112"/>
    <p:sldId id="918" r:id="rId113"/>
    <p:sldId id="924" r:id="rId114"/>
    <p:sldId id="919" r:id="rId1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A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8926" autoAdjust="0"/>
    <p:restoredTop sz="94660"/>
  </p:normalViewPr>
  <p:slideViewPr>
    <p:cSldViewPr snapToGrid="0">
      <p:cViewPr>
        <p:scale>
          <a:sx n="33" d="100"/>
          <a:sy n="33" d="100"/>
        </p:scale>
        <p:origin x="442" y="11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viewProps" Target="view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tableStyles" Target="tableStyle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customXml" Target="../customXml/item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customXml" Target="../customXml/item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27/07/2024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185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27/07/2024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788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27/07/2024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080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27/07/2024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94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27/07/2024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099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27/07/2024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45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27/07/2024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25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27/07/2024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16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27/07/2024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513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27/07/2024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7486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27/07/2024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579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C7730-C7EE-4E26-9582-F41D4214C7FF}" type="datetimeFigureOut">
              <a:rPr lang="en-GB" smtClean="0"/>
              <a:t>27/07/2024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39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2.wdp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3" Type="http://schemas.microsoft.com/office/2007/relationships/hdphoto" Target="../media/hdphoto23.wdp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3" Type="http://schemas.microsoft.com/office/2007/relationships/hdphoto" Target="../media/hdphoto25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3" Type="http://schemas.microsoft.com/office/2007/relationships/hdphoto" Target="../media/hdphoto26.wdp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3" Type="http://schemas.microsoft.com/office/2007/relationships/hdphoto" Target="../media/hdphoto27.wdp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3" Type="http://schemas.microsoft.com/office/2007/relationships/hdphoto" Target="../media/hdphoto28.wdp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Line PNG Images, Download 1100000+ Line PNG Resources with Transparent 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51747" y="1504482"/>
            <a:ext cx="7188199" cy="404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615440" y="1216677"/>
            <a:ext cx="4664710" cy="4618973"/>
          </a:xfrm>
          <a:prstGeom prst="ellipse">
            <a:avLst/>
          </a:prstGeom>
          <a:solidFill>
            <a:srgbClr val="0070C0"/>
          </a:solidFill>
          <a:ln w="174625" cmpd="thinThick">
            <a:solidFill>
              <a:srgbClr val="0070C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JULY 28</a:t>
            </a:r>
          </a:p>
          <a:p>
            <a:pPr>
              <a:spcAft>
                <a:spcPts val="600"/>
              </a:spcAft>
            </a:pPr>
            <a:r>
              <a:rPr lang="en-US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 u n d a y  </a:t>
            </a:r>
            <a:endParaRPr lang="en-US" sz="32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86601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Vector decorative floral corner black and white Stock Vector Image &amp; Art -  Alamy">
            <a:extLst>
              <a:ext uri="{FF2B5EF4-FFF2-40B4-BE49-F238E27FC236}">
                <a16:creationId xmlns:a16="http://schemas.microsoft.com/office/drawing/2014/main" id="{5DEE8F04-A6B6-D765-7B6F-38D6676BC9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26"/>
          <a:stretch/>
        </p:blipFill>
        <p:spPr bwMode="auto">
          <a:xfrm rot="10548379" flipH="1">
            <a:off x="107791" y="295999"/>
            <a:ext cx="2325332" cy="3033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632527" y="5025433"/>
            <a:ext cx="12418127" cy="1617531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pPr algn="r">
              <a:lnSpc>
                <a:spcPct val="100000"/>
              </a:lnSpc>
            </a:pPr>
            <a:br>
              <a:rPr lang="en-GB" sz="12800" dirty="0">
                <a:highlight>
                  <a:srgbClr val="EAAD00"/>
                </a:highlight>
                <a:latin typeface="Bahnschrift Light Condensed" panose="020B0502040204020203" pitchFamily="34" charset="0"/>
              </a:rPr>
            </a:br>
            <a:r>
              <a:rPr lang="en-GB" sz="12800" dirty="0">
                <a:solidFill>
                  <a:schemeClr val="bg1"/>
                </a:solidFill>
                <a:highlight>
                  <a:srgbClr val="000080"/>
                </a:highlight>
                <a:latin typeface="Bahnschrift Light Condensed" panose="020B0502040204020203" pitchFamily="34" charset="0"/>
              </a:rPr>
              <a:t>  Matthew 19:30-20:1-16 </a:t>
            </a:r>
            <a:endParaRPr lang="en-GB" dirty="0">
              <a:solidFill>
                <a:schemeClr val="bg1"/>
              </a:solidFill>
              <a:highlight>
                <a:srgbClr val="000080"/>
              </a:highlight>
            </a:endParaRPr>
          </a:p>
        </p:txBody>
      </p:sp>
      <p:pic>
        <p:nvPicPr>
          <p:cNvPr id="1030" name="Picture 6" descr="Vector decorative floral corner black and white Stock Vector Image &amp; Art -  Alamy">
            <a:extLst>
              <a:ext uri="{FF2B5EF4-FFF2-40B4-BE49-F238E27FC236}">
                <a16:creationId xmlns:a16="http://schemas.microsoft.com/office/drawing/2014/main" id="{ADF22B4F-10EB-5347-72C9-834063E8D6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26"/>
          <a:stretch/>
        </p:blipFill>
        <p:spPr bwMode="auto">
          <a:xfrm rot="10548379">
            <a:off x="9863023" y="152852"/>
            <a:ext cx="2225203" cy="344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ownload Line Art, Design, Floral. Royalty-Free Vector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366" y="7367740"/>
            <a:ext cx="5914850" cy="3416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E23A67F-DBC8-F585-F8CD-E198E0DA5BED}"/>
              </a:ext>
            </a:extLst>
          </p:cNvPr>
          <p:cNvSpPr txBox="1">
            <a:spLocks/>
          </p:cNvSpPr>
          <p:nvPr/>
        </p:nvSpPr>
        <p:spPr>
          <a:xfrm>
            <a:off x="266700" y="-1436684"/>
            <a:ext cx="11677650" cy="65415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7000" b="1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COMMON</a:t>
            </a:r>
            <a:r>
              <a:rPr lang="en-GB" sz="17000" b="1" dirty="0">
                <a:latin typeface="Bahnschrift Light Condensed" panose="020B0502040204020203" pitchFamily="34" charset="0"/>
              </a:rPr>
              <a:t> Reward for All</a:t>
            </a:r>
            <a:endParaRPr lang="en-GB" sz="9600" dirty="0"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59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5,000+ Anger Child Stock Illustrations, Royalty-Free Vector Graphics &amp;  Clip Art - iStock | Child shouting, Anger teenager">
            <a:extLst>
              <a:ext uri="{FF2B5EF4-FFF2-40B4-BE49-F238E27FC236}">
                <a16:creationId xmlns:a16="http://schemas.microsoft.com/office/drawing/2014/main" id="{417F0F1B-98EE-3751-ADF0-1D7823D6B0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5" y="-154915"/>
            <a:ext cx="6010751" cy="6203510"/>
          </a:xfrm>
          <a:prstGeom prst="rect">
            <a:avLst/>
          </a:prstGeom>
          <a:noFill/>
          <a:effectLst>
            <a:softEdge rad="838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202238"/>
            <a:ext cx="12192000" cy="1655762"/>
          </a:xfrm>
          <a:solidFill>
            <a:srgbClr val="0070C0"/>
          </a:solidFill>
          <a:ln w="28575">
            <a:solidFill>
              <a:srgbClr val="002060"/>
            </a:solidFill>
          </a:ln>
        </p:spPr>
        <p:txBody>
          <a:bodyPr>
            <a:noAutofit/>
          </a:bodyPr>
          <a:lstStyle/>
          <a:p>
            <a:r>
              <a:rPr lang="en-GB" sz="8800" b="1" spc="600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This is not fair.</a:t>
            </a:r>
            <a:endParaRPr lang="en-GB" sz="4800" b="1" dirty="0">
              <a:ln>
                <a:solidFill>
                  <a:srgbClr val="002060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08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Childless couple hi-res stock photography and images - Alamy">
            <a:extLst>
              <a:ext uri="{FF2B5EF4-FFF2-40B4-BE49-F238E27FC236}">
                <a16:creationId xmlns:a16="http://schemas.microsoft.com/office/drawing/2014/main" id="{C2D303BC-55BA-9BCC-9962-2C3C28E90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-77002"/>
            <a:ext cx="4515621" cy="5904202"/>
          </a:xfrm>
          <a:prstGeom prst="rect">
            <a:avLst/>
          </a:prstGeom>
          <a:noFill/>
          <a:effectLst>
            <a:softEdge rad="444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25,000+ Anger Child Stock Illustrations, Royalty-Free Vector Graphics &amp;  Clip Art - iStock | Child shouting, Anger teenager">
            <a:extLst>
              <a:ext uri="{FF2B5EF4-FFF2-40B4-BE49-F238E27FC236}">
                <a16:creationId xmlns:a16="http://schemas.microsoft.com/office/drawing/2014/main" id="{417F0F1B-98EE-3751-ADF0-1D7823D6B0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5" y="-154915"/>
            <a:ext cx="6010751" cy="6203510"/>
          </a:xfrm>
          <a:prstGeom prst="rect">
            <a:avLst/>
          </a:prstGeom>
          <a:noFill/>
          <a:effectLst>
            <a:softEdge rad="838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orkplace Conflict Images - Free Download on Freepik">
            <a:extLst>
              <a:ext uri="{FF2B5EF4-FFF2-40B4-BE49-F238E27FC236}">
                <a16:creationId xmlns:a16="http://schemas.microsoft.com/office/drawing/2014/main" id="{5DFE2186-16CA-7CFD-79AA-96882FDF2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749" y="-844505"/>
            <a:ext cx="7139756" cy="7702505"/>
          </a:xfrm>
          <a:prstGeom prst="rect">
            <a:avLst/>
          </a:prstGeom>
          <a:noFill/>
          <a:effectLst>
            <a:softEdge rad="95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67E5CDB-0FF1-6031-218F-FFC7A4A957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54DBDFA-5218-6D66-E980-4FBC722B1756}"/>
              </a:ext>
            </a:extLst>
          </p:cNvPr>
          <p:cNvSpPr txBox="1">
            <a:spLocks/>
          </p:cNvSpPr>
          <p:nvPr/>
        </p:nvSpPr>
        <p:spPr>
          <a:xfrm>
            <a:off x="0" y="5202238"/>
            <a:ext cx="12192000" cy="1655762"/>
          </a:xfrm>
          <a:prstGeom prst="rect">
            <a:avLst/>
          </a:prstGeom>
          <a:solidFill>
            <a:srgbClr val="0070C0"/>
          </a:solidFill>
          <a:ln w="28575">
            <a:solidFill>
              <a:srgbClr val="00206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8800" b="1" spc="60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This is not fair.</a:t>
            </a:r>
            <a:endParaRPr lang="en-GB" sz="4800" b="1" dirty="0">
              <a:ln>
                <a:solidFill>
                  <a:srgbClr val="002060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928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The Prayer Question">
            <a:extLst>
              <a:ext uri="{FF2B5EF4-FFF2-40B4-BE49-F238E27FC236}">
                <a16:creationId xmlns:a16="http://schemas.microsoft.com/office/drawing/2014/main" id="{8ECAD5BF-2529-D0F7-79D9-94326F637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4906" y="-687415"/>
            <a:ext cx="6956989" cy="7388323"/>
          </a:xfrm>
          <a:prstGeom prst="rect">
            <a:avLst/>
          </a:prstGeom>
          <a:noFill/>
          <a:effectLst>
            <a:softEdge rad="965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hildless couple hi-res stock photography and images - Alamy">
            <a:extLst>
              <a:ext uri="{FF2B5EF4-FFF2-40B4-BE49-F238E27FC236}">
                <a16:creationId xmlns:a16="http://schemas.microsoft.com/office/drawing/2014/main" id="{C2D303BC-55BA-9BCC-9962-2C3C28E90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-77002"/>
            <a:ext cx="4515621" cy="5904202"/>
          </a:xfrm>
          <a:prstGeom prst="rect">
            <a:avLst/>
          </a:prstGeom>
          <a:noFill/>
          <a:effectLst>
            <a:softEdge rad="444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orkplace Conflict Images - Free Download on Freepik">
            <a:extLst>
              <a:ext uri="{FF2B5EF4-FFF2-40B4-BE49-F238E27FC236}">
                <a16:creationId xmlns:a16="http://schemas.microsoft.com/office/drawing/2014/main" id="{5DFE2186-16CA-7CFD-79AA-96882FDF2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749" y="-844505"/>
            <a:ext cx="7139756" cy="7702505"/>
          </a:xfrm>
          <a:prstGeom prst="rect">
            <a:avLst/>
          </a:prstGeom>
          <a:noFill/>
          <a:effectLst>
            <a:softEdge rad="95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67E5CDB-0FF1-6031-218F-FFC7A4A957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54DBDFA-5218-6D66-E980-4FBC722B1756}"/>
              </a:ext>
            </a:extLst>
          </p:cNvPr>
          <p:cNvSpPr txBox="1">
            <a:spLocks/>
          </p:cNvSpPr>
          <p:nvPr/>
        </p:nvSpPr>
        <p:spPr>
          <a:xfrm>
            <a:off x="0" y="5202238"/>
            <a:ext cx="12192000" cy="1655762"/>
          </a:xfrm>
          <a:prstGeom prst="rect">
            <a:avLst/>
          </a:prstGeom>
          <a:solidFill>
            <a:srgbClr val="0070C0"/>
          </a:solidFill>
          <a:ln w="28575">
            <a:solidFill>
              <a:srgbClr val="00206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8800" b="1" spc="60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This is not fair.</a:t>
            </a:r>
            <a:endParaRPr lang="en-GB" sz="4800" b="1" dirty="0">
              <a:ln>
                <a:solidFill>
                  <a:srgbClr val="002060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448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Childless couple hi-res stock photography and images - Alamy">
            <a:extLst>
              <a:ext uri="{FF2B5EF4-FFF2-40B4-BE49-F238E27FC236}">
                <a16:creationId xmlns:a16="http://schemas.microsoft.com/office/drawing/2014/main" id="{C2D303BC-55BA-9BCC-9962-2C3C28E90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256" y="-447413"/>
            <a:ext cx="5116053" cy="6689271"/>
          </a:xfrm>
          <a:prstGeom prst="rect">
            <a:avLst/>
          </a:prstGeom>
          <a:noFill/>
          <a:effectLst>
            <a:softEdge rad="444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25,000+ Anger Child Stock Illustrations, Royalty-Free Vector Graphics &amp;  Clip Art - iStock | Child shouting, Anger teenager">
            <a:extLst>
              <a:ext uri="{FF2B5EF4-FFF2-40B4-BE49-F238E27FC236}">
                <a16:creationId xmlns:a16="http://schemas.microsoft.com/office/drawing/2014/main" id="{417F0F1B-98EE-3751-ADF0-1D7823D6B0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5" y="-154915"/>
            <a:ext cx="6010751" cy="6203510"/>
          </a:xfrm>
          <a:prstGeom prst="rect">
            <a:avLst/>
          </a:prstGeom>
          <a:noFill/>
          <a:effectLst>
            <a:softEdge rad="838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e Prayer Question">
            <a:extLst>
              <a:ext uri="{FF2B5EF4-FFF2-40B4-BE49-F238E27FC236}">
                <a16:creationId xmlns:a16="http://schemas.microsoft.com/office/drawing/2014/main" id="{9FB3C5C9-CD10-B8B0-FE2A-729F002C8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4906" y="-687415"/>
            <a:ext cx="6956989" cy="7388323"/>
          </a:xfrm>
          <a:prstGeom prst="rect">
            <a:avLst/>
          </a:prstGeom>
          <a:noFill/>
          <a:effectLst>
            <a:softEdge rad="965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FD69773-AD19-9815-F6ED-CCB4FA277D0D}"/>
              </a:ext>
            </a:extLst>
          </p:cNvPr>
          <p:cNvSpPr txBox="1">
            <a:spLocks/>
          </p:cNvSpPr>
          <p:nvPr/>
        </p:nvSpPr>
        <p:spPr>
          <a:xfrm>
            <a:off x="0" y="5202238"/>
            <a:ext cx="12192000" cy="1655762"/>
          </a:xfrm>
          <a:prstGeom prst="rect">
            <a:avLst/>
          </a:prstGeom>
          <a:solidFill>
            <a:srgbClr val="0070C0"/>
          </a:solidFill>
          <a:ln w="28575">
            <a:solidFill>
              <a:srgbClr val="00206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8800" b="1" spc="60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rPr>
              <a:t>This is not fair.</a:t>
            </a:r>
            <a:endParaRPr lang="en-GB" sz="4800" b="1" dirty="0">
              <a:ln>
                <a:solidFill>
                  <a:srgbClr val="002060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365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758" y="1039529"/>
            <a:ext cx="11106484" cy="6073541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/>
          </a:bodyPr>
          <a:lstStyle/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There were three different times the people were deported from Israel </a:t>
            </a:r>
          </a:p>
          <a:p>
            <a:r>
              <a:rPr lang="en-GB" sz="138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605, 597</a:t>
            </a:r>
            <a:r>
              <a:rPr lang="en-GB" sz="95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and </a:t>
            </a:r>
            <a:r>
              <a:rPr lang="en-GB" sz="138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586 B.C.</a:t>
            </a:r>
            <a:endParaRPr lang="en-GB" sz="8000" b="1" dirty="0">
              <a:solidFill>
                <a:srgbClr val="0070C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42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What Does the Bible Say about the Babylonian Captivity?">
            <a:extLst>
              <a:ext uri="{FF2B5EF4-FFF2-40B4-BE49-F238E27FC236}">
                <a16:creationId xmlns:a16="http://schemas.microsoft.com/office/drawing/2014/main" id="{F649C263-3D5A-196F-63ED-F1C4372071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84" y="0"/>
            <a:ext cx="12121916" cy="6756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722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ible – scripturescript">
            <a:extLst>
              <a:ext uri="{FF2B5EF4-FFF2-40B4-BE49-F238E27FC236}">
                <a16:creationId xmlns:a16="http://schemas.microsoft.com/office/drawing/2014/main" id="{34D3831F-C1DE-78E4-501E-B495F1772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2504" y="0"/>
            <a:ext cx="8961120" cy="6858000"/>
          </a:xfrm>
          <a:prstGeom prst="rect">
            <a:avLst/>
          </a:pr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2997C58-DD80-251C-BD5D-CBF3E4439C1D}"/>
              </a:ext>
            </a:extLst>
          </p:cNvPr>
          <p:cNvSpPr txBox="1"/>
          <p:nvPr/>
        </p:nvSpPr>
        <p:spPr>
          <a:xfrm>
            <a:off x="4839100" y="1091622"/>
            <a:ext cx="6682339" cy="4539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They accused God of </a:t>
            </a:r>
            <a:r>
              <a:rPr lang="en-US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being unjust</a:t>
            </a:r>
            <a:r>
              <a:rPr lang="en-US" sz="6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. </a:t>
            </a:r>
            <a:endParaRPr lang="en-GB" sz="6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They accused God of </a:t>
            </a:r>
            <a:r>
              <a:rPr lang="en-US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being unfair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. 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5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391" y="2293005"/>
            <a:ext cx="11106484" cy="456499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O house of Israel, is it not My way which is fair, and your ways which are not fair?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Ezekiel 18:25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690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762" y="1940059"/>
            <a:ext cx="11106484" cy="507675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6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…of truth in the gospel. </a:t>
            </a:r>
          </a:p>
          <a:p>
            <a:r>
              <a:rPr lang="en-GB" sz="6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…of repentance, </a:t>
            </a:r>
          </a:p>
          <a:p>
            <a:r>
              <a:rPr lang="en-GB" sz="6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…of faith. </a:t>
            </a:r>
          </a:p>
          <a:p>
            <a:r>
              <a:rPr lang="en-GB" sz="6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…of the application of justification and sanctification of the believer in salvation. </a:t>
            </a:r>
          </a:p>
          <a:p>
            <a:r>
              <a:rPr lang="en-GB" sz="6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…in the way God treats us.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Commonality…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47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391" y="2293005"/>
            <a:ext cx="11106484" cy="456499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But many who are first will be last, and the last first.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19:30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10242" name="Picture 2" descr="What Is Harvard Referencing Style? Tips and Formatting | Grammarly">
            <a:extLst>
              <a:ext uri="{FF2B5EF4-FFF2-40B4-BE49-F238E27FC236}">
                <a16:creationId xmlns:a16="http://schemas.microsoft.com/office/drawing/2014/main" id="{8FCB994D-6E21-E6E7-A315-9B8BD12F2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6213"/>
            <a:ext cx="12192000" cy="668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720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391" y="2293005"/>
            <a:ext cx="11106484" cy="456499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But many who are first will be last, and the last first.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19:30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99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List of dead heat horse races - Wikipedia">
            <a:extLst>
              <a:ext uri="{FF2B5EF4-FFF2-40B4-BE49-F238E27FC236}">
                <a16:creationId xmlns:a16="http://schemas.microsoft.com/office/drawing/2014/main" id="{D510E03F-F1F9-A1EE-EE2A-3726E40CB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658" y="1682404"/>
            <a:ext cx="3985928" cy="5175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DEAD HEAT 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7172" name="Picture 4" descr="Rare Photo-Finish Captures Triple Dead Heat in Horse Racing - FinishLynx">
            <a:extLst>
              <a:ext uri="{FF2B5EF4-FFF2-40B4-BE49-F238E27FC236}">
                <a16:creationId xmlns:a16="http://schemas.microsoft.com/office/drawing/2014/main" id="{DCE8A040-AF36-98D1-430F-DD313C73D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424" y="1763949"/>
            <a:ext cx="4078036" cy="596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F991214-166B-2118-C22C-3F007A955DE4}"/>
              </a:ext>
            </a:extLst>
          </p:cNvPr>
          <p:cNvCxnSpPr/>
          <p:nvPr/>
        </p:nvCxnSpPr>
        <p:spPr>
          <a:xfrm>
            <a:off x="4826000" y="1763949"/>
            <a:ext cx="0" cy="516876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11C8983-0B13-32DE-BED7-A54324A806A6}"/>
              </a:ext>
            </a:extLst>
          </p:cNvPr>
          <p:cNvCxnSpPr/>
          <p:nvPr/>
        </p:nvCxnSpPr>
        <p:spPr>
          <a:xfrm>
            <a:off x="10915650" y="1763949"/>
            <a:ext cx="0" cy="5168767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8022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4E014-F8C6-5188-F416-0FBD91631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1A890A-B618-84D6-D1D6-F2FCBC59D0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218" name="Picture 2" descr="I knew we'd either won or it was a dead-heat' - three-way photo-finish  drama | Racing Post">
            <a:extLst>
              <a:ext uri="{FF2B5EF4-FFF2-40B4-BE49-F238E27FC236}">
                <a16:creationId xmlns:a16="http://schemas.microsoft.com/office/drawing/2014/main" id="{CA63A457-2748-A2D8-729F-FC8458D7E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45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130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758" y="236388"/>
            <a:ext cx="11106484" cy="456499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first are last, and the last are first because everybody finishes the same.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4098738"/>
            <a:ext cx="12192000" cy="2022929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“Everyone are the same.” </a:t>
            </a:r>
          </a:p>
          <a:p>
            <a:pPr>
              <a:lnSpc>
                <a:spcPct val="100000"/>
              </a:lnSpc>
            </a:pPr>
            <a:r>
              <a:rPr lang="en-GB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There is no inequality. </a:t>
            </a:r>
          </a:p>
        </p:txBody>
      </p:sp>
    </p:spTree>
    <p:extLst>
      <p:ext uri="{BB962C8B-B14F-4D97-AF65-F5344CB8AC3E}">
        <p14:creationId xmlns:p14="http://schemas.microsoft.com/office/powerpoint/2010/main" val="242616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C9AC1-D01E-7187-B834-5C43E6E65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7009C-A114-AD76-3FC8-287F1B3CF7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266" name="Picture 2" descr="The parables of Christ, explained">
            <a:extLst>
              <a:ext uri="{FF2B5EF4-FFF2-40B4-BE49-F238E27FC236}">
                <a16:creationId xmlns:a16="http://schemas.microsoft.com/office/drawing/2014/main" id="{CBF51611-D12D-8891-5D43-FA04E2D89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19100"/>
            <a:ext cx="11430000" cy="60198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0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025" y="2165684"/>
            <a:ext cx="11867949" cy="4860758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“For the kingdom of heaven is like a landowner who went out early in the morning to hire labourers for his vineyard.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20:1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9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Salvation Word Cloud Sphere Concept On Stock Illustration 1154621488 |  Shutterstock">
            <a:extLst>
              <a:ext uri="{FF2B5EF4-FFF2-40B4-BE49-F238E27FC236}">
                <a16:creationId xmlns:a16="http://schemas.microsoft.com/office/drawing/2014/main" id="{A0E2C1D4-1FDB-022C-59DF-91B7A8074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715" y="2293851"/>
            <a:ext cx="6389171" cy="4969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EF2D50-0392-60E5-CFAE-EF6C34799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207" y="307373"/>
            <a:ext cx="12195207" cy="2329949"/>
          </a:xfrm>
        </p:spPr>
        <p:txBody>
          <a:bodyPr>
            <a:normAutofit/>
          </a:bodyPr>
          <a:lstStyle/>
          <a:p>
            <a:pPr algn="ctr"/>
            <a:r>
              <a:rPr lang="en-GB" sz="7300" b="1" dirty="0">
                <a:latin typeface="Bahnschrift SemiLight Condensed" panose="020B0502040204020203" pitchFamily="34" charset="0"/>
              </a:rPr>
              <a:t>The kingdom of heaven is the </a:t>
            </a:r>
            <a:br>
              <a:rPr lang="en-GB" sz="6000" b="1" dirty="0">
                <a:latin typeface="Bahnschrift SemiLight Condensed" panose="020B0502040204020203" pitchFamily="34" charset="0"/>
              </a:rPr>
            </a:br>
            <a:r>
              <a:rPr lang="en-GB" sz="8800" b="1" dirty="0">
                <a:solidFill>
                  <a:srgbClr val="0070C0"/>
                </a:solidFill>
                <a:latin typeface="Bahnschrift SemiLight Condensed" panose="020B0502040204020203" pitchFamily="34" charset="0"/>
              </a:rPr>
              <a:t>Sphere of Salvation. </a:t>
            </a:r>
            <a:endParaRPr lang="en-GB" sz="6000" b="1" dirty="0">
              <a:solidFill>
                <a:srgbClr val="0070C0"/>
              </a:solidFill>
              <a:latin typeface="Bahnschrift Semi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34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016" y="3696101"/>
            <a:ext cx="11106484" cy="2924456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9600" i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‘</a:t>
            </a:r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Somebody who rules over a house.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665052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b="1" spc="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oikodespotēs</a:t>
            </a:r>
            <a:r>
              <a:rPr lang="en-GB" sz="11500" b="1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, 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" name="Subtitle 5">
            <a:extLst>
              <a:ext uri="{FF2B5EF4-FFF2-40B4-BE49-F238E27FC236}">
                <a16:creationId xmlns:a16="http://schemas.microsoft.com/office/drawing/2014/main" id="{660B8B05-8E63-69E4-BB68-6B7A7838E42C}"/>
              </a:ext>
            </a:extLst>
          </p:cNvPr>
          <p:cNvSpPr txBox="1">
            <a:spLocks/>
          </p:cNvSpPr>
          <p:nvPr/>
        </p:nvSpPr>
        <p:spPr>
          <a:xfrm>
            <a:off x="542758" y="202824"/>
            <a:ext cx="11106484" cy="2924456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600" i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Greek word </a:t>
            </a:r>
          </a:p>
        </p:txBody>
      </p:sp>
    </p:spTree>
    <p:extLst>
      <p:ext uri="{BB962C8B-B14F-4D97-AF65-F5344CB8AC3E}">
        <p14:creationId xmlns:p14="http://schemas.microsoft.com/office/powerpoint/2010/main" val="3539446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What Is the Significance of the Workers in the Vineyard? (Matthew 20:1-6)">
            <a:extLst>
              <a:ext uri="{FF2B5EF4-FFF2-40B4-BE49-F238E27FC236}">
                <a16:creationId xmlns:a16="http://schemas.microsoft.com/office/drawing/2014/main" id="{71AD3319-D4D7-3EAF-5527-51E662FEC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832" y="221381"/>
            <a:ext cx="12701663" cy="6636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376412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80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(according to V 15)</a:t>
            </a:r>
            <a:endParaRPr lang="en-GB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27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What does Matthew 20:1 mean? | Bible Art">
            <a:extLst>
              <a:ext uri="{FF2B5EF4-FFF2-40B4-BE49-F238E27FC236}">
                <a16:creationId xmlns:a16="http://schemas.microsoft.com/office/drawing/2014/main" id="{2758D47C-FC31-4A45-02BB-34377F6E4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650" y="-3330341"/>
            <a:ext cx="11086699" cy="1046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2006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016" y="327259"/>
            <a:ext cx="11106484" cy="6293298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70000" lnSpcReduction="20000"/>
          </a:bodyPr>
          <a:lstStyle/>
          <a:p>
            <a:r>
              <a:rPr lang="en-GB" sz="12600" b="1" i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‘</a:t>
            </a:r>
            <a:r>
              <a:rPr lang="en-GB" sz="126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There was a sequence that they followed. </a:t>
            </a:r>
          </a:p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	In spring, they prepared the soil to be productive. </a:t>
            </a:r>
          </a:p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	In summer they pruned and tied for maximum effect.</a:t>
            </a:r>
          </a:p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	In September the harvest came.</a:t>
            </a:r>
          </a:p>
          <a:p>
            <a:endParaRPr lang="en-GB" sz="96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97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BE0EB-CC1F-04C3-EF0D-130E2BB71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089D3-8044-70D0-E93E-30AE101E4C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5362" name="Picture 2" descr="Sermon: Cures For Crippling Comparisons - Matthew 20:1-16">
            <a:extLst>
              <a:ext uri="{FF2B5EF4-FFF2-40B4-BE49-F238E27FC236}">
                <a16:creationId xmlns:a16="http://schemas.microsoft.com/office/drawing/2014/main" id="{360FBE30-CB20-83A3-2BDA-325D3B554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0747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80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F4330-0F68-C9BE-A7C8-516A203B6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5DD2C-E968-6271-1CB8-73E7E1B8D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6386" name="Picture 2" descr="Day laborers wait just for a chance to work">
            <a:extLst>
              <a:ext uri="{FF2B5EF4-FFF2-40B4-BE49-F238E27FC236}">
                <a16:creationId xmlns:a16="http://schemas.microsoft.com/office/drawing/2014/main" id="{65F9E956-4DA6-58E0-AF26-70A566848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1" y="-85574"/>
            <a:ext cx="12453085" cy="8547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654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171" y="442762"/>
            <a:ext cx="12050829" cy="6293298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62500" lnSpcReduction="20000"/>
          </a:bodyPr>
          <a:lstStyle/>
          <a:p>
            <a:r>
              <a:rPr lang="en-GB" sz="208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Prime time for work. </a:t>
            </a:r>
          </a:p>
          <a:p>
            <a:endParaRPr lang="en-GB" sz="6500" b="1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GB" sz="166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From 6:00 AM to 6:00 PM. </a:t>
            </a:r>
          </a:p>
          <a:p>
            <a:endParaRPr lang="en-GB" sz="64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GB" sz="141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It was 12-hour workday, and it was a 6-day workweek</a:t>
            </a:r>
          </a:p>
        </p:txBody>
      </p:sp>
    </p:spTree>
    <p:extLst>
      <p:ext uri="{BB962C8B-B14F-4D97-AF65-F5344CB8AC3E}">
        <p14:creationId xmlns:p14="http://schemas.microsoft.com/office/powerpoint/2010/main" val="340184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002" y="0"/>
            <a:ext cx="12114998" cy="730557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8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He went into the </a:t>
            </a:r>
            <a:r>
              <a:rPr lang="en-GB" sz="88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marketplace </a:t>
            </a:r>
            <a:r>
              <a:rPr lang="en-GB" sz="88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where the day labourers would be </a:t>
            </a:r>
            <a:r>
              <a:rPr lang="en-GB" sz="88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waiting to be hired.</a:t>
            </a:r>
          </a:p>
          <a:p>
            <a:r>
              <a:rPr lang="en-GB" sz="96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Approx</a:t>
            </a:r>
            <a:r>
              <a:rPr lang="en-GB" sz="124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5:00 am </a:t>
            </a:r>
            <a:r>
              <a:rPr lang="en-GB" sz="96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in the </a:t>
            </a:r>
            <a:r>
              <a:rPr lang="en-GB" sz="124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Morning </a:t>
            </a:r>
          </a:p>
        </p:txBody>
      </p:sp>
    </p:spTree>
    <p:extLst>
      <p:ext uri="{BB962C8B-B14F-4D97-AF65-F5344CB8AC3E}">
        <p14:creationId xmlns:p14="http://schemas.microsoft.com/office/powerpoint/2010/main" val="1264658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THE ELEVENTH HOUR – pilgrimwatch.com">
            <a:extLst>
              <a:ext uri="{FF2B5EF4-FFF2-40B4-BE49-F238E27FC236}">
                <a16:creationId xmlns:a16="http://schemas.microsoft.com/office/drawing/2014/main" id="{CEB246D2-1D5B-D48E-5D7C-D221D7552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009" y="-2014924"/>
            <a:ext cx="7190940" cy="9267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itle 5">
            <a:extLst>
              <a:ext uri="{FF2B5EF4-FFF2-40B4-BE49-F238E27FC236}">
                <a16:creationId xmlns:a16="http://schemas.microsoft.com/office/drawing/2014/main" id="{E82A5417-B9FB-39EE-3D7C-BA5194F4FD61}"/>
              </a:ext>
            </a:extLst>
          </p:cNvPr>
          <p:cNvSpPr txBox="1">
            <a:spLocks/>
          </p:cNvSpPr>
          <p:nvPr/>
        </p:nvSpPr>
        <p:spPr>
          <a:xfrm>
            <a:off x="0" y="172620"/>
            <a:ext cx="4880009" cy="7229208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</a:effectLst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13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Now when he had agreed with the labourers </a:t>
            </a:r>
            <a:r>
              <a:rPr lang="en-GB" sz="113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for a denarius a day, </a:t>
            </a:r>
            <a:r>
              <a:rPr lang="en-GB" sz="113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he sent them into his vineyard. </a:t>
            </a:r>
            <a:endParaRPr lang="en-GB" sz="96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778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128" y="2055563"/>
            <a:ext cx="12066872" cy="4633996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‘You shall not cheat your neighbour, nor rob him. The wages of him who is hired shall not remain with you all night until morning.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Leviticus 19:13,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217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128" y="1689232"/>
            <a:ext cx="12066872" cy="5168766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/>
          </a:bodyPr>
          <a:lstStyle/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Each day you shall give him his wages, and not let the sun go down on it, for he is poor and has set his heart on it; lest he cry out against you to the Lord, and it be sin to you.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2"/>
            <a:ext cx="12192000" cy="1501540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8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Deuteronomy 24:15</a:t>
            </a:r>
            <a:r>
              <a:rPr lang="en-GB" sz="80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, </a:t>
            </a:r>
            <a:endParaRPr lang="en-GB" sz="8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320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025" y="1590694"/>
            <a:ext cx="11867949" cy="5445373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And he went out about the third hour and saw others standing idle in the marketplace,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20:3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870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2C71AB2-ACBF-8F3E-12ED-6DCBB385C280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12262585" cy="3224463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8800" spc="-3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He went back at </a:t>
            </a:r>
            <a:r>
              <a:rPr lang="en-GB" sz="13800" spc="-3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9:00 AM </a:t>
            </a:r>
            <a:r>
              <a:rPr lang="en-GB" sz="8800" spc="-3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in the morning</a:t>
            </a:r>
            <a:endParaRPr lang="en-GB" sz="9600" spc="-3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pic>
        <p:nvPicPr>
          <p:cNvPr id="18434" name="Picture 2" descr="Matthew 20:1-16 Artwork | Bible Art">
            <a:extLst>
              <a:ext uri="{FF2B5EF4-FFF2-40B4-BE49-F238E27FC236}">
                <a16:creationId xmlns:a16="http://schemas.microsoft.com/office/drawing/2014/main" id="{506DC177-E1C0-4BA5-85E5-019986BA24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0644"/>
          <a:stretch/>
        </p:blipFill>
        <p:spPr bwMode="auto">
          <a:xfrm>
            <a:off x="476449" y="2235537"/>
            <a:ext cx="11598442" cy="6884397"/>
          </a:xfrm>
          <a:prstGeom prst="rect">
            <a:avLst/>
          </a:prstGeom>
          <a:noFill/>
          <a:effectLst>
            <a:softEdge rad="1270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0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025" y="1590694"/>
            <a:ext cx="11867949" cy="5445373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and said to them, ‘You also go into the vineyard, and whatever is right I will give you.’ So they went.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20:4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08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186" y="252663"/>
            <a:ext cx="4481629" cy="317633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96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They didn’t debate.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84A39F-CAF5-211F-4525-B0BCD2BE8804}"/>
              </a:ext>
            </a:extLst>
          </p:cNvPr>
          <p:cNvSpPr txBox="1">
            <a:spLocks/>
          </p:cNvSpPr>
          <p:nvPr/>
        </p:nvSpPr>
        <p:spPr>
          <a:xfrm>
            <a:off x="0" y="2892392"/>
            <a:ext cx="5334000" cy="396560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7200" spc="-3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They didn’t </a:t>
            </a:r>
            <a:r>
              <a:rPr lang="en-GB" sz="5400" spc="-3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have a </a:t>
            </a:r>
            <a:r>
              <a:rPr lang="en-GB" sz="8000" spc="-3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negotiating position. </a:t>
            </a:r>
          </a:p>
        </p:txBody>
      </p:sp>
      <p:pic>
        <p:nvPicPr>
          <p:cNvPr id="19458" name="Picture 2" descr="Matthew 18:22 Artwork | Bible Art">
            <a:extLst>
              <a:ext uri="{FF2B5EF4-FFF2-40B4-BE49-F238E27FC236}">
                <a16:creationId xmlns:a16="http://schemas.microsoft.com/office/drawing/2014/main" id="{701D1355-4381-1D18-ECCD-C15741917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7867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025" y="2127183"/>
            <a:ext cx="11867949" cy="490888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Again he went out about the sixth and the ninth hour and did likewise.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20:5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40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2C71AB2-ACBF-8F3E-12ED-6DCBB385C280}"/>
              </a:ext>
            </a:extLst>
          </p:cNvPr>
          <p:cNvSpPr txBox="1">
            <a:spLocks/>
          </p:cNvSpPr>
          <p:nvPr/>
        </p:nvSpPr>
        <p:spPr>
          <a:xfrm>
            <a:off x="-35293" y="336885"/>
            <a:ext cx="12262585" cy="2877953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8000" spc="-3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At the sixth hour </a:t>
            </a:r>
            <a:r>
              <a:rPr lang="en-GB" sz="11500" spc="-3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12.00</a:t>
            </a:r>
            <a:r>
              <a:rPr lang="en-GB" sz="13800" spc="-3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</a:t>
            </a:r>
            <a:r>
              <a:rPr lang="en-GB" sz="8000" spc="-3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in the afternoon.</a:t>
            </a:r>
            <a:endParaRPr lang="en-GB" sz="8800" spc="-3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BA25034-BF7A-D44A-B5CF-711ED2235FCF}"/>
              </a:ext>
            </a:extLst>
          </p:cNvPr>
          <p:cNvSpPr txBox="1">
            <a:spLocks/>
          </p:cNvSpPr>
          <p:nvPr/>
        </p:nvSpPr>
        <p:spPr>
          <a:xfrm>
            <a:off x="0" y="3643163"/>
            <a:ext cx="12262585" cy="2877953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8000" spc="-3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At the ninth hour </a:t>
            </a:r>
            <a:r>
              <a:rPr lang="en-GB" sz="11500" spc="-3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03.00 pm</a:t>
            </a:r>
            <a:r>
              <a:rPr lang="en-GB" sz="13800" spc="-3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</a:t>
            </a:r>
            <a:r>
              <a:rPr lang="en-GB" sz="8000" spc="-3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in the afternoon.</a:t>
            </a:r>
            <a:endParaRPr lang="en-GB" sz="8800" spc="-3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70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A7D74-5924-F7DD-C149-62E18B141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6A535-D0BC-D99A-6A0F-D9267B78D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482" name="Picture 2" descr="Matthew 20 The Parable Of The Laborers In The Vineyard The, 40% OFF">
            <a:extLst>
              <a:ext uri="{FF2B5EF4-FFF2-40B4-BE49-F238E27FC236}">
                <a16:creationId xmlns:a16="http://schemas.microsoft.com/office/drawing/2014/main" id="{4093BC68-DFBF-3363-4E1F-F100DB56C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534"/>
            <a:ext cx="12192000" cy="6602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640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025" y="1949115"/>
            <a:ext cx="11867949" cy="490888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200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And about the eleventh hour he went out and found others standing idle, and said to them, ‘Why have you been standing here idle all day?’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20:6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88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ow was the voting in ancient Greece">
            <a:extLst>
              <a:ext uri="{FF2B5EF4-FFF2-40B4-BE49-F238E27FC236}">
                <a16:creationId xmlns:a16="http://schemas.microsoft.com/office/drawing/2014/main" id="{A31FA712-A421-441D-B085-63B87EA59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7991"/>
            <a:ext cx="12262585" cy="8039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2C71AB2-ACBF-8F3E-12ED-6DCBB385C280}"/>
              </a:ext>
            </a:extLst>
          </p:cNvPr>
          <p:cNvSpPr txBox="1">
            <a:spLocks/>
          </p:cNvSpPr>
          <p:nvPr/>
        </p:nvSpPr>
        <p:spPr>
          <a:xfrm>
            <a:off x="-1" y="1"/>
            <a:ext cx="12262585" cy="2926080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8800" spc="-3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At eleventh hour </a:t>
            </a:r>
            <a:r>
              <a:rPr lang="en-GB" sz="11500" spc="-3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5.00 pm </a:t>
            </a:r>
            <a:r>
              <a:rPr lang="en-GB" sz="8800" spc="-3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in the evening</a:t>
            </a:r>
            <a:endParaRPr lang="en-GB" sz="9600" spc="-3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1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025" y="1949115"/>
            <a:ext cx="11867949" cy="490888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200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They said to him, ‘Because no one hired us.’ He said to them, ‘You also go into the vineyard, and whatever is right you will receive.’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20:7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63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892F7-EB2B-EC16-67AB-46FAE0010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3F74E-E57A-CBE8-8103-BB6074361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8C08E1-98DE-6286-9928-50381F6B87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3088"/>
          <a:stretch/>
        </p:blipFill>
        <p:spPr>
          <a:xfrm>
            <a:off x="-1" y="96253"/>
            <a:ext cx="12192001" cy="65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135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025" y="2074243"/>
            <a:ext cx="11867949" cy="4682691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85000" lnSpcReduction="200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“So when evening had come, the owner of the vineyard said to his steward, ‘Call the labourers and give them their wages, beginning with the last to the first.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20:8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358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DE4C5-AAB0-1730-862F-E408346C9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DBECE-AF15-99EA-D0F5-D8D6E2F7DB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3554" name="Picture 2" descr="MATTHEW 20 1-16 PP SANG SABDA, 57% OFF">
            <a:extLst>
              <a:ext uri="{FF2B5EF4-FFF2-40B4-BE49-F238E27FC236}">
                <a16:creationId xmlns:a16="http://schemas.microsoft.com/office/drawing/2014/main" id="{33FD3E36-6DCD-9B15-EA61-B2F489F250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37" b="19299"/>
          <a:stretch/>
        </p:blipFill>
        <p:spPr bwMode="auto">
          <a:xfrm>
            <a:off x="587142" y="-925033"/>
            <a:ext cx="11293160" cy="9443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1069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025" y="2074243"/>
            <a:ext cx="11867949" cy="4682691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And when those came who were hired about the eleventh hour, they each received a denarius.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20:9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536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96B0E-075B-0ACE-7777-ECBCC149E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B4A28-1FF3-DE79-B289-6CF6F92BB0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7A9362-8FE6-C681-95DD-3D6B73E8D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376" y="-67377"/>
            <a:ext cx="12124623" cy="700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458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D7B94-21FA-D39C-D8DD-92ABCA7FDE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4193" y="471638"/>
            <a:ext cx="4908885" cy="62852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5400" b="1" dirty="0">
                <a:latin typeface="Bahnschrift SemiLight Condensed" panose="020B0502040204020203" pitchFamily="34" charset="0"/>
              </a:rPr>
              <a:t>What mercy?</a:t>
            </a:r>
          </a:p>
          <a:p>
            <a:pPr marL="0" indent="0">
              <a:buNone/>
            </a:pPr>
            <a:r>
              <a:rPr lang="en-GB" sz="5400" b="1" dirty="0">
                <a:latin typeface="Bahnschrift SemiLight Condensed" panose="020B0502040204020203" pitchFamily="34" charset="0"/>
              </a:rPr>
              <a:t>What graciousness?</a:t>
            </a:r>
          </a:p>
          <a:p>
            <a:pPr marL="0" indent="0">
              <a:buNone/>
            </a:pPr>
            <a:r>
              <a:rPr lang="en-GB" sz="5400" b="1" dirty="0">
                <a:latin typeface="Bahnschrift SemiLight Condensed" panose="020B0502040204020203" pitchFamily="34" charset="0"/>
              </a:rPr>
              <a:t>What kindness?</a:t>
            </a:r>
          </a:p>
          <a:p>
            <a:pPr marL="0" indent="0">
              <a:buNone/>
            </a:pPr>
            <a:r>
              <a:rPr lang="en-GB" sz="5400" b="1" dirty="0">
                <a:latin typeface="Bahnschrift SemiLight Condensed" panose="020B0502040204020203" pitchFamily="34" charset="0"/>
              </a:rPr>
              <a:t>What generosity?</a:t>
            </a:r>
          </a:p>
          <a:p>
            <a:pPr marL="0" indent="0">
              <a:buNone/>
            </a:pPr>
            <a:endParaRPr lang="en-GB" sz="1000" b="1" dirty="0">
              <a:latin typeface="Bahnschrift SemiLight Condensed" panose="020B0502040204020203" pitchFamily="34" charset="0"/>
            </a:endParaRPr>
          </a:p>
          <a:p>
            <a:pPr marL="0" indent="0" algn="ctr">
              <a:buNone/>
            </a:pPr>
            <a:r>
              <a:rPr lang="en-GB" sz="8000" b="1" dirty="0">
                <a:solidFill>
                  <a:srgbClr val="0070C0"/>
                </a:solidFill>
                <a:latin typeface="Bahnschrift SemiLight Condensed" panose="020B0502040204020203" pitchFamily="34" charset="0"/>
              </a:rPr>
              <a:t>To receive a denarius. 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24578" name="Picture 2" descr="What does Matthew 20:8 mean? | Bible Art">
            <a:extLst>
              <a:ext uri="{FF2B5EF4-FFF2-40B4-BE49-F238E27FC236}">
                <a16:creationId xmlns:a16="http://schemas.microsoft.com/office/drawing/2014/main" id="{637645BC-DA89-097E-D2B0-F2A252865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6524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025" y="2074243"/>
            <a:ext cx="11867949" cy="4682691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/>
          </a:bodyPr>
          <a:lstStyle/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But when the first came, they supposed that they would receive more; and they likewise received each a denarius.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20:10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874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025" y="2074243"/>
            <a:ext cx="11867949" cy="4682691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And when they had received it, they complained against the landowner,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20:11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342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52622-CA10-4607-46B9-50E609EBB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AE167-C1DA-739F-0E65-6519545A9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5602" name="Picture 2" descr="Status Games, Racism, Trauma, and the Kingdom of God » Ben Sternke">
            <a:extLst>
              <a:ext uri="{FF2B5EF4-FFF2-40B4-BE49-F238E27FC236}">
                <a16:creationId xmlns:a16="http://schemas.microsoft.com/office/drawing/2014/main" id="{BECAF708-D0CB-9EDB-2AFE-7E38AEFF22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288"/>
            <a:ext cx="12192000" cy="7739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272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025" y="1876926"/>
            <a:ext cx="11867949" cy="516876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Saying, ‘These last men have worked only one hour, and you made them equal to us who have borne the burden and the heat of the day.’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20:12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33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D7B94-21FA-D39C-D8DD-92ABCA7FDE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018" y="385011"/>
            <a:ext cx="11232682" cy="628529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sz="8800" b="1" dirty="0">
                <a:latin typeface="Bahnschrift SemiLight Condensed" panose="020B0502040204020203" pitchFamily="34" charset="0"/>
              </a:rPr>
              <a:t>We have been here with our parched lips and our sun beaten bodies. </a:t>
            </a:r>
          </a:p>
          <a:p>
            <a:pPr marL="0" indent="0" algn="ctr">
              <a:buNone/>
            </a:pPr>
            <a:r>
              <a:rPr lang="en-GB" sz="8800" b="1" dirty="0">
                <a:solidFill>
                  <a:srgbClr val="0070C0"/>
                </a:solidFill>
                <a:latin typeface="Bahnschrift SemiLight Condensed" panose="020B0502040204020203" pitchFamily="34" charset="0"/>
              </a:rPr>
              <a:t>We have been going for 12 hours. The evenings cool down in Israel. </a:t>
            </a:r>
            <a:endParaRPr lang="en-GB" sz="8800" dirty="0"/>
          </a:p>
        </p:txBody>
      </p:sp>
    </p:spTree>
    <p:extLst>
      <p:ext uri="{BB962C8B-B14F-4D97-AF65-F5344CB8AC3E}">
        <p14:creationId xmlns:p14="http://schemas.microsoft.com/office/powerpoint/2010/main" val="342203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E9F89-EFB5-09A4-F4D7-463921AA2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77" y="1"/>
            <a:ext cx="1924724" cy="6950074"/>
          </a:xfrm>
          <a:solidFill>
            <a:srgbClr val="0070C0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8000" b="1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  <a:p>
            <a:pPr marL="0" indent="0" algn="ctr">
              <a:buNone/>
            </a:pPr>
            <a:r>
              <a:rPr lang="en-GB" sz="13800" b="1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1</a:t>
            </a:r>
            <a:r>
              <a:rPr lang="en-GB" sz="4800" b="1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hour</a:t>
            </a:r>
          </a:p>
          <a:p>
            <a:pPr algn="ctr"/>
            <a:endParaRPr lang="en-GB" sz="4800" b="1" dirty="0">
              <a:latin typeface="Bahnschrift SemiBold Condensed" panose="020B0502040204020203" pitchFamily="34" charset="0"/>
            </a:endParaRPr>
          </a:p>
          <a:p>
            <a:pPr marL="0" indent="0" algn="ctr">
              <a:buNone/>
            </a:pPr>
            <a:r>
              <a:rPr lang="en-GB" sz="4800" b="1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Cool twilight  </a:t>
            </a:r>
          </a:p>
        </p:txBody>
      </p:sp>
      <p:pic>
        <p:nvPicPr>
          <p:cNvPr id="26626" name="Picture 2" descr="Sermon: Matthew Ch 20 v 1-16. The Generous Landlord - St Wilfrid's">
            <a:extLst>
              <a:ext uri="{FF2B5EF4-FFF2-40B4-BE49-F238E27FC236}">
                <a16:creationId xmlns:a16="http://schemas.microsoft.com/office/drawing/2014/main" id="{03D15D8E-3997-8745-0944-94471F194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726" y="0"/>
            <a:ext cx="8191426" cy="695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6C7B4C1-8FA0-9EF7-264E-6AC203C6021C}"/>
              </a:ext>
            </a:extLst>
          </p:cNvPr>
          <p:cNvSpPr txBox="1">
            <a:spLocks/>
          </p:cNvSpPr>
          <p:nvPr/>
        </p:nvSpPr>
        <p:spPr>
          <a:xfrm>
            <a:off x="10116152" y="1"/>
            <a:ext cx="2242686" cy="6950074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GB" sz="7200" b="1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13800" b="1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12</a:t>
            </a:r>
            <a:r>
              <a:rPr lang="en-GB" sz="4800" b="1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hour</a:t>
            </a:r>
          </a:p>
          <a:p>
            <a:pPr algn="ctr"/>
            <a:endParaRPr lang="en-GB" sz="4800" b="1" dirty="0">
              <a:latin typeface="Bahnschrift SemiBold Condensed" panose="020B0502040204020203" pitchFamily="34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4800" b="1" dirty="0" err="1">
                <a:solidFill>
                  <a:schemeClr val="bg1"/>
                </a:solidFill>
                <a:latin typeface="Bahnschrift SemiBold Condensed" panose="020B0502040204020203" pitchFamily="34" charset="0"/>
              </a:rPr>
              <a:t>scorchingblazing</a:t>
            </a:r>
            <a:r>
              <a:rPr lang="en-GB" sz="4800" b="1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15754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025" y="1876926"/>
            <a:ext cx="11867949" cy="516876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But he answered one of them and said, ‘Friend, I am doing you no wrong. Did you not agree with me for a denarius?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20:13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94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915BA-753F-CD5B-BED4-7B41252BC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0F9953-C9F3-C3A0-0401-0EEF95C982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7650" name="Picture 2" descr="Parable Jesus Christ About Workers Vineyard Stock Illustration 461287003 |  Shutterstock">
            <a:extLst>
              <a:ext uri="{FF2B5EF4-FFF2-40B4-BE49-F238E27FC236}">
                <a16:creationId xmlns:a16="http://schemas.microsoft.com/office/drawing/2014/main" id="{7D9EE555-E97F-8679-2027-6285048D0C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3" y="-1309037"/>
            <a:ext cx="12182877" cy="8716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AA5B742-CAC6-BC23-B261-FDF09B8B6977}"/>
              </a:ext>
            </a:extLst>
          </p:cNvPr>
          <p:cNvSpPr txBox="1">
            <a:spLocks/>
          </p:cNvSpPr>
          <p:nvPr/>
        </p:nvSpPr>
        <p:spPr>
          <a:xfrm>
            <a:off x="-18748" y="5592278"/>
            <a:ext cx="12192000" cy="1459871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9600" b="1" spc="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Hetairos</a:t>
            </a:r>
            <a:r>
              <a:rPr lang="en-GB" sz="9600" b="1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- Friend</a:t>
            </a:r>
            <a:endParaRPr lang="en-GB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360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025" y="2348564"/>
            <a:ext cx="11867949" cy="516876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Take what is yours and go your way. I wish to give to this last man the same as to you.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20:14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33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025" y="1867301"/>
            <a:ext cx="11867949" cy="516876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Is it not lawful for me to do what I wish with my own things? Or is your eye evil because I am good?’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20:15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94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What does Matthew 20:2 mean? | Bible Art">
            <a:extLst>
              <a:ext uri="{FF2B5EF4-FFF2-40B4-BE49-F238E27FC236}">
                <a16:creationId xmlns:a16="http://schemas.microsoft.com/office/drawing/2014/main" id="{F1A29D14-7092-4C26-A3DD-721E4552F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DCFB984-B8DF-6D3F-4184-EF55F6F6687F}"/>
              </a:ext>
            </a:extLst>
          </p:cNvPr>
          <p:cNvSpPr txBox="1">
            <a:spLocks/>
          </p:cNvSpPr>
          <p:nvPr/>
        </p:nvSpPr>
        <p:spPr>
          <a:xfrm>
            <a:off x="86628" y="159451"/>
            <a:ext cx="5650028" cy="732900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9400" b="1" dirty="0">
                <a:latin typeface="Bahnschrift SemiLight Condensed" panose="020B0502040204020203" pitchFamily="34" charset="0"/>
              </a:rPr>
              <a:t>Was this illegal?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9400" b="1" dirty="0">
                <a:latin typeface="Bahnschrift SemiLight Condensed" panose="020B0502040204020203" pitchFamily="34" charset="0"/>
              </a:rPr>
              <a:t>Was it unjust?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9400" b="1" dirty="0">
                <a:latin typeface="Bahnschrift SemiLight Condensed" panose="020B0502040204020203" pitchFamily="34" charset="0"/>
              </a:rPr>
              <a:t>Was it unfair?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9400" b="1" dirty="0">
                <a:latin typeface="Bahnschrift SemiLight Condensed" panose="020B0502040204020203" pitchFamily="34" charset="0"/>
              </a:rPr>
              <a:t>Was it without mercy?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3800" b="1" dirty="0">
                <a:solidFill>
                  <a:srgbClr val="0070C0"/>
                </a:solidFill>
                <a:latin typeface="Bahnschrift SemiLight Condensed" panose="020B0502040204020203" pitchFamily="34" charset="0"/>
              </a:rPr>
              <a:t>No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7643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What does Matthew 21:40 mean? | Bible Art">
            <a:extLst>
              <a:ext uri="{FF2B5EF4-FFF2-40B4-BE49-F238E27FC236}">
                <a16:creationId xmlns:a16="http://schemas.microsoft.com/office/drawing/2014/main" id="{07896539-F679-1643-FFCB-96AE009DB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2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C216F8A-B39B-0882-1228-5B5C86AA7793}"/>
              </a:ext>
            </a:extLst>
          </p:cNvPr>
          <p:cNvSpPr txBox="1">
            <a:spLocks/>
          </p:cNvSpPr>
          <p:nvPr/>
        </p:nvSpPr>
        <p:spPr>
          <a:xfrm>
            <a:off x="7032858" y="-69467"/>
            <a:ext cx="5159142" cy="76252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6000" b="1" dirty="0">
                <a:latin typeface="Bahnschrift SemiLight Condensed" panose="020B0502040204020203" pitchFamily="34" charset="0"/>
              </a:rPr>
              <a:t>Whether they worked a brief time or a long time or anything in between they all had the same need and he met it with </a:t>
            </a:r>
            <a:r>
              <a:rPr lang="en-GB" sz="9600" b="1" dirty="0">
                <a:solidFill>
                  <a:srgbClr val="0070C0"/>
                </a:solidFill>
                <a:latin typeface="Bahnschrift SemiLight Condensed" panose="020B0502040204020203" pitchFamily="34" charset="0"/>
              </a:rPr>
              <a:t>generosity. </a:t>
            </a:r>
            <a:endParaRPr lang="en-GB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528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BB0E6-1005-A563-223A-512F86036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35816-BDEE-7161-06AA-4DB53A9A4E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22" name="Picture 2" descr="Free Vectors | point">
            <a:extLst>
              <a:ext uri="{FF2B5EF4-FFF2-40B4-BE49-F238E27FC236}">
                <a16:creationId xmlns:a16="http://schemas.microsoft.com/office/drawing/2014/main" id="{95ADFA55-5FFA-B53F-6A02-D1E718774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50" y="-387289"/>
            <a:ext cx="10820300" cy="7632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6130" y="462013"/>
            <a:ext cx="11106484" cy="4485373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77500" lnSpcReduction="20000"/>
          </a:bodyPr>
          <a:lstStyle/>
          <a:p>
            <a:r>
              <a:rPr lang="en-GB" sz="124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People coming into a vineyard, working different hours, putting out different effort, in the end,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84A39F-CAF5-211F-4525-B0BCD2BE8804}"/>
              </a:ext>
            </a:extLst>
          </p:cNvPr>
          <p:cNvSpPr txBox="1">
            <a:spLocks/>
          </p:cNvSpPr>
          <p:nvPr/>
        </p:nvSpPr>
        <p:spPr>
          <a:xfrm>
            <a:off x="0" y="4485373"/>
            <a:ext cx="12192000" cy="1684421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8800" spc="-3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all receive the same result. </a:t>
            </a:r>
          </a:p>
        </p:txBody>
      </p:sp>
    </p:spTree>
    <p:extLst>
      <p:ext uri="{BB962C8B-B14F-4D97-AF65-F5344CB8AC3E}">
        <p14:creationId xmlns:p14="http://schemas.microsoft.com/office/powerpoint/2010/main" val="20223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01826" y="519765"/>
            <a:ext cx="4790174" cy="6073541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115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</a:t>
            </a:r>
            <a:r>
              <a:rPr lang="en-GB" sz="88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householder is </a:t>
            </a:r>
          </a:p>
          <a:p>
            <a:r>
              <a:rPr lang="en-GB" sz="199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God </a:t>
            </a:r>
            <a:endParaRPr lang="en-GB" sz="88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31746" name="Picture 2" descr="The Parable Of The Workers In The Vineyard Artwork | Bible Art">
            <a:extLst>
              <a:ext uri="{FF2B5EF4-FFF2-40B4-BE49-F238E27FC236}">
                <a16:creationId xmlns:a16="http://schemas.microsoft.com/office/drawing/2014/main" id="{C20A7F3F-1FAF-D7F1-C7E6-199B02739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76188"/>
            <a:ext cx="7295949" cy="7295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48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he Parable Of The Workers In The Vineyard Artwork | Bible Art">
            <a:extLst>
              <a:ext uri="{FF2B5EF4-FFF2-40B4-BE49-F238E27FC236}">
                <a16:creationId xmlns:a16="http://schemas.microsoft.com/office/drawing/2014/main" id="{92219475-8F32-8DBB-10A2-22283AC56B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67" r="2" b="2"/>
          <a:stretch/>
        </p:blipFill>
        <p:spPr bwMode="auto">
          <a:xfrm>
            <a:off x="3882570" y="10"/>
            <a:ext cx="8309429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556" y="333274"/>
            <a:ext cx="4039750" cy="6191451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/>
          </a:bodyPr>
          <a:lstStyle/>
          <a:p>
            <a:r>
              <a:rPr lang="en-GB" sz="11500" dirty="0">
                <a:solidFill>
                  <a:srgbClr val="00B0F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</a:t>
            </a:r>
            <a:r>
              <a:rPr lang="en-GB" sz="8800" dirty="0">
                <a:solidFill>
                  <a:srgbClr val="00B0F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en-GB" sz="11500" dirty="0">
                <a:solidFill>
                  <a:srgbClr val="00B0F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vineyard</a:t>
            </a:r>
            <a:r>
              <a:rPr lang="en-GB" sz="8800" dirty="0">
                <a:solidFill>
                  <a:srgbClr val="00B0F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</a:p>
          <a:p>
            <a:r>
              <a:rPr lang="en-GB" sz="8800" dirty="0">
                <a:solidFill>
                  <a:srgbClr val="00B0F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is His</a:t>
            </a:r>
            <a:r>
              <a:rPr lang="en-GB" sz="88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en-GB" sz="11600" dirty="0">
                <a:solidFill>
                  <a:schemeClr val="bg1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kingdom</a:t>
            </a:r>
            <a:r>
              <a:rPr lang="en-GB" sz="11600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endParaRPr lang="en-GB" sz="88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23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C6777B5-64F4-4200-B099-34168B69F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The Parable Of The Workers In The Vineyard Artwork | Bible Art">
            <a:extLst>
              <a:ext uri="{FF2B5EF4-FFF2-40B4-BE49-F238E27FC236}">
                <a16:creationId xmlns:a16="http://schemas.microsoft.com/office/drawing/2014/main" id="{0F5D23CA-6671-1620-5AB3-887379CCB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64" b="1136"/>
          <a:stretch/>
        </p:blipFill>
        <p:spPr bwMode="auto">
          <a:xfrm>
            <a:off x="20" y="10"/>
            <a:ext cx="12191980" cy="6095990"/>
          </a:xfrm>
          <a:custGeom>
            <a:avLst/>
            <a:gdLst/>
            <a:ahLst/>
            <a:cxnLst/>
            <a:rect l="l" t="t" r="r" b="b"/>
            <a:pathLst>
              <a:path w="12192000" h="6096000">
                <a:moveTo>
                  <a:pt x="7230262" y="5906862"/>
                </a:moveTo>
                <a:lnTo>
                  <a:pt x="7197115" y="5913338"/>
                </a:lnTo>
                <a:lnTo>
                  <a:pt x="7214545" y="5911744"/>
                </a:lnTo>
                <a:cubicBezTo>
                  <a:pt x="7220308" y="5910958"/>
                  <a:pt x="7225785" y="5909624"/>
                  <a:pt x="7230262" y="5906862"/>
                </a:cubicBezTo>
                <a:close/>
                <a:moveTo>
                  <a:pt x="7009120" y="5850263"/>
                </a:moveTo>
                <a:lnTo>
                  <a:pt x="7021563" y="5861355"/>
                </a:lnTo>
                <a:lnTo>
                  <a:pt x="7021563" y="5861354"/>
                </a:lnTo>
                <a:close/>
                <a:moveTo>
                  <a:pt x="7768443" y="5742074"/>
                </a:moveTo>
                <a:lnTo>
                  <a:pt x="7768443" y="5742075"/>
                </a:lnTo>
                <a:lnTo>
                  <a:pt x="7792447" y="5764553"/>
                </a:lnTo>
                <a:cubicBezTo>
                  <a:pt x="7785969" y="5758457"/>
                  <a:pt x="7779301" y="5752361"/>
                  <a:pt x="7768443" y="5742074"/>
                </a:cubicBezTo>
                <a:close/>
                <a:moveTo>
                  <a:pt x="4038748" y="5739955"/>
                </a:moveTo>
                <a:lnTo>
                  <a:pt x="4030517" y="5751599"/>
                </a:lnTo>
                <a:cubicBezTo>
                  <a:pt x="4026230" y="5759505"/>
                  <a:pt x="4021242" y="5765745"/>
                  <a:pt x="4015609" y="5770450"/>
                </a:cubicBezTo>
                <a:lnTo>
                  <a:pt x="3996845" y="5780104"/>
                </a:lnTo>
                <a:cubicBezTo>
                  <a:pt x="4010562" y="5776555"/>
                  <a:pt x="4021944" y="5767411"/>
                  <a:pt x="4030518" y="5751599"/>
                </a:cubicBezTo>
                <a:close/>
                <a:moveTo>
                  <a:pt x="6245343" y="5736549"/>
                </a:moveTo>
                <a:lnTo>
                  <a:pt x="6274406" y="5743345"/>
                </a:lnTo>
                <a:lnTo>
                  <a:pt x="6291247" y="5749662"/>
                </a:lnTo>
                <a:lnTo>
                  <a:pt x="6291385" y="5749714"/>
                </a:lnTo>
                <a:lnTo>
                  <a:pt x="6306284" y="5755552"/>
                </a:lnTo>
                <a:lnTo>
                  <a:pt x="6308075" y="5755968"/>
                </a:lnTo>
                <a:lnTo>
                  <a:pt x="6313855" y="5758133"/>
                </a:lnTo>
                <a:cubicBezTo>
                  <a:pt x="6321454" y="5760521"/>
                  <a:pt x="6329151" y="5762258"/>
                  <a:pt x="6337048" y="5762696"/>
                </a:cubicBezTo>
                <a:lnTo>
                  <a:pt x="6308075" y="5755968"/>
                </a:lnTo>
                <a:lnTo>
                  <a:pt x="6291385" y="5749714"/>
                </a:lnTo>
                <a:lnTo>
                  <a:pt x="6276197" y="5743764"/>
                </a:lnTo>
                <a:lnTo>
                  <a:pt x="6274406" y="5743345"/>
                </a:lnTo>
                <a:lnTo>
                  <a:pt x="6268613" y="5741171"/>
                </a:lnTo>
                <a:cubicBezTo>
                  <a:pt x="6260996" y="5738770"/>
                  <a:pt x="6253273" y="5737013"/>
                  <a:pt x="6245343" y="5736549"/>
                </a:cubicBezTo>
                <a:close/>
                <a:moveTo>
                  <a:pt x="6558837" y="5706717"/>
                </a:moveTo>
                <a:cubicBezTo>
                  <a:pt x="6548970" y="5706068"/>
                  <a:pt x="6539355" y="5706473"/>
                  <a:pt x="6529984" y="5708163"/>
                </a:cubicBezTo>
                <a:lnTo>
                  <a:pt x="6589207" y="5711593"/>
                </a:lnTo>
                <a:cubicBezTo>
                  <a:pt x="6578825" y="5709068"/>
                  <a:pt x="6568705" y="5707366"/>
                  <a:pt x="6558837" y="5706717"/>
                </a:cubicBezTo>
                <a:close/>
                <a:moveTo>
                  <a:pt x="4834454" y="5646059"/>
                </a:moveTo>
                <a:cubicBezTo>
                  <a:pt x="4849504" y="5662538"/>
                  <a:pt x="4866316" y="5668776"/>
                  <a:pt x="4883986" y="5670301"/>
                </a:cubicBezTo>
                <a:lnTo>
                  <a:pt x="4858238" y="5663787"/>
                </a:lnTo>
                <a:cubicBezTo>
                  <a:pt x="4849945" y="5659978"/>
                  <a:pt x="4841980" y="5654298"/>
                  <a:pt x="4834454" y="5646059"/>
                </a:cubicBezTo>
                <a:close/>
                <a:moveTo>
                  <a:pt x="5056443" y="5643725"/>
                </a:moveTo>
                <a:lnTo>
                  <a:pt x="5072588" y="5644505"/>
                </a:lnTo>
                <a:cubicBezTo>
                  <a:pt x="5078053" y="5645963"/>
                  <a:pt x="5083590" y="5648726"/>
                  <a:pt x="5089162" y="5653107"/>
                </a:cubicBezTo>
                <a:cubicBezTo>
                  <a:pt x="5078019" y="5644344"/>
                  <a:pt x="5067015" y="5642058"/>
                  <a:pt x="5056443" y="5643725"/>
                </a:cubicBezTo>
                <a:close/>
                <a:moveTo>
                  <a:pt x="739852" y="5343843"/>
                </a:moveTo>
                <a:cubicBezTo>
                  <a:pt x="733899" y="5350392"/>
                  <a:pt x="728660" y="5358013"/>
                  <a:pt x="724278" y="5365062"/>
                </a:cubicBezTo>
                <a:cubicBezTo>
                  <a:pt x="719849" y="5372206"/>
                  <a:pt x="714527" y="5377552"/>
                  <a:pt x="708621" y="5381222"/>
                </a:cubicBezTo>
                <a:lnTo>
                  <a:pt x="691439" y="5386697"/>
                </a:lnTo>
                <a:lnTo>
                  <a:pt x="708622" y="5381222"/>
                </a:lnTo>
                <a:cubicBezTo>
                  <a:pt x="714527" y="5377552"/>
                  <a:pt x="719849" y="5372206"/>
                  <a:pt x="724279" y="5365062"/>
                </a:cubicBezTo>
                <a:cubicBezTo>
                  <a:pt x="728660" y="5358013"/>
                  <a:pt x="733899" y="5350392"/>
                  <a:pt x="739852" y="5343843"/>
                </a:cubicBezTo>
                <a:close/>
                <a:moveTo>
                  <a:pt x="8934151" y="5275333"/>
                </a:moveTo>
                <a:cubicBezTo>
                  <a:pt x="8940248" y="5280573"/>
                  <a:pt x="8947058" y="5285906"/>
                  <a:pt x="8954249" y="5290264"/>
                </a:cubicBezTo>
                <a:lnTo>
                  <a:pt x="8962389" y="5293563"/>
                </a:lnTo>
                <a:lnTo>
                  <a:pt x="8954250" y="5290264"/>
                </a:lnTo>
                <a:cubicBezTo>
                  <a:pt x="8947058" y="5285906"/>
                  <a:pt x="8940248" y="5280573"/>
                  <a:pt x="8934151" y="5275333"/>
                </a:cubicBezTo>
                <a:close/>
                <a:moveTo>
                  <a:pt x="2314816" y="5273737"/>
                </a:moveTo>
                <a:cubicBezTo>
                  <a:pt x="2309720" y="5274714"/>
                  <a:pt x="2304339" y="5276762"/>
                  <a:pt x="2300909" y="5279143"/>
                </a:cubicBezTo>
                <a:cubicBezTo>
                  <a:pt x="2267856" y="5302385"/>
                  <a:pt x="2242281" y="5314291"/>
                  <a:pt x="2216515" y="5314887"/>
                </a:cubicBezTo>
                <a:cubicBezTo>
                  <a:pt x="2242281" y="5314291"/>
                  <a:pt x="2267856" y="5302385"/>
                  <a:pt x="2300910" y="5279143"/>
                </a:cubicBezTo>
                <a:close/>
                <a:moveTo>
                  <a:pt x="1916629" y="5252000"/>
                </a:moveTo>
                <a:lnTo>
                  <a:pt x="1907132" y="5255330"/>
                </a:lnTo>
                <a:lnTo>
                  <a:pt x="1866619" y="5265015"/>
                </a:lnTo>
                <a:lnTo>
                  <a:pt x="1907133" y="5255330"/>
                </a:lnTo>
                <a:close/>
                <a:moveTo>
                  <a:pt x="2058204" y="5241232"/>
                </a:moveTo>
                <a:cubicBezTo>
                  <a:pt x="2076636" y="5242946"/>
                  <a:pt x="2095174" y="5243803"/>
                  <a:pt x="2108194" y="5255939"/>
                </a:cubicBezTo>
                <a:cubicBezTo>
                  <a:pt x="2095175" y="5243803"/>
                  <a:pt x="2076636" y="5242946"/>
                  <a:pt x="2058204" y="5241232"/>
                </a:cubicBezTo>
                <a:close/>
                <a:moveTo>
                  <a:pt x="0" y="0"/>
                </a:moveTo>
                <a:lnTo>
                  <a:pt x="12191456" y="0"/>
                </a:lnTo>
                <a:lnTo>
                  <a:pt x="12191456" y="873938"/>
                </a:lnTo>
                <a:lnTo>
                  <a:pt x="12192000" y="873938"/>
                </a:lnTo>
                <a:lnTo>
                  <a:pt x="12192000" y="3249107"/>
                </a:lnTo>
                <a:cubicBezTo>
                  <a:pt x="12192000" y="3264730"/>
                  <a:pt x="12192000" y="3274255"/>
                  <a:pt x="12192000" y="3283970"/>
                </a:cubicBezTo>
                <a:lnTo>
                  <a:pt x="12192000" y="3681702"/>
                </a:lnTo>
                <a:lnTo>
                  <a:pt x="12160947" y="3710323"/>
                </a:lnTo>
                <a:cubicBezTo>
                  <a:pt x="12118083" y="3731849"/>
                  <a:pt x="12072360" y="3751282"/>
                  <a:pt x="12026448" y="3770523"/>
                </a:cubicBezTo>
                <a:cubicBezTo>
                  <a:pt x="12013114" y="3776049"/>
                  <a:pt x="11998443" y="3779097"/>
                  <a:pt x="11986443" y="3786526"/>
                </a:cubicBezTo>
                <a:cubicBezTo>
                  <a:pt x="11931195" y="3820436"/>
                  <a:pt x="11877664" y="3857014"/>
                  <a:pt x="11821656" y="3889591"/>
                </a:cubicBezTo>
                <a:cubicBezTo>
                  <a:pt x="11763931" y="3923310"/>
                  <a:pt x="11712304" y="3963126"/>
                  <a:pt x="11672489" y="4017039"/>
                </a:cubicBezTo>
                <a:cubicBezTo>
                  <a:pt x="11635529" y="4067143"/>
                  <a:pt x="11599714" y="4118007"/>
                  <a:pt x="11562947" y="4168300"/>
                </a:cubicBezTo>
                <a:cubicBezTo>
                  <a:pt x="11553613" y="4181065"/>
                  <a:pt x="11545039" y="4196115"/>
                  <a:pt x="11532275" y="4204307"/>
                </a:cubicBezTo>
                <a:cubicBezTo>
                  <a:pt x="11505795" y="4221452"/>
                  <a:pt x="11476838" y="4235359"/>
                  <a:pt x="11448453" y="4249457"/>
                </a:cubicBezTo>
                <a:cubicBezTo>
                  <a:pt x="11424069" y="4261459"/>
                  <a:pt x="11398160" y="4270411"/>
                  <a:pt x="11374346" y="4283366"/>
                </a:cubicBezTo>
                <a:cubicBezTo>
                  <a:pt x="11355296" y="4293655"/>
                  <a:pt x="11338339" y="4307943"/>
                  <a:pt x="11320623" y="4320897"/>
                </a:cubicBezTo>
                <a:cubicBezTo>
                  <a:pt x="11305192" y="4332136"/>
                  <a:pt x="11288238" y="4341852"/>
                  <a:pt x="11275283" y="4355378"/>
                </a:cubicBezTo>
                <a:cubicBezTo>
                  <a:pt x="11243658" y="4388145"/>
                  <a:pt x="11211843" y="4420340"/>
                  <a:pt x="11172600" y="4444536"/>
                </a:cubicBezTo>
                <a:cubicBezTo>
                  <a:pt x="11133927" y="4468538"/>
                  <a:pt x="11097350" y="4495401"/>
                  <a:pt x="11058869" y="4519786"/>
                </a:cubicBezTo>
                <a:cubicBezTo>
                  <a:pt x="11021146" y="4543599"/>
                  <a:pt x="10987046" y="4569697"/>
                  <a:pt x="10967423" y="4611991"/>
                </a:cubicBezTo>
                <a:cubicBezTo>
                  <a:pt x="10958661" y="4630659"/>
                  <a:pt x="10946279" y="4651044"/>
                  <a:pt x="10929704" y="4661903"/>
                </a:cubicBezTo>
                <a:cubicBezTo>
                  <a:pt x="10906081" y="4677334"/>
                  <a:pt x="10876171" y="4682859"/>
                  <a:pt x="10850453" y="4696003"/>
                </a:cubicBezTo>
                <a:cubicBezTo>
                  <a:pt x="10820162" y="4711434"/>
                  <a:pt x="10785111" y="4724770"/>
                  <a:pt x="10764534" y="4749345"/>
                </a:cubicBezTo>
                <a:cubicBezTo>
                  <a:pt x="10746246" y="4771255"/>
                  <a:pt x="10727767" y="4788399"/>
                  <a:pt x="10703573" y="4802305"/>
                </a:cubicBezTo>
                <a:cubicBezTo>
                  <a:pt x="10686617" y="4812022"/>
                  <a:pt x="10674046" y="4829738"/>
                  <a:pt x="10656519" y="4837740"/>
                </a:cubicBezTo>
                <a:cubicBezTo>
                  <a:pt x="10633467" y="4848409"/>
                  <a:pt x="10610225" y="4856791"/>
                  <a:pt x="10590031" y="4873366"/>
                </a:cubicBezTo>
                <a:cubicBezTo>
                  <a:pt x="10569075" y="4890510"/>
                  <a:pt x="10545263" y="4904036"/>
                  <a:pt x="10523354" y="4920039"/>
                </a:cubicBezTo>
                <a:cubicBezTo>
                  <a:pt x="10511734" y="4928611"/>
                  <a:pt x="10502208" y="4939851"/>
                  <a:pt x="10490969" y="4948806"/>
                </a:cubicBezTo>
                <a:cubicBezTo>
                  <a:pt x="10470394" y="4965188"/>
                  <a:pt x="10449438" y="4981191"/>
                  <a:pt x="10428291" y="4996622"/>
                </a:cubicBezTo>
                <a:cubicBezTo>
                  <a:pt x="10407146" y="5012055"/>
                  <a:pt x="10386952" y="5029961"/>
                  <a:pt x="10363709" y="5041201"/>
                </a:cubicBezTo>
                <a:cubicBezTo>
                  <a:pt x="10324086" y="5060251"/>
                  <a:pt x="10280840" y="5071682"/>
                  <a:pt x="10242357" y="5092257"/>
                </a:cubicBezTo>
                <a:cubicBezTo>
                  <a:pt x="10203304" y="5113211"/>
                  <a:pt x="10166536" y="5139503"/>
                  <a:pt x="10131863" y="5167315"/>
                </a:cubicBezTo>
                <a:cubicBezTo>
                  <a:pt x="10104430" y="5189224"/>
                  <a:pt x="10078713" y="5210943"/>
                  <a:pt x="10044230" y="5222182"/>
                </a:cubicBezTo>
                <a:cubicBezTo>
                  <a:pt x="10024990" y="5228470"/>
                  <a:pt x="10004797" y="5242186"/>
                  <a:pt x="9993175" y="5258189"/>
                </a:cubicBezTo>
                <a:cubicBezTo>
                  <a:pt x="9968027" y="5293049"/>
                  <a:pt x="9935832" y="5317626"/>
                  <a:pt x="9899446" y="5338582"/>
                </a:cubicBezTo>
                <a:cubicBezTo>
                  <a:pt x="9850865" y="5366776"/>
                  <a:pt x="9802858" y="5395543"/>
                  <a:pt x="9754088" y="5423166"/>
                </a:cubicBezTo>
                <a:cubicBezTo>
                  <a:pt x="9725323" y="5439551"/>
                  <a:pt x="9696749" y="5456885"/>
                  <a:pt x="9666265" y="5468888"/>
                </a:cubicBezTo>
                <a:cubicBezTo>
                  <a:pt x="9603971" y="5493655"/>
                  <a:pt x="9540152" y="5514799"/>
                  <a:pt x="9477283" y="5537851"/>
                </a:cubicBezTo>
                <a:cubicBezTo>
                  <a:pt x="9456709" y="5545280"/>
                  <a:pt x="9437278" y="5555949"/>
                  <a:pt x="9416321" y="5562426"/>
                </a:cubicBezTo>
                <a:cubicBezTo>
                  <a:pt x="9393650" y="5569475"/>
                  <a:pt x="9369267" y="5571571"/>
                  <a:pt x="9346597" y="5578619"/>
                </a:cubicBezTo>
                <a:cubicBezTo>
                  <a:pt x="9308875" y="5590240"/>
                  <a:pt x="9272298" y="5605101"/>
                  <a:pt x="9234579" y="5616911"/>
                </a:cubicBezTo>
                <a:cubicBezTo>
                  <a:pt x="9161805" y="5639582"/>
                  <a:pt x="9088840" y="5661299"/>
                  <a:pt x="9015878" y="5682826"/>
                </a:cubicBezTo>
                <a:cubicBezTo>
                  <a:pt x="9000257" y="5687399"/>
                  <a:pt x="8983301" y="5687970"/>
                  <a:pt x="8967871" y="5692923"/>
                </a:cubicBezTo>
                <a:cubicBezTo>
                  <a:pt x="8926911" y="5706259"/>
                  <a:pt x="8886142" y="5720736"/>
                  <a:pt x="8845565" y="5735407"/>
                </a:cubicBezTo>
                <a:cubicBezTo>
                  <a:pt x="8820990" y="5744361"/>
                  <a:pt x="8796985" y="5755409"/>
                  <a:pt x="8772219" y="5763982"/>
                </a:cubicBezTo>
                <a:cubicBezTo>
                  <a:pt x="8752407" y="5770840"/>
                  <a:pt x="8732023" y="5776174"/>
                  <a:pt x="8711448" y="5780366"/>
                </a:cubicBezTo>
                <a:cubicBezTo>
                  <a:pt x="8693731" y="5783986"/>
                  <a:pt x="8675253" y="5783603"/>
                  <a:pt x="8657726" y="5787986"/>
                </a:cubicBezTo>
                <a:cubicBezTo>
                  <a:pt x="8610288" y="5799797"/>
                  <a:pt x="8563425" y="5813133"/>
                  <a:pt x="8516369" y="5825705"/>
                </a:cubicBezTo>
                <a:cubicBezTo>
                  <a:pt x="8497511" y="5830659"/>
                  <a:pt x="8478269" y="5834280"/>
                  <a:pt x="8459979" y="5840566"/>
                </a:cubicBezTo>
                <a:cubicBezTo>
                  <a:pt x="8411019" y="5857141"/>
                  <a:pt x="8362822" y="5875999"/>
                  <a:pt x="8313671" y="5891622"/>
                </a:cubicBezTo>
                <a:cubicBezTo>
                  <a:pt x="8272903" y="5904576"/>
                  <a:pt x="8230992" y="5913910"/>
                  <a:pt x="8189651" y="5925341"/>
                </a:cubicBezTo>
                <a:cubicBezTo>
                  <a:pt x="8172124" y="5930295"/>
                  <a:pt x="8155359" y="5937343"/>
                  <a:pt x="8137835" y="5941534"/>
                </a:cubicBezTo>
                <a:cubicBezTo>
                  <a:pt x="8098590" y="5951059"/>
                  <a:pt x="8058774" y="5959059"/>
                  <a:pt x="8019339" y="5968586"/>
                </a:cubicBezTo>
                <a:cubicBezTo>
                  <a:pt x="7996859" y="5974110"/>
                  <a:pt x="7975142" y="5984017"/>
                  <a:pt x="7952280" y="5987637"/>
                </a:cubicBezTo>
                <a:cubicBezTo>
                  <a:pt x="7897987" y="5996209"/>
                  <a:pt x="7843311" y="6002305"/>
                  <a:pt x="7788636" y="6009163"/>
                </a:cubicBezTo>
                <a:cubicBezTo>
                  <a:pt x="7732247" y="6016211"/>
                  <a:pt x="7676047" y="6023642"/>
                  <a:pt x="7619655" y="6029928"/>
                </a:cubicBezTo>
                <a:cubicBezTo>
                  <a:pt x="7588795" y="6033168"/>
                  <a:pt x="7557742" y="6033738"/>
                  <a:pt x="7526880" y="6036786"/>
                </a:cubicBezTo>
                <a:cubicBezTo>
                  <a:pt x="7499828" y="6039455"/>
                  <a:pt x="7472967" y="6044407"/>
                  <a:pt x="7445916" y="6047647"/>
                </a:cubicBezTo>
                <a:cubicBezTo>
                  <a:pt x="7422483" y="6050313"/>
                  <a:pt x="7398860" y="6051837"/>
                  <a:pt x="7375428" y="6054505"/>
                </a:cubicBezTo>
                <a:cubicBezTo>
                  <a:pt x="7337899" y="6058885"/>
                  <a:pt x="7300559" y="6063839"/>
                  <a:pt x="7263220" y="6068411"/>
                </a:cubicBezTo>
                <a:cubicBezTo>
                  <a:pt x="7247599" y="6070126"/>
                  <a:pt x="7231214" y="6074888"/>
                  <a:pt x="7216547" y="6072032"/>
                </a:cubicBezTo>
                <a:cubicBezTo>
                  <a:pt x="7179587" y="6064791"/>
                  <a:pt x="7143199" y="6066887"/>
                  <a:pt x="7106432" y="6071840"/>
                </a:cubicBezTo>
                <a:cubicBezTo>
                  <a:pt x="7093860" y="6073555"/>
                  <a:pt x="7080334" y="6073174"/>
                  <a:pt x="7068141" y="6069936"/>
                </a:cubicBezTo>
                <a:cubicBezTo>
                  <a:pt x="7043184" y="6063457"/>
                  <a:pt x="7018991" y="6054313"/>
                  <a:pt x="6994415" y="6046313"/>
                </a:cubicBezTo>
                <a:cubicBezTo>
                  <a:pt x="6991747" y="6045361"/>
                  <a:pt x="6988509" y="6045169"/>
                  <a:pt x="6985653" y="6044599"/>
                </a:cubicBezTo>
                <a:cubicBezTo>
                  <a:pt x="6969457" y="6041359"/>
                  <a:pt x="6953457" y="6038120"/>
                  <a:pt x="6937263" y="6035263"/>
                </a:cubicBezTo>
                <a:cubicBezTo>
                  <a:pt x="6928501" y="6033738"/>
                  <a:pt x="6919547" y="6033549"/>
                  <a:pt x="6910782" y="6032214"/>
                </a:cubicBezTo>
                <a:cubicBezTo>
                  <a:pt x="6876872" y="6026880"/>
                  <a:pt x="6839534" y="6035834"/>
                  <a:pt x="6810195" y="6012784"/>
                </a:cubicBezTo>
                <a:cubicBezTo>
                  <a:pt x="6791144" y="5997923"/>
                  <a:pt x="6772665" y="6001353"/>
                  <a:pt x="6752283" y="6003639"/>
                </a:cubicBezTo>
                <a:cubicBezTo>
                  <a:pt x="6736851" y="6005353"/>
                  <a:pt x="6721038" y="6004782"/>
                  <a:pt x="6705417" y="6004974"/>
                </a:cubicBezTo>
                <a:cubicBezTo>
                  <a:pt x="6677984" y="6005543"/>
                  <a:pt x="6650551" y="6005735"/>
                  <a:pt x="6623118" y="6006687"/>
                </a:cubicBezTo>
                <a:cubicBezTo>
                  <a:pt x="6614353" y="6007067"/>
                  <a:pt x="6605401" y="6011832"/>
                  <a:pt x="6596828" y="6011070"/>
                </a:cubicBezTo>
                <a:cubicBezTo>
                  <a:pt x="6557201" y="6007449"/>
                  <a:pt x="6517576" y="6001734"/>
                  <a:pt x="6477951" y="5998495"/>
                </a:cubicBezTo>
                <a:cubicBezTo>
                  <a:pt x="6455472" y="5996591"/>
                  <a:pt x="6432420" y="6000209"/>
                  <a:pt x="6410131" y="5997543"/>
                </a:cubicBezTo>
                <a:cubicBezTo>
                  <a:pt x="6384414" y="5994495"/>
                  <a:pt x="6359268" y="5986685"/>
                  <a:pt x="6333739" y="5981920"/>
                </a:cubicBezTo>
                <a:cubicBezTo>
                  <a:pt x="6326691" y="5980589"/>
                  <a:pt x="6318880" y="5982303"/>
                  <a:pt x="6311449" y="5982682"/>
                </a:cubicBezTo>
                <a:cubicBezTo>
                  <a:pt x="6303068" y="5983064"/>
                  <a:pt x="6294876" y="5983826"/>
                  <a:pt x="6286493" y="5984017"/>
                </a:cubicBezTo>
                <a:cubicBezTo>
                  <a:pt x="6260964" y="5984399"/>
                  <a:pt x="6235437" y="5983826"/>
                  <a:pt x="6209909" y="5985161"/>
                </a:cubicBezTo>
                <a:cubicBezTo>
                  <a:pt x="6194288" y="5985922"/>
                  <a:pt x="6177905" y="5993733"/>
                  <a:pt x="6163425" y="5990874"/>
                </a:cubicBezTo>
                <a:cubicBezTo>
                  <a:pt x="6133897" y="5985351"/>
                  <a:pt x="6104368" y="5997733"/>
                  <a:pt x="6074842" y="5987447"/>
                </a:cubicBezTo>
                <a:cubicBezTo>
                  <a:pt x="6065695" y="5984399"/>
                  <a:pt x="6053124" y="5992019"/>
                  <a:pt x="6042072" y="5992399"/>
                </a:cubicBezTo>
                <a:cubicBezTo>
                  <a:pt x="6014449" y="5993351"/>
                  <a:pt x="5986828" y="5993161"/>
                  <a:pt x="5959204" y="5992971"/>
                </a:cubicBezTo>
                <a:cubicBezTo>
                  <a:pt x="5934438" y="5992781"/>
                  <a:pt x="5908719" y="5995447"/>
                  <a:pt x="5884906" y="5990113"/>
                </a:cubicBezTo>
                <a:cubicBezTo>
                  <a:pt x="5859949" y="5984399"/>
                  <a:pt x="5837471" y="5985161"/>
                  <a:pt x="5813275" y="5991637"/>
                </a:cubicBezTo>
                <a:cubicBezTo>
                  <a:pt x="5796702" y="5996019"/>
                  <a:pt x="5779174" y="5996591"/>
                  <a:pt x="5762029" y="5997923"/>
                </a:cubicBezTo>
                <a:cubicBezTo>
                  <a:pt x="5743551" y="5999447"/>
                  <a:pt x="5723166" y="5995447"/>
                  <a:pt x="5706401" y="6001734"/>
                </a:cubicBezTo>
                <a:cubicBezTo>
                  <a:pt x="5656488" y="6020403"/>
                  <a:pt x="5605244" y="6024403"/>
                  <a:pt x="5553045" y="6024403"/>
                </a:cubicBezTo>
                <a:cubicBezTo>
                  <a:pt x="5543518" y="6024403"/>
                  <a:pt x="5533802" y="6021738"/>
                  <a:pt x="5524660" y="6018880"/>
                </a:cubicBezTo>
                <a:cubicBezTo>
                  <a:pt x="5471316" y="6001734"/>
                  <a:pt x="5417784" y="6003257"/>
                  <a:pt x="5363491" y="6013736"/>
                </a:cubicBezTo>
                <a:cubicBezTo>
                  <a:pt x="5352250" y="6016022"/>
                  <a:pt x="5339677" y="6016403"/>
                  <a:pt x="5328438" y="6014118"/>
                </a:cubicBezTo>
                <a:cubicBezTo>
                  <a:pt x="5296812" y="6007449"/>
                  <a:pt x="5266141" y="5996399"/>
                  <a:pt x="5234326" y="5991637"/>
                </a:cubicBezTo>
                <a:cubicBezTo>
                  <a:pt x="5181748" y="5983826"/>
                  <a:pt x="5136216" y="6010115"/>
                  <a:pt x="5089162" y="6027262"/>
                </a:cubicBezTo>
                <a:cubicBezTo>
                  <a:pt x="5044391" y="6043455"/>
                  <a:pt x="5006292" y="6080032"/>
                  <a:pt x="4953328" y="6071840"/>
                </a:cubicBezTo>
                <a:cubicBezTo>
                  <a:pt x="4947996" y="6071078"/>
                  <a:pt x="4942089" y="6076222"/>
                  <a:pt x="4936184" y="6077555"/>
                </a:cubicBezTo>
                <a:cubicBezTo>
                  <a:pt x="4919991" y="6081176"/>
                  <a:pt x="4903799" y="6085555"/>
                  <a:pt x="4887415" y="6087272"/>
                </a:cubicBezTo>
                <a:cubicBezTo>
                  <a:pt x="4867412" y="6089558"/>
                  <a:pt x="4847027" y="6088797"/>
                  <a:pt x="4827024" y="6090701"/>
                </a:cubicBezTo>
                <a:cubicBezTo>
                  <a:pt x="4814165" y="6091844"/>
                  <a:pt x="4801401" y="6093939"/>
                  <a:pt x="4788661" y="6095749"/>
                </a:cubicBezTo>
                <a:lnTo>
                  <a:pt x="4785776" y="6096000"/>
                </a:lnTo>
                <a:lnTo>
                  <a:pt x="4726469" y="6096000"/>
                </a:lnTo>
                <a:lnTo>
                  <a:pt x="4719697" y="6095130"/>
                </a:lnTo>
                <a:cubicBezTo>
                  <a:pt x="4709481" y="6092939"/>
                  <a:pt x="4699289" y="6090320"/>
                  <a:pt x="4689098" y="6088605"/>
                </a:cubicBezTo>
                <a:cubicBezTo>
                  <a:pt x="4660331" y="6083842"/>
                  <a:pt x="4628705" y="6085176"/>
                  <a:pt x="4603368" y="6072984"/>
                </a:cubicBezTo>
                <a:cubicBezTo>
                  <a:pt x="4576318" y="6060029"/>
                  <a:pt x="4550599" y="6054123"/>
                  <a:pt x="4522596" y="6058123"/>
                </a:cubicBezTo>
                <a:cubicBezTo>
                  <a:pt x="4513260" y="6059457"/>
                  <a:pt x="4501257" y="6067459"/>
                  <a:pt x="4497068" y="6075649"/>
                </a:cubicBezTo>
                <a:cubicBezTo>
                  <a:pt x="4487731" y="6093938"/>
                  <a:pt x="4474969" y="6097178"/>
                  <a:pt x="4457632" y="6090890"/>
                </a:cubicBezTo>
                <a:cubicBezTo>
                  <a:pt x="4442581" y="6085555"/>
                  <a:pt x="4424104" y="6082890"/>
                  <a:pt x="4413817" y="6072601"/>
                </a:cubicBezTo>
                <a:cubicBezTo>
                  <a:pt x="4384668" y="6043455"/>
                  <a:pt x="4347518" y="6042503"/>
                  <a:pt x="4311323" y="6034693"/>
                </a:cubicBezTo>
                <a:cubicBezTo>
                  <a:pt x="4289227" y="6029928"/>
                  <a:pt x="4268649" y="6029738"/>
                  <a:pt x="4246551" y="6032976"/>
                </a:cubicBezTo>
                <a:cubicBezTo>
                  <a:pt x="4198546" y="6040216"/>
                  <a:pt x="4151870" y="6029928"/>
                  <a:pt x="4105766" y="6016784"/>
                </a:cubicBezTo>
                <a:cubicBezTo>
                  <a:pt x="4075285" y="6008022"/>
                  <a:pt x="4044043" y="6002687"/>
                  <a:pt x="4013753" y="5993733"/>
                </a:cubicBezTo>
                <a:cubicBezTo>
                  <a:pt x="3991083" y="5986874"/>
                  <a:pt x="3968414" y="5978682"/>
                  <a:pt x="3947648" y="5967634"/>
                </a:cubicBezTo>
                <a:cubicBezTo>
                  <a:pt x="3917546" y="5951440"/>
                  <a:pt x="3891259" y="5927055"/>
                  <a:pt x="3852966" y="5933533"/>
                </a:cubicBezTo>
                <a:cubicBezTo>
                  <a:pt x="3819245" y="5939247"/>
                  <a:pt x="3788766" y="5927247"/>
                  <a:pt x="3757902" y="5915816"/>
                </a:cubicBezTo>
                <a:cubicBezTo>
                  <a:pt x="3735231" y="5907434"/>
                  <a:pt x="3712565" y="5898859"/>
                  <a:pt x="3689131" y="5893526"/>
                </a:cubicBezTo>
                <a:cubicBezTo>
                  <a:pt x="3661315" y="5887239"/>
                  <a:pt x="3629882" y="5889907"/>
                  <a:pt x="3605116" y="5878285"/>
                </a:cubicBezTo>
                <a:cubicBezTo>
                  <a:pt x="3579206" y="5866093"/>
                  <a:pt x="3557682" y="5874285"/>
                  <a:pt x="3534629" y="5877715"/>
                </a:cubicBezTo>
                <a:cubicBezTo>
                  <a:pt x="3497862" y="5883049"/>
                  <a:pt x="3461282" y="5892955"/>
                  <a:pt x="3424135" y="5880382"/>
                </a:cubicBezTo>
                <a:cubicBezTo>
                  <a:pt x="3378986" y="5865141"/>
                  <a:pt x="3334216" y="5848758"/>
                  <a:pt x="3288877" y="5834280"/>
                </a:cubicBezTo>
                <a:cubicBezTo>
                  <a:pt x="3271348" y="5828753"/>
                  <a:pt x="3252492" y="5826467"/>
                  <a:pt x="3234202" y="5823991"/>
                </a:cubicBezTo>
                <a:cubicBezTo>
                  <a:pt x="3216867" y="5821895"/>
                  <a:pt x="3196102" y="5827230"/>
                  <a:pt x="3182763" y="5819229"/>
                </a:cubicBezTo>
                <a:cubicBezTo>
                  <a:pt x="3148472" y="5798655"/>
                  <a:pt x="3113231" y="5788558"/>
                  <a:pt x="3073604" y="5788558"/>
                </a:cubicBezTo>
                <a:cubicBezTo>
                  <a:pt x="3058743" y="5788558"/>
                  <a:pt x="3044264" y="5779984"/>
                  <a:pt x="3029216" y="5778459"/>
                </a:cubicBezTo>
                <a:cubicBezTo>
                  <a:pt x="3008639" y="5776555"/>
                  <a:pt x="2985016" y="5771411"/>
                  <a:pt x="2967110" y="5778651"/>
                </a:cubicBezTo>
                <a:cubicBezTo>
                  <a:pt x="2925008" y="5795797"/>
                  <a:pt x="2890910" y="5781507"/>
                  <a:pt x="2854140" y="5764553"/>
                </a:cubicBezTo>
                <a:cubicBezTo>
                  <a:pt x="2817943" y="5747789"/>
                  <a:pt x="2779842" y="5734455"/>
                  <a:pt x="2741360" y="5723403"/>
                </a:cubicBezTo>
                <a:cubicBezTo>
                  <a:pt x="2726882" y="5719403"/>
                  <a:pt x="2709548" y="5726072"/>
                  <a:pt x="2693543" y="5727405"/>
                </a:cubicBezTo>
                <a:cubicBezTo>
                  <a:pt x="2687827" y="5727786"/>
                  <a:pt x="2681540" y="5728358"/>
                  <a:pt x="2676398" y="5726453"/>
                </a:cubicBezTo>
                <a:cubicBezTo>
                  <a:pt x="2626677" y="5708163"/>
                  <a:pt x="2576191" y="5694257"/>
                  <a:pt x="2522279" y="5703782"/>
                </a:cubicBezTo>
                <a:cubicBezTo>
                  <a:pt x="2517327" y="5704735"/>
                  <a:pt x="2511800" y="5702639"/>
                  <a:pt x="2506847" y="5701305"/>
                </a:cubicBezTo>
                <a:cubicBezTo>
                  <a:pt x="2482652" y="5694447"/>
                  <a:pt x="2459029" y="5683589"/>
                  <a:pt x="2434456" y="5681112"/>
                </a:cubicBezTo>
                <a:cubicBezTo>
                  <a:pt x="2373874" y="5675016"/>
                  <a:pt x="2312915" y="5672538"/>
                  <a:pt x="2251948" y="5668538"/>
                </a:cubicBezTo>
                <a:cubicBezTo>
                  <a:pt x="2248138" y="5668349"/>
                  <a:pt x="2244137" y="5668349"/>
                  <a:pt x="2240710" y="5667014"/>
                </a:cubicBezTo>
                <a:cubicBezTo>
                  <a:pt x="2218229" y="5658822"/>
                  <a:pt x="2198608" y="5661490"/>
                  <a:pt x="2179556" y="5677111"/>
                </a:cubicBezTo>
                <a:cubicBezTo>
                  <a:pt x="2171173" y="5683969"/>
                  <a:pt x="2159743" y="5687589"/>
                  <a:pt x="2149267" y="5691399"/>
                </a:cubicBezTo>
                <a:cubicBezTo>
                  <a:pt x="2133834" y="5697115"/>
                  <a:pt x="2118023" y="5702639"/>
                  <a:pt x="2102021" y="5706259"/>
                </a:cubicBezTo>
                <a:cubicBezTo>
                  <a:pt x="2086208" y="5709688"/>
                  <a:pt x="2069254" y="5714449"/>
                  <a:pt x="2054013" y="5711784"/>
                </a:cubicBezTo>
                <a:cubicBezTo>
                  <a:pt x="2026581" y="5707022"/>
                  <a:pt x="2000479" y="5696353"/>
                  <a:pt x="1973429" y="5689303"/>
                </a:cubicBezTo>
                <a:cubicBezTo>
                  <a:pt x="1964094" y="5686826"/>
                  <a:pt x="1953806" y="5687209"/>
                  <a:pt x="1944092" y="5687017"/>
                </a:cubicBezTo>
                <a:cubicBezTo>
                  <a:pt x="1921800" y="5686447"/>
                  <a:pt x="1898940" y="5691971"/>
                  <a:pt x="1878748" y="5676159"/>
                </a:cubicBezTo>
                <a:cubicBezTo>
                  <a:pt x="1860079" y="5661299"/>
                  <a:pt x="1841216" y="5665680"/>
                  <a:pt x="1821596" y="5676920"/>
                </a:cubicBezTo>
                <a:cubicBezTo>
                  <a:pt x="1807497" y="5684922"/>
                  <a:pt x="1791496" y="5691209"/>
                  <a:pt x="1775684" y="5694257"/>
                </a:cubicBezTo>
                <a:cubicBezTo>
                  <a:pt x="1753965" y="5698447"/>
                  <a:pt x="1732439" y="5700163"/>
                  <a:pt x="1709006" y="5697685"/>
                </a:cubicBezTo>
                <a:cubicBezTo>
                  <a:pt x="1692431" y="5695971"/>
                  <a:pt x="1678904" y="5695209"/>
                  <a:pt x="1665950" y="5685113"/>
                </a:cubicBezTo>
                <a:cubicBezTo>
                  <a:pt x="1663856" y="5683589"/>
                  <a:pt x="1660046" y="5683207"/>
                  <a:pt x="1657188" y="5683399"/>
                </a:cubicBezTo>
                <a:cubicBezTo>
                  <a:pt x="1619658" y="5686637"/>
                  <a:pt x="1582510" y="5684922"/>
                  <a:pt x="1544598" y="5682634"/>
                </a:cubicBezTo>
                <a:cubicBezTo>
                  <a:pt x="1496403" y="5679589"/>
                  <a:pt x="1445725" y="5688541"/>
                  <a:pt x="1404006" y="5720546"/>
                </a:cubicBezTo>
                <a:cubicBezTo>
                  <a:pt x="1397909" y="5725310"/>
                  <a:pt x="1388765" y="5727405"/>
                  <a:pt x="1380762" y="5728549"/>
                </a:cubicBezTo>
                <a:cubicBezTo>
                  <a:pt x="1343044" y="5733501"/>
                  <a:pt x="1305132" y="5736930"/>
                  <a:pt x="1267411" y="5742455"/>
                </a:cubicBezTo>
                <a:cubicBezTo>
                  <a:pt x="1246837" y="5745503"/>
                  <a:pt x="1225310" y="5748170"/>
                  <a:pt x="1206641" y="5756553"/>
                </a:cubicBezTo>
                <a:cubicBezTo>
                  <a:pt x="1188354" y="5764743"/>
                  <a:pt x="1173681" y="5774459"/>
                  <a:pt x="1162823" y="5757315"/>
                </a:cubicBezTo>
                <a:cubicBezTo>
                  <a:pt x="1143394" y="5766459"/>
                  <a:pt x="1126437" y="5774080"/>
                  <a:pt x="1109865" y="5782270"/>
                </a:cubicBezTo>
                <a:cubicBezTo>
                  <a:pt x="1103767" y="5785318"/>
                  <a:pt x="1098623" y="5790272"/>
                  <a:pt x="1092527" y="5793130"/>
                </a:cubicBezTo>
                <a:cubicBezTo>
                  <a:pt x="1086048" y="5796178"/>
                  <a:pt x="1078810" y="5798082"/>
                  <a:pt x="1071762" y="5799607"/>
                </a:cubicBezTo>
                <a:cubicBezTo>
                  <a:pt x="1040327" y="5806465"/>
                  <a:pt x="1008894" y="5812751"/>
                  <a:pt x="977653" y="5820182"/>
                </a:cubicBezTo>
                <a:cubicBezTo>
                  <a:pt x="971554" y="5821705"/>
                  <a:pt x="966411" y="5827801"/>
                  <a:pt x="960887" y="5831801"/>
                </a:cubicBezTo>
                <a:cubicBezTo>
                  <a:pt x="957266" y="5834470"/>
                  <a:pt x="953648" y="5838470"/>
                  <a:pt x="949646" y="5839042"/>
                </a:cubicBezTo>
                <a:cubicBezTo>
                  <a:pt x="919165" y="5843614"/>
                  <a:pt x="888877" y="5848949"/>
                  <a:pt x="858205" y="5851234"/>
                </a:cubicBezTo>
                <a:cubicBezTo>
                  <a:pt x="832486" y="5853138"/>
                  <a:pt x="807719" y="5852568"/>
                  <a:pt x="801053" y="5885715"/>
                </a:cubicBezTo>
                <a:cubicBezTo>
                  <a:pt x="799909" y="5891432"/>
                  <a:pt x="791717" y="5897528"/>
                  <a:pt x="785432" y="5900384"/>
                </a:cubicBezTo>
                <a:cubicBezTo>
                  <a:pt x="767524" y="5908576"/>
                  <a:pt x="748471" y="5914101"/>
                  <a:pt x="730754" y="5922482"/>
                </a:cubicBezTo>
                <a:cubicBezTo>
                  <a:pt x="672650" y="5950488"/>
                  <a:pt x="611880" y="5968205"/>
                  <a:pt x="546917" y="5964966"/>
                </a:cubicBezTo>
                <a:cubicBezTo>
                  <a:pt x="526724" y="5964014"/>
                  <a:pt x="507102" y="5953726"/>
                  <a:pt x="494337" y="5949915"/>
                </a:cubicBezTo>
                <a:cubicBezTo>
                  <a:pt x="457572" y="5964966"/>
                  <a:pt x="426709" y="5979445"/>
                  <a:pt x="394511" y="5990303"/>
                </a:cubicBezTo>
                <a:cubicBezTo>
                  <a:pt x="366127" y="6000019"/>
                  <a:pt x="336408" y="6006115"/>
                  <a:pt x="307259" y="6013163"/>
                </a:cubicBezTo>
                <a:cubicBezTo>
                  <a:pt x="296590" y="6015832"/>
                  <a:pt x="285732" y="6017355"/>
                  <a:pt x="274873" y="6018690"/>
                </a:cubicBezTo>
                <a:cubicBezTo>
                  <a:pt x="240965" y="6022880"/>
                  <a:pt x="205529" y="6012784"/>
                  <a:pt x="172384" y="6028786"/>
                </a:cubicBezTo>
                <a:cubicBezTo>
                  <a:pt x="155046" y="6037168"/>
                  <a:pt x="137898" y="6047265"/>
                  <a:pt x="119613" y="6051647"/>
                </a:cubicBezTo>
                <a:cubicBezTo>
                  <a:pt x="99990" y="6056409"/>
                  <a:pt x="80794" y="6063839"/>
                  <a:pt x="61197" y="6069150"/>
                </a:cubicBezTo>
                <a:lnTo>
                  <a:pt x="544" y="6073921"/>
                </a:lnTo>
                <a:lnTo>
                  <a:pt x="544" y="5946682"/>
                </a:lnTo>
                <a:lnTo>
                  <a:pt x="0" y="5946682"/>
                </a:lnTo>
                <a:lnTo>
                  <a:pt x="0" y="1335314"/>
                </a:lnTo>
                <a:lnTo>
                  <a:pt x="0" y="873938"/>
                </a:lnTo>
                <a:close/>
              </a:path>
            </a:pathLst>
          </a:custGeom>
          <a:noFill/>
          <a:effectLst>
            <a:outerShdw blurRad="381000" dist="152400" dir="5400000" algn="t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4252769E-B9F0-4068-A645-5BBEF16E9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4" y="3296010"/>
            <a:ext cx="12191456" cy="2849976"/>
            <a:chOff x="476" y="-3923157"/>
            <a:chExt cx="10667524" cy="2493729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E12D6AD-7096-45BB-9C02-468B2704C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9953252-97DE-4766-B2F6-E4FDA2FDA6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7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 descr="Matthew 20:1&#10;">
            <a:extLst>
              <a:ext uri="{FF2B5EF4-FFF2-40B4-BE49-F238E27FC236}">
                <a16:creationId xmlns:a16="http://schemas.microsoft.com/office/drawing/2014/main" id="{FBE407F4-F835-E7C6-901D-5F744FEF9853}"/>
              </a:ext>
            </a:extLst>
          </p:cNvPr>
          <p:cNvSpPr txBox="1">
            <a:spLocks/>
          </p:cNvSpPr>
          <p:nvPr/>
        </p:nvSpPr>
        <p:spPr>
          <a:xfrm>
            <a:off x="1421856" y="5981586"/>
            <a:ext cx="12192000" cy="1105828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sz="7200" spc="600" dirty="0">
                <a:solidFill>
                  <a:srgbClr val="00B0F0"/>
                </a:solidFill>
                <a:latin typeface="Century Gothic" panose="020B0502020202020204" pitchFamily="34" charset="0"/>
              </a:rPr>
              <a:t>Matthew 20:1</a:t>
            </a:r>
            <a:endParaRPr lang="en-GB" sz="4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27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he Parable Of The Vineyard Artwork | Bible Art">
            <a:extLst>
              <a:ext uri="{FF2B5EF4-FFF2-40B4-BE49-F238E27FC236}">
                <a16:creationId xmlns:a16="http://schemas.microsoft.com/office/drawing/2014/main" id="{63118326-551F-156D-8E6A-8DDF29B313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92" r="2" b="3077"/>
          <a:stretch/>
        </p:blipFill>
        <p:spPr bwMode="auto">
          <a:xfrm>
            <a:off x="3882570" y="10"/>
            <a:ext cx="8309429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34" name="Freeform: Shape 1033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35" name="Group 1034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036" name="Group 1035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040" name="Freeform: Shape 1039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1" name="Freeform: Shape 1040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7" name="Group 1036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038" name="Freeform: Shape 1037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9" name="Freeform: Shape 1038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114" y="666550"/>
            <a:ext cx="3770931" cy="6191451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85000" lnSpcReduction="20000"/>
          </a:bodyPr>
          <a:lstStyle/>
          <a:p>
            <a:r>
              <a:rPr lang="en-GB" sz="12800" dirty="0">
                <a:solidFill>
                  <a:srgbClr val="00B0F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day of work is </a:t>
            </a:r>
          </a:p>
          <a:p>
            <a:r>
              <a:rPr lang="en-GB" sz="22100" dirty="0">
                <a:solidFill>
                  <a:schemeClr val="bg1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TIME </a:t>
            </a:r>
          </a:p>
        </p:txBody>
      </p:sp>
    </p:spTree>
    <p:extLst>
      <p:ext uri="{BB962C8B-B14F-4D97-AF65-F5344CB8AC3E}">
        <p14:creationId xmlns:p14="http://schemas.microsoft.com/office/powerpoint/2010/main" val="145885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e Parable Of The Vineyard Artwork | Bible Art">
            <a:extLst>
              <a:ext uri="{FF2B5EF4-FFF2-40B4-BE49-F238E27FC236}">
                <a16:creationId xmlns:a16="http://schemas.microsoft.com/office/drawing/2014/main" id="{424AFCDA-B9F7-4EB6-4724-CE286C1B1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6" r="2" b="16543"/>
          <a:stretch/>
        </p:blipFill>
        <p:spPr bwMode="auto">
          <a:xfrm>
            <a:off x="3882570" y="10"/>
            <a:ext cx="8309429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55" name="Group 2054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2056" name="Freeform: Shape 2055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057" name="Group 2056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2058" name="Group 2057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2062" name="Freeform: Shape 2061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63" name="Freeform: Shape 2062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059" name="Group 2058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2060" name="Freeform: Shape 2059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61" name="Freeform: Shape 2060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9527" y="831650"/>
            <a:ext cx="4126531" cy="6191451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000" dirty="0">
                <a:solidFill>
                  <a:srgbClr val="00B0F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Jesus Christ </a:t>
            </a:r>
            <a:r>
              <a:rPr lang="en-GB" sz="8000" dirty="0">
                <a:solidFill>
                  <a:schemeClr val="bg1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who gives out those </a:t>
            </a:r>
            <a:r>
              <a:rPr lang="en-GB" sz="8000" dirty="0">
                <a:solidFill>
                  <a:srgbClr val="00B0F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REWARDS</a:t>
            </a:r>
            <a:endParaRPr lang="en-GB" sz="8000" dirty="0">
              <a:solidFill>
                <a:schemeClr val="bg1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002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The Parable of the Workers in the Vineyard: A Lesson in Divine Generosity -  YouTube">
            <a:extLst>
              <a:ext uri="{FF2B5EF4-FFF2-40B4-BE49-F238E27FC236}">
                <a16:creationId xmlns:a16="http://schemas.microsoft.com/office/drawing/2014/main" id="{55315397-D372-A52F-A7D8-82D56A7DFAE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1" r="1" b="1"/>
          <a:stretch/>
        </p:blipFill>
        <p:spPr bwMode="auto">
          <a:xfrm>
            <a:off x="20" y="10"/>
            <a:ext cx="12191980" cy="686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itle 5">
            <a:extLst>
              <a:ext uri="{FF2B5EF4-FFF2-40B4-BE49-F238E27FC236}">
                <a16:creationId xmlns:a16="http://schemas.microsoft.com/office/drawing/2014/main" id="{B1A04F3F-980B-7922-DF3A-BC6BCA1A1B50}"/>
              </a:ext>
            </a:extLst>
          </p:cNvPr>
          <p:cNvSpPr txBox="1">
            <a:spLocks/>
          </p:cNvSpPr>
          <p:nvPr/>
        </p:nvSpPr>
        <p:spPr>
          <a:xfrm>
            <a:off x="4957010" y="401320"/>
            <a:ext cx="5871411" cy="1716237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Eternal life</a:t>
            </a:r>
          </a:p>
        </p:txBody>
      </p:sp>
    </p:spTree>
    <p:extLst>
      <p:ext uri="{BB962C8B-B14F-4D97-AF65-F5344CB8AC3E}">
        <p14:creationId xmlns:p14="http://schemas.microsoft.com/office/powerpoint/2010/main" val="1056072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James 1:12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5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4051" y="1763949"/>
            <a:ext cx="11867949" cy="516876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Blessed is the man who endures temptation; for when he has been approved, he will receive the crown of life which the Lord has promised to those who love Him. </a:t>
            </a:r>
          </a:p>
        </p:txBody>
      </p:sp>
    </p:spTree>
    <p:extLst>
      <p:ext uri="{BB962C8B-B14F-4D97-AF65-F5344CB8AC3E}">
        <p14:creationId xmlns:p14="http://schemas.microsoft.com/office/powerpoint/2010/main" val="339072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he Rewards on the Road to the Celestial City (14) - HeavensGate">
            <a:extLst>
              <a:ext uri="{FF2B5EF4-FFF2-40B4-BE49-F238E27FC236}">
                <a16:creationId xmlns:a16="http://schemas.microsoft.com/office/drawing/2014/main" id="{27B39F5B-83AC-659E-2797-7CC186FFFA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9" y="890860"/>
            <a:ext cx="12047861" cy="7078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2 Timothy 4:8,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87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155031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7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we receive the common eternal life. </a:t>
            </a:r>
            <a:endParaRPr lang="en-GB" sz="400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5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672" y="1378699"/>
            <a:ext cx="11409145" cy="5479301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Some people are going to spend decades of their life,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some people will spend a half century of their life in the service of the King.</a:t>
            </a:r>
          </a:p>
        </p:txBody>
      </p:sp>
    </p:spTree>
    <p:extLst>
      <p:ext uri="{BB962C8B-B14F-4D97-AF65-F5344CB8AC3E}">
        <p14:creationId xmlns:p14="http://schemas.microsoft.com/office/powerpoint/2010/main" val="377974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155031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7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we receive the common eternal life. </a:t>
            </a:r>
            <a:endParaRPr lang="en-GB" sz="400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5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8804" y="1744459"/>
            <a:ext cx="11409145" cy="4714093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lnSpcReduction="10000"/>
          </a:bodyPr>
          <a:lstStyle/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Some people have spent their lives in very difficult, challenging, sacrificial kinds of service to Christ. </a:t>
            </a:r>
          </a:p>
        </p:txBody>
      </p:sp>
    </p:spTree>
    <p:extLst>
      <p:ext uri="{BB962C8B-B14F-4D97-AF65-F5344CB8AC3E}">
        <p14:creationId xmlns:p14="http://schemas.microsoft.com/office/powerpoint/2010/main" val="401632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155031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7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we receive the common eternal life. </a:t>
            </a:r>
            <a:endParaRPr lang="en-GB" sz="400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5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474951"/>
            <a:ext cx="8242433" cy="531086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85000" lnSpcReduction="10000"/>
          </a:bodyPr>
          <a:lstStyle/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Some people have trekked through </a:t>
            </a:r>
            <a:r>
              <a:rPr lang="en-GB" sz="8800" b="1" dirty="0">
                <a:solidFill>
                  <a:srgbClr val="00B0F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jungles, swamps, and fought against beasts </a:t>
            </a:r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in the history of the church. </a:t>
            </a:r>
          </a:p>
        </p:txBody>
      </p:sp>
      <p:pic>
        <p:nvPicPr>
          <p:cNvPr id="8194" name="Picture 2" descr="2 Kings 2:23-25) Did God Kill Children as a Result of Elisha's Curse? -">
            <a:extLst>
              <a:ext uri="{FF2B5EF4-FFF2-40B4-BE49-F238E27FC236}">
                <a16:creationId xmlns:a16="http://schemas.microsoft.com/office/drawing/2014/main" id="{908BC6D2-8666-48EE-2EB3-6D28494FF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210" y="462013"/>
            <a:ext cx="4792078" cy="6797274"/>
          </a:xfrm>
          <a:prstGeom prst="rect">
            <a:avLst/>
          </a:prstGeom>
          <a:noFill/>
          <a:effectLst>
            <a:softEdge rad="520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785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List of Christian martyrs - Wikipedia">
            <a:extLst>
              <a:ext uri="{FF2B5EF4-FFF2-40B4-BE49-F238E27FC236}">
                <a16:creationId xmlns:a16="http://schemas.microsoft.com/office/drawing/2014/main" id="{1BCBD249-CEE7-3E92-5E71-70CDD926B2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34" y="240632"/>
            <a:ext cx="4496150" cy="7507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155031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7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we receive the common eternal life. </a:t>
            </a:r>
            <a:endParaRPr lang="en-GB" sz="400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5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35630" y="1378698"/>
            <a:ext cx="7786838" cy="5479301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lnSpcReduction="10000"/>
          </a:bodyPr>
          <a:lstStyle/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Some have been martyred. Some today are being </a:t>
            </a:r>
            <a:r>
              <a:rPr lang="en-GB" sz="8800" b="1" dirty="0">
                <a:solidFill>
                  <a:srgbClr val="00B0F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martyred for their faith in Christ</a:t>
            </a:r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0643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155031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7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we receive the common eternal life. </a:t>
            </a:r>
            <a:endParaRPr lang="en-GB" sz="400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5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1427" y="1662643"/>
            <a:ext cx="11409145" cy="5479301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Some work diligently to the point of sweat and exhaustion in the service of the King. </a:t>
            </a:r>
          </a:p>
        </p:txBody>
      </p:sp>
    </p:spTree>
    <p:extLst>
      <p:ext uri="{BB962C8B-B14F-4D97-AF65-F5344CB8AC3E}">
        <p14:creationId xmlns:p14="http://schemas.microsoft.com/office/powerpoint/2010/main" val="336097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155031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7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we receive the common eternal life. </a:t>
            </a:r>
            <a:endParaRPr lang="en-GB" sz="400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5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1427" y="1662643"/>
            <a:ext cx="11409145" cy="5479301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Some work diligently to the point of sweat and exhaustion in the service of the King. </a:t>
            </a:r>
          </a:p>
        </p:txBody>
      </p:sp>
    </p:spTree>
    <p:extLst>
      <p:ext uri="{BB962C8B-B14F-4D97-AF65-F5344CB8AC3E}">
        <p14:creationId xmlns:p14="http://schemas.microsoft.com/office/powerpoint/2010/main" val="3431648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3128210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96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Do they all receive the same eternal life?</a:t>
            </a:r>
          </a:p>
        </p:txBody>
      </p:sp>
      <p:sp>
        <p:nvSpPr>
          <p:cNvPr id="5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799" y="3429000"/>
            <a:ext cx="11409145" cy="342900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199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Yes, yes. </a:t>
            </a:r>
          </a:p>
        </p:txBody>
      </p:sp>
    </p:spTree>
    <p:extLst>
      <p:ext uri="{BB962C8B-B14F-4D97-AF65-F5344CB8AC3E}">
        <p14:creationId xmlns:p14="http://schemas.microsoft.com/office/powerpoint/2010/main" val="1306655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1427" y="442762"/>
            <a:ext cx="11409145" cy="603504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20000"/>
          </a:bodyPr>
          <a:lstStyle/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No matter how long the service, 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sz="8000" b="1" dirty="0">
                <a:solidFill>
                  <a:srgbClr val="00B0F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No matter how short the service, 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No matter how hard the effort was, 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sz="8000" b="1" dirty="0">
                <a:solidFill>
                  <a:srgbClr val="00B0F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No matter how easy the effort might have been, </a:t>
            </a:r>
          </a:p>
        </p:txBody>
      </p:sp>
    </p:spTree>
    <p:extLst>
      <p:ext uri="{BB962C8B-B14F-4D97-AF65-F5344CB8AC3E}">
        <p14:creationId xmlns:p14="http://schemas.microsoft.com/office/powerpoint/2010/main" val="3627027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SEO Title: Paradise, Jesus, and the Penitent Thief - Luke 23:43 -  ScriptureWay">
            <a:extLst>
              <a:ext uri="{FF2B5EF4-FFF2-40B4-BE49-F238E27FC236}">
                <a16:creationId xmlns:a16="http://schemas.microsoft.com/office/drawing/2014/main" id="{64430B25-158A-60FE-D805-5C8324D20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235" y="903393"/>
            <a:ext cx="5615262" cy="671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Old Engraving Execution St Paul Book Stock Photo 86189710 | Shutterstock">
            <a:extLst>
              <a:ext uri="{FF2B5EF4-FFF2-40B4-BE49-F238E27FC236}">
                <a16:creationId xmlns:a16="http://schemas.microsoft.com/office/drawing/2014/main" id="{375DA1F4-A619-135B-3101-F850B65800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931" y="1217596"/>
            <a:ext cx="8312166" cy="7630841"/>
          </a:xfrm>
          <a:prstGeom prst="rect">
            <a:avLst/>
          </a:prstGeom>
          <a:noFill/>
          <a:effectLst>
            <a:softEdge rad="1270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2165684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7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The same glorious eternal life will belong to us all</a:t>
            </a:r>
          </a:p>
        </p:txBody>
      </p:sp>
    </p:spTree>
    <p:extLst>
      <p:ext uri="{BB962C8B-B14F-4D97-AF65-F5344CB8AC3E}">
        <p14:creationId xmlns:p14="http://schemas.microsoft.com/office/powerpoint/2010/main" val="320830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3887"/>
            <a:ext cx="12192000" cy="1655762"/>
          </a:xfrm>
          <a:solidFill>
            <a:srgbClr val="7030A0"/>
          </a:solidFill>
          <a:ln w="28575">
            <a:noFill/>
          </a:ln>
        </p:spPr>
        <p:txBody>
          <a:bodyPr>
            <a:noAutofit/>
          </a:bodyPr>
          <a:lstStyle/>
          <a:p>
            <a:r>
              <a:rPr lang="en-GB" sz="88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</a:t>
            </a:r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19:16</a:t>
            </a:r>
            <a:endParaRPr lang="en-GB" sz="48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E80348-19D6-FEC9-6983-D82B955CFAA5}"/>
              </a:ext>
            </a:extLst>
          </p:cNvPr>
          <p:cNvSpPr txBox="1"/>
          <p:nvPr/>
        </p:nvSpPr>
        <p:spPr>
          <a:xfrm>
            <a:off x="596766" y="2079798"/>
            <a:ext cx="1048191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dirty="0">
                <a:latin typeface="Bahnschrift SemiLight Condensed" panose="020B0502040204020203" pitchFamily="34" charset="0"/>
              </a:rPr>
              <a:t>Now behold, one came and said to Him, “Good Teacher, what good thing shall I do that I may have eternal life?”</a:t>
            </a:r>
          </a:p>
        </p:txBody>
      </p:sp>
    </p:spTree>
    <p:extLst>
      <p:ext uri="{BB962C8B-B14F-4D97-AF65-F5344CB8AC3E}">
        <p14:creationId xmlns:p14="http://schemas.microsoft.com/office/powerpoint/2010/main" val="3962790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What Did Jesus Mean With “Sell Everything You Have”? | Charismactivism">
            <a:extLst>
              <a:ext uri="{FF2B5EF4-FFF2-40B4-BE49-F238E27FC236}">
                <a16:creationId xmlns:a16="http://schemas.microsoft.com/office/drawing/2014/main" id="{A1A7F6B9-9179-8B61-BA51-6697308A1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8078" y="1703539"/>
            <a:ext cx="13359865" cy="6858000"/>
          </a:xfrm>
          <a:prstGeom prst="rect">
            <a:avLst/>
          </a:prstGeom>
          <a:noFill/>
          <a:effectLst>
            <a:softEdge rad="901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EA41B2F-96CF-C96B-BD9A-9B76D2379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241300"/>
            <a:ext cx="12183711" cy="2565400"/>
          </a:xfrm>
          <a:effectLst>
            <a:softEdge rad="1270000"/>
          </a:effectLst>
        </p:spPr>
        <p:txBody>
          <a:bodyPr>
            <a:normAutofit/>
          </a:bodyPr>
          <a:lstStyle/>
          <a:p>
            <a:r>
              <a:rPr lang="en-GB" sz="80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He really did want eternal life; he wasn’t willing to pay the price. </a:t>
            </a:r>
            <a:endParaRPr lang="en-GB" sz="11500" dirty="0">
              <a:latin typeface="Bahnschrift Semi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The University of The Way: Those Who Followed Jesus: Peter">
            <a:extLst>
              <a:ext uri="{FF2B5EF4-FFF2-40B4-BE49-F238E27FC236}">
                <a16:creationId xmlns:a16="http://schemas.microsoft.com/office/drawing/2014/main" id="{6CCB50DD-3293-C83A-DF1B-26CC206EC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66" y="457194"/>
            <a:ext cx="11586496" cy="7300768"/>
          </a:xfrm>
          <a:prstGeom prst="rect">
            <a:avLst/>
          </a:prstGeom>
          <a:noFill/>
          <a:effectLst>
            <a:softEdge rad="990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</a:t>
            </a:r>
            <a:r>
              <a:rPr lang="en-GB" sz="10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19:</a:t>
            </a:r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27 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A4607EB-D92F-2F05-93EE-2D00925A4A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303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94D3C-A104-5A34-565E-2F2DF71CC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AE12E-0442-4085-DDBA-1CA6F2A2E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6386" name="Picture 2" descr="Reflections on the Scripture “John's Mother Salome's Request of the Lord” |  by Tuzi M | Medium">
            <a:extLst>
              <a:ext uri="{FF2B5EF4-FFF2-40B4-BE49-F238E27FC236}">
                <a16:creationId xmlns:a16="http://schemas.microsoft.com/office/drawing/2014/main" id="{F522676E-DA9E-3046-0733-C1DE8C3F1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182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Jesus said you have 'eternal life' if you believe in him. Where does it say  it leads to eternity in heaven after this current life? - Quora">
            <a:extLst>
              <a:ext uri="{FF2B5EF4-FFF2-40B4-BE49-F238E27FC236}">
                <a16:creationId xmlns:a16="http://schemas.microsoft.com/office/drawing/2014/main" id="{A697AC01-63D3-6DFB-5CA8-FBE6E5B68C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53455"/>
            <a:ext cx="12192000" cy="731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49125C2-0FCC-01F8-BEA7-42957282EFCE}"/>
              </a:ext>
            </a:extLst>
          </p:cNvPr>
          <p:cNvSpPr txBox="1">
            <a:spLocks/>
          </p:cNvSpPr>
          <p:nvPr/>
        </p:nvSpPr>
        <p:spPr>
          <a:xfrm>
            <a:off x="-1" y="1"/>
            <a:ext cx="9394257" cy="1299410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72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</a:t>
            </a:r>
            <a:r>
              <a:rPr lang="en-GB" sz="80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19:</a:t>
            </a:r>
            <a:r>
              <a:rPr lang="en-GB" sz="72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28,29</a:t>
            </a:r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422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The Edge Of The World AI Generated Artwork NightCafe, 58% OFF">
            <a:extLst>
              <a:ext uri="{FF2B5EF4-FFF2-40B4-BE49-F238E27FC236}">
                <a16:creationId xmlns:a16="http://schemas.microsoft.com/office/drawing/2014/main" id="{1B8482C4-A2F2-91FC-92ED-D4294B607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11296"/>
            <a:ext cx="12192000" cy="677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588167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John 14:2 </a:t>
            </a:r>
          </a:p>
        </p:txBody>
      </p:sp>
    </p:spTree>
    <p:extLst>
      <p:ext uri="{BB962C8B-B14F-4D97-AF65-F5344CB8AC3E}">
        <p14:creationId xmlns:p14="http://schemas.microsoft.com/office/powerpoint/2010/main" val="814816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7E9C1-6A32-F4DF-EA19-114C325CC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90198-D16C-CA21-FC16-B55CA2C1A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8434" name="Picture 2" descr="Pathway to everlasting happiness - AI Generated Artwork - NightCafe Creator">
            <a:extLst>
              <a:ext uri="{FF2B5EF4-FFF2-40B4-BE49-F238E27FC236}">
                <a16:creationId xmlns:a16="http://schemas.microsoft.com/office/drawing/2014/main" id="{AEBC0597-E5F0-311B-FB9E-7701C17D0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13" y="0"/>
            <a:ext cx="116601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548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D951B-8831-5E79-2828-AE183FD95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3BA650-2EF1-356C-818E-888D8B7C10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9458" name="Picture 2" descr="The Watchers and Justice - AI Generated Artwork - NightCafe Creator">
            <a:extLst>
              <a:ext uri="{FF2B5EF4-FFF2-40B4-BE49-F238E27FC236}">
                <a16:creationId xmlns:a16="http://schemas.microsoft.com/office/drawing/2014/main" id="{AB9C0863-D7BB-DD47-1BE0-168F67017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3" y="0"/>
            <a:ext cx="12004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881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934677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Isn’t there inequality?</a:t>
            </a:r>
          </a:p>
        </p:txBody>
      </p:sp>
      <p:sp>
        <p:nvSpPr>
          <p:cNvPr id="5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7679" y="2271562"/>
            <a:ext cx="11409145" cy="4586438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40000" lnSpcReduction="20000"/>
          </a:bodyPr>
          <a:lstStyle/>
          <a:p>
            <a:r>
              <a:rPr lang="en-GB" sz="34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No, </a:t>
            </a:r>
            <a:r>
              <a:rPr lang="en-GB" sz="199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because we all have the same need and God’s generosity will give us the same great blessing. </a:t>
            </a:r>
          </a:p>
        </p:txBody>
      </p:sp>
    </p:spTree>
    <p:extLst>
      <p:ext uri="{BB962C8B-B14F-4D97-AF65-F5344CB8AC3E}">
        <p14:creationId xmlns:p14="http://schemas.microsoft.com/office/powerpoint/2010/main" val="290262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Ar Tarifullah Tariq on LinkedIn: #housedesign #classicalarchitecture #modernarchitecture #2022designtrends">
            <a:extLst>
              <a:ext uri="{FF2B5EF4-FFF2-40B4-BE49-F238E27FC236}">
                <a16:creationId xmlns:a16="http://schemas.microsoft.com/office/drawing/2014/main" id="{A304AE8B-52B9-83D5-BC00-A504ABCDF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610" y="-2261937"/>
            <a:ext cx="12339610" cy="1014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434163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88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All eternal reward is by Grace. </a:t>
            </a:r>
          </a:p>
        </p:txBody>
      </p:sp>
    </p:spTree>
    <p:extLst>
      <p:ext uri="{BB962C8B-B14F-4D97-AF65-F5344CB8AC3E}">
        <p14:creationId xmlns:p14="http://schemas.microsoft.com/office/powerpoint/2010/main" val="304288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2271561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7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The length and difficulty of service is not a factor. Sovereign Grace.</a:t>
            </a:r>
          </a:p>
        </p:txBody>
      </p:sp>
      <p:sp>
        <p:nvSpPr>
          <p:cNvPr id="5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271562"/>
            <a:ext cx="11906450" cy="410517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Autofit/>
          </a:bodyPr>
          <a:lstStyle/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God’s incredible mercy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God graciously gives to all undeserving sinners, the same eternal life. </a:t>
            </a:r>
          </a:p>
        </p:txBody>
      </p:sp>
    </p:spTree>
    <p:extLst>
      <p:ext uri="{BB962C8B-B14F-4D97-AF65-F5344CB8AC3E}">
        <p14:creationId xmlns:p14="http://schemas.microsoft.com/office/powerpoint/2010/main" val="3283287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F1C4B-8EC9-5D60-0F9F-923316170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05A79-7D82-EBE1-E2B5-41A534AD39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2530" name="Picture 2" descr="The Guiding Principles for Continuous Quality Improvement">
            <a:extLst>
              <a:ext uri="{FF2B5EF4-FFF2-40B4-BE49-F238E27FC236}">
                <a16:creationId xmlns:a16="http://schemas.microsoft.com/office/drawing/2014/main" id="{9915ACC5-C2EB-4E0A-EDFD-4AA91AFEE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293" y="-654518"/>
            <a:ext cx="12262585" cy="7958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2703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280159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7200" dirty="0" err="1">
                <a:solidFill>
                  <a:schemeClr val="bg1"/>
                </a:solidFill>
                <a:latin typeface="Bahnschrift SemiBold Condensed" panose="020B0502040204020203" pitchFamily="34" charset="0"/>
              </a:rPr>
              <a:t>i</a:t>
            </a:r>
            <a:r>
              <a:rPr lang="en-GB" sz="7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)	God initiates salvation sovereignly. </a:t>
            </a:r>
          </a:p>
        </p:txBody>
      </p:sp>
    </p:spTree>
    <p:extLst>
      <p:ext uri="{BB962C8B-B14F-4D97-AF65-F5344CB8AC3E}">
        <p14:creationId xmlns:p14="http://schemas.microsoft.com/office/powerpoint/2010/main" val="3836098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Reflection for the 25th Sunday in Ordinary Time: The Parable of the  Laborers in the Vineyard, Year A">
            <a:extLst>
              <a:ext uri="{FF2B5EF4-FFF2-40B4-BE49-F238E27FC236}">
                <a16:creationId xmlns:a16="http://schemas.microsoft.com/office/drawing/2014/main" id="{52378714-1B85-395C-4251-FA48AFA17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986" y="563077"/>
            <a:ext cx="11746028" cy="6294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280159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7200" dirty="0" err="1">
                <a:solidFill>
                  <a:schemeClr val="bg1"/>
                </a:solidFill>
                <a:latin typeface="Bahnschrift SemiBold Condensed" panose="020B0502040204020203" pitchFamily="34" charset="0"/>
              </a:rPr>
              <a:t>i</a:t>
            </a:r>
            <a:r>
              <a:rPr lang="en-GB" sz="7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)	God initiates salvation sovereignly. </a:t>
            </a:r>
          </a:p>
        </p:txBody>
      </p:sp>
    </p:spTree>
    <p:extLst>
      <p:ext uri="{BB962C8B-B14F-4D97-AF65-F5344CB8AC3E}">
        <p14:creationId xmlns:p14="http://schemas.microsoft.com/office/powerpoint/2010/main" val="568758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504" y="2146433"/>
            <a:ext cx="11400991" cy="452225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You did not choose Me, but I chose you and appointed you that you should go and bear fruit</a:t>
            </a:r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,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John 15:16,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63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Illustration of Workers in the Vineyard | Life of Jesus">
            <a:extLst>
              <a:ext uri="{FF2B5EF4-FFF2-40B4-BE49-F238E27FC236}">
                <a16:creationId xmlns:a16="http://schemas.microsoft.com/office/drawing/2014/main" id="{332DF7AE-6F61-1398-ECB6-828A97AC0C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52" y="985386"/>
            <a:ext cx="1143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280159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7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ii)	God establishes the terms. </a:t>
            </a:r>
          </a:p>
        </p:txBody>
      </p:sp>
    </p:spTree>
    <p:extLst>
      <p:ext uri="{BB962C8B-B14F-4D97-AF65-F5344CB8AC3E}">
        <p14:creationId xmlns:p14="http://schemas.microsoft.com/office/powerpoint/2010/main" val="5573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2947737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96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The terms of the gospel have been established. </a:t>
            </a:r>
          </a:p>
        </p:txBody>
      </p:sp>
      <p:sp>
        <p:nvSpPr>
          <p:cNvPr id="5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429000"/>
            <a:ext cx="11906450" cy="294773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Autofit/>
          </a:bodyPr>
          <a:lstStyle/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Jesus set them. 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God set them.</a:t>
            </a:r>
          </a:p>
        </p:txBody>
      </p:sp>
    </p:spTree>
    <p:extLst>
      <p:ext uri="{BB962C8B-B14F-4D97-AF65-F5344CB8AC3E}">
        <p14:creationId xmlns:p14="http://schemas.microsoft.com/office/powerpoint/2010/main" val="32582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Jesus Christ Taught Us How To Serve Others | Christian.net">
            <a:extLst>
              <a:ext uri="{FF2B5EF4-FFF2-40B4-BE49-F238E27FC236}">
                <a16:creationId xmlns:a16="http://schemas.microsoft.com/office/drawing/2014/main" id="{2CAACA03-5235-3A3D-DF8F-9AFE67045F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8286"/>
            <a:ext cx="12192000" cy="6275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2213810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7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iii)	God is continually calling people into his kingdom. </a:t>
            </a:r>
          </a:p>
        </p:txBody>
      </p:sp>
    </p:spTree>
    <p:extLst>
      <p:ext uri="{BB962C8B-B14F-4D97-AF65-F5344CB8AC3E}">
        <p14:creationId xmlns:p14="http://schemas.microsoft.com/office/powerpoint/2010/main" val="363308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504" y="1889078"/>
            <a:ext cx="11400991" cy="5175866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lnSpcReduction="100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But Jesus answered them, “My Father has been working until now, and I have been working.”</a:t>
            </a:r>
            <a:endParaRPr lang="en-GB" sz="80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763948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John 5:17,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16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A Broken And Contrite Heart Is Not Rejected By God (Psalm, 59% OFF">
            <a:extLst>
              <a:ext uri="{FF2B5EF4-FFF2-40B4-BE49-F238E27FC236}">
                <a16:creationId xmlns:a16="http://schemas.microsoft.com/office/drawing/2014/main" id="{2EFD911C-6E1F-DF60-D05A-16E56902A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68" y="308010"/>
            <a:ext cx="12089632" cy="856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164656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7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iv)	God redeems those who are willing. </a:t>
            </a:r>
          </a:p>
        </p:txBody>
      </p:sp>
    </p:spTree>
    <p:extLst>
      <p:ext uri="{BB962C8B-B14F-4D97-AF65-F5344CB8AC3E}">
        <p14:creationId xmlns:p14="http://schemas.microsoft.com/office/powerpoint/2010/main" val="4057767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3282" y="571099"/>
            <a:ext cx="10958718" cy="6530741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Autofit/>
          </a:bodyPr>
          <a:lstStyle/>
          <a:p>
            <a:pPr marL="1143000" indent="-1143000" algn="l">
              <a:buFont typeface="Arial" panose="020B0604020202020204" pitchFamily="34" charset="0"/>
              <a:buChar char="•"/>
            </a:pPr>
            <a:r>
              <a:rPr lang="en-GB" sz="6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They were available. </a:t>
            </a:r>
          </a:p>
          <a:p>
            <a:pPr marL="1143000" indent="-1143000" algn="l">
              <a:buFont typeface="Arial" panose="020B0604020202020204" pitchFamily="34" charset="0"/>
              <a:buChar char="•"/>
            </a:pPr>
            <a:r>
              <a:rPr lang="en-GB" sz="6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They were willing. </a:t>
            </a:r>
          </a:p>
          <a:p>
            <a:pPr marL="1143000" indent="-1143000" algn="l">
              <a:buFont typeface="Arial" panose="020B0604020202020204" pitchFamily="34" charset="0"/>
              <a:buChar char="•"/>
            </a:pPr>
            <a:r>
              <a:rPr lang="en-GB" sz="6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They knew they were dependent. </a:t>
            </a:r>
          </a:p>
          <a:p>
            <a:pPr marL="1143000" indent="-1143000" algn="l">
              <a:buFont typeface="Arial" panose="020B0604020202020204" pitchFamily="34" charset="0"/>
              <a:buChar char="•"/>
            </a:pPr>
            <a:r>
              <a:rPr lang="en-GB" sz="6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They knew they had nothing apart from this. </a:t>
            </a:r>
          </a:p>
          <a:p>
            <a:pPr marL="1143000" indent="-1143000" algn="l">
              <a:buFont typeface="Arial" panose="020B0604020202020204" pitchFamily="34" charset="0"/>
              <a:buChar char="•"/>
            </a:pPr>
            <a:r>
              <a:rPr lang="en-GB" sz="6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They were not rich. </a:t>
            </a:r>
          </a:p>
        </p:txBody>
      </p:sp>
    </p:spTree>
    <p:extLst>
      <p:ext uri="{BB962C8B-B14F-4D97-AF65-F5344CB8AC3E}">
        <p14:creationId xmlns:p14="http://schemas.microsoft.com/office/powerpoint/2010/main" val="2812689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6535" y="556482"/>
            <a:ext cx="10884211" cy="6530741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Autofit/>
          </a:bodyPr>
          <a:lstStyle/>
          <a:p>
            <a:pPr marL="1143000" indent="-1143000" algn="l">
              <a:buFont typeface="Arial" panose="020B0604020202020204" pitchFamily="34" charset="0"/>
              <a:buChar char="•"/>
            </a:pPr>
            <a:r>
              <a:rPr lang="en-GB" sz="6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They were not self-sufficient. </a:t>
            </a:r>
          </a:p>
          <a:p>
            <a:pPr marL="1143000" indent="-1143000" algn="l">
              <a:buFont typeface="Arial" panose="020B0604020202020204" pitchFamily="34" charset="0"/>
              <a:buChar char="•"/>
            </a:pPr>
            <a:r>
              <a:rPr lang="en-GB" sz="6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They were not satisfied. </a:t>
            </a:r>
          </a:p>
          <a:p>
            <a:pPr marL="1143000" indent="-1143000" algn="l">
              <a:buFont typeface="Arial" panose="020B0604020202020204" pitchFamily="34" charset="0"/>
              <a:buChar char="•"/>
            </a:pPr>
            <a:r>
              <a:rPr lang="en-GB" sz="6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They were the poor.</a:t>
            </a:r>
          </a:p>
          <a:p>
            <a:pPr marL="1143000" indent="-1143000" algn="l">
              <a:buFont typeface="Arial" panose="020B0604020202020204" pitchFamily="34" charset="0"/>
              <a:buChar char="•"/>
            </a:pPr>
            <a:r>
              <a:rPr lang="en-GB" sz="6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They were meek.</a:t>
            </a:r>
          </a:p>
          <a:p>
            <a:pPr marL="1143000" indent="-1143000" algn="l">
              <a:buFont typeface="Arial" panose="020B0604020202020204" pitchFamily="34" charset="0"/>
              <a:buChar char="•"/>
            </a:pPr>
            <a:r>
              <a:rPr lang="en-GB" sz="6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They were without resources.</a:t>
            </a:r>
          </a:p>
        </p:txBody>
      </p:sp>
    </p:spTree>
    <p:extLst>
      <p:ext uri="{BB962C8B-B14F-4D97-AF65-F5344CB8AC3E}">
        <p14:creationId xmlns:p14="http://schemas.microsoft.com/office/powerpoint/2010/main" val="735405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164656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7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v)	God is compassionate.</a:t>
            </a:r>
          </a:p>
        </p:txBody>
      </p:sp>
    </p:spTree>
    <p:extLst>
      <p:ext uri="{BB962C8B-B14F-4D97-AF65-F5344CB8AC3E}">
        <p14:creationId xmlns:p14="http://schemas.microsoft.com/office/powerpoint/2010/main" val="300873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Matthew 20:1-16 Artwork | Bible Art">
            <a:extLst>
              <a:ext uri="{FF2B5EF4-FFF2-40B4-BE49-F238E27FC236}">
                <a16:creationId xmlns:a16="http://schemas.microsoft.com/office/drawing/2014/main" id="{91ED35F6-0866-0DE9-C7F8-D791945EA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84" y="-3546909"/>
            <a:ext cx="11213431" cy="1121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164656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7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v)	God is compassionate.</a:t>
            </a:r>
          </a:p>
        </p:txBody>
      </p:sp>
    </p:spTree>
    <p:extLst>
      <p:ext uri="{BB962C8B-B14F-4D97-AF65-F5344CB8AC3E}">
        <p14:creationId xmlns:p14="http://schemas.microsoft.com/office/powerpoint/2010/main" val="107038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6535" y="556482"/>
            <a:ext cx="10884211" cy="6530741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Autofit/>
          </a:bodyPr>
          <a:lstStyle/>
          <a:p>
            <a:pPr algn="l"/>
            <a:r>
              <a:rPr lang="en-GB" sz="96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Why does he keep coming back?</a:t>
            </a:r>
          </a:p>
          <a:p>
            <a:r>
              <a:rPr lang="en-GB" sz="9600" dirty="0">
                <a:solidFill>
                  <a:srgbClr val="00B0F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only answer to that is that he represents God.</a:t>
            </a:r>
          </a:p>
        </p:txBody>
      </p:sp>
    </p:spTree>
    <p:extLst>
      <p:ext uri="{BB962C8B-B14F-4D97-AF65-F5344CB8AC3E}">
        <p14:creationId xmlns:p14="http://schemas.microsoft.com/office/powerpoint/2010/main" val="111222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164656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7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vi)	All are workers.</a:t>
            </a:r>
          </a:p>
        </p:txBody>
      </p:sp>
    </p:spTree>
    <p:extLst>
      <p:ext uri="{BB962C8B-B14F-4D97-AF65-F5344CB8AC3E}">
        <p14:creationId xmlns:p14="http://schemas.microsoft.com/office/powerpoint/2010/main" val="232702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The Parable Of The Workers In The Vineyard Artwork | Bible Art">
            <a:extLst>
              <a:ext uri="{FF2B5EF4-FFF2-40B4-BE49-F238E27FC236}">
                <a16:creationId xmlns:a16="http://schemas.microsoft.com/office/drawing/2014/main" id="{865D1B46-9181-AB1B-9A12-59FEED076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7" y="-955708"/>
            <a:ext cx="12073166" cy="10003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164656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7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vi)	All are workers.</a:t>
            </a:r>
          </a:p>
        </p:txBody>
      </p:sp>
    </p:spTree>
    <p:extLst>
      <p:ext uri="{BB962C8B-B14F-4D97-AF65-F5344CB8AC3E}">
        <p14:creationId xmlns:p14="http://schemas.microsoft.com/office/powerpoint/2010/main" val="330291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78" y="402477"/>
            <a:ext cx="12095747" cy="6219703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Autofit/>
          </a:bodyPr>
          <a:lstStyle/>
          <a:p>
            <a:r>
              <a:rPr lang="en-GB" sz="138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What is the work?</a:t>
            </a:r>
          </a:p>
          <a:p>
            <a:r>
              <a:rPr lang="en-GB" sz="13800" dirty="0">
                <a:solidFill>
                  <a:srgbClr val="00B0F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Evangelism. Harvest.</a:t>
            </a:r>
          </a:p>
        </p:txBody>
      </p:sp>
    </p:spTree>
    <p:extLst>
      <p:ext uri="{BB962C8B-B14F-4D97-AF65-F5344CB8AC3E}">
        <p14:creationId xmlns:p14="http://schemas.microsoft.com/office/powerpoint/2010/main" val="347132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8F8EE-A355-97B9-A2E3-D2293CF2A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6382D5-84B5-F96E-9E5F-F03EFAA957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6866" name="Picture 2" descr="Harvest school of Evangelism - Prayer Evangelist">
            <a:extLst>
              <a:ext uri="{FF2B5EF4-FFF2-40B4-BE49-F238E27FC236}">
                <a16:creationId xmlns:a16="http://schemas.microsoft.com/office/drawing/2014/main" id="{7EB882C7-6148-CBB8-952E-5A3F8BB42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1054" y="-442127"/>
            <a:ext cx="14455896" cy="8739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itle 5">
            <a:extLst>
              <a:ext uri="{FF2B5EF4-FFF2-40B4-BE49-F238E27FC236}">
                <a16:creationId xmlns:a16="http://schemas.microsoft.com/office/drawing/2014/main" id="{7275C5FE-1673-425E-12C2-4D68B38CFEA3}"/>
              </a:ext>
            </a:extLst>
          </p:cNvPr>
          <p:cNvSpPr txBox="1">
            <a:spLocks/>
          </p:cNvSpPr>
          <p:nvPr/>
        </p:nvSpPr>
        <p:spPr>
          <a:xfrm>
            <a:off x="67378" y="402477"/>
            <a:ext cx="12095747" cy="1840209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</a:effectLst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80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only work we do here is </a:t>
            </a:r>
            <a:r>
              <a:rPr lang="en-GB" sz="9600" b="1" dirty="0">
                <a:solidFill>
                  <a:srgbClr val="00B0F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HARVEST.</a:t>
            </a:r>
            <a:endParaRPr lang="en-GB" sz="9600" dirty="0">
              <a:solidFill>
                <a:srgbClr val="00B0F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35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78" y="67377"/>
            <a:ext cx="12095747" cy="6790623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Autofit/>
          </a:bodyPr>
          <a:lstStyle/>
          <a:p>
            <a:r>
              <a:rPr lang="en-GB" sz="60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	We could praise in heaven, </a:t>
            </a:r>
          </a:p>
          <a:p>
            <a:r>
              <a:rPr lang="en-GB" sz="60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	We could worship in heaven, </a:t>
            </a:r>
          </a:p>
          <a:p>
            <a:r>
              <a:rPr lang="en-GB" sz="60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	We could live those holy lives in heaven, </a:t>
            </a:r>
          </a:p>
          <a:p>
            <a:r>
              <a:rPr lang="en-GB" sz="60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	We could fellowship. </a:t>
            </a:r>
          </a:p>
          <a:p>
            <a:r>
              <a:rPr lang="en-GB" sz="60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	We all will be perfect.</a:t>
            </a:r>
          </a:p>
          <a:p>
            <a:r>
              <a:rPr lang="en-GB" sz="60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	We won’t have to confront anything.</a:t>
            </a:r>
          </a:p>
          <a:p>
            <a:r>
              <a:rPr lang="en-GB" sz="60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	We will just enjoy everything</a:t>
            </a:r>
            <a:r>
              <a:rPr lang="en-GB" sz="54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92752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2290812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7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vii)	God gives all of us more than we deserve. </a:t>
            </a:r>
          </a:p>
        </p:txBody>
      </p:sp>
    </p:spTree>
    <p:extLst>
      <p:ext uri="{BB962C8B-B14F-4D97-AF65-F5344CB8AC3E}">
        <p14:creationId xmlns:p14="http://schemas.microsoft.com/office/powerpoint/2010/main" val="1088083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The Parable Of The Vineyard Artwork | Bible Art">
            <a:extLst>
              <a:ext uri="{FF2B5EF4-FFF2-40B4-BE49-F238E27FC236}">
                <a16:creationId xmlns:a16="http://schemas.microsoft.com/office/drawing/2014/main" id="{B3DCFAB8-C341-7A1F-90FF-ACEA2029C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4" y="350921"/>
            <a:ext cx="12130211" cy="9168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2290812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7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vii)	God gives all of us more than we deserve. </a:t>
            </a:r>
          </a:p>
        </p:txBody>
      </p:sp>
    </p:spTree>
    <p:extLst>
      <p:ext uri="{BB962C8B-B14F-4D97-AF65-F5344CB8AC3E}">
        <p14:creationId xmlns:p14="http://schemas.microsoft.com/office/powerpoint/2010/main" val="2765151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376412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7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viii)	Right attitude.</a:t>
            </a:r>
          </a:p>
        </p:txBody>
      </p:sp>
      <p:sp>
        <p:nvSpPr>
          <p:cNvPr id="2" name="Subtitle 5">
            <a:extLst>
              <a:ext uri="{FF2B5EF4-FFF2-40B4-BE49-F238E27FC236}">
                <a16:creationId xmlns:a16="http://schemas.microsoft.com/office/drawing/2014/main" id="{445ACA78-FB19-EA62-631F-5E23E5CD09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126" y="1838426"/>
            <a:ext cx="12095747" cy="4778943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Autofit/>
          </a:bodyPr>
          <a:lstStyle/>
          <a:p>
            <a:r>
              <a:rPr lang="en-GB" sz="80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Humility and unworthiness are the only right attitude. </a:t>
            </a:r>
          </a:p>
          <a:p>
            <a:r>
              <a:rPr lang="en-GB" sz="72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There is no place for envy. </a:t>
            </a:r>
          </a:p>
          <a:p>
            <a:r>
              <a:rPr lang="en-GB" sz="72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There is no place for jealousy.</a:t>
            </a:r>
          </a:p>
        </p:txBody>
      </p:sp>
    </p:spTree>
    <p:extLst>
      <p:ext uri="{BB962C8B-B14F-4D97-AF65-F5344CB8AC3E}">
        <p14:creationId xmlns:p14="http://schemas.microsoft.com/office/powerpoint/2010/main" val="3555576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A Crucial Lesson from the Brother of the Prodigal Son | Meridian Magazine  Meridian Magazine">
            <a:extLst>
              <a:ext uri="{FF2B5EF4-FFF2-40B4-BE49-F238E27FC236}">
                <a16:creationId xmlns:a16="http://schemas.microsoft.com/office/drawing/2014/main" id="{729FE3C6-AE4D-390A-A3C1-95C49E7D9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161" y="-1222410"/>
            <a:ext cx="12223161" cy="8958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126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694045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88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ix)	Eternal reward is by grace. 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B8AD9A1-7D48-E256-42DF-FA7B21CEED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126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694045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88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ix)	Eternal reward is by grace. </a:t>
            </a:r>
          </a:p>
        </p:txBody>
      </p:sp>
      <p:sp>
        <p:nvSpPr>
          <p:cNvPr id="2" name="Subtitle 5">
            <a:extLst>
              <a:ext uri="{FF2B5EF4-FFF2-40B4-BE49-F238E27FC236}">
                <a16:creationId xmlns:a16="http://schemas.microsoft.com/office/drawing/2014/main" id="{F46359F0-DA7A-38CC-3908-45E1C7A76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126" y="2040556"/>
            <a:ext cx="12095747" cy="4576813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Autofit/>
          </a:bodyPr>
          <a:lstStyle/>
          <a:p>
            <a:r>
              <a:rPr lang="en-GB" sz="80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Length of service, difficulty of service has no factor. </a:t>
            </a:r>
          </a:p>
          <a:p>
            <a:r>
              <a:rPr lang="en-GB" sz="8000" b="1" dirty="0">
                <a:solidFill>
                  <a:srgbClr val="0070C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Works are irrelevant in the matter of eternal life.</a:t>
            </a:r>
          </a:p>
        </p:txBody>
      </p:sp>
    </p:spTree>
    <p:extLst>
      <p:ext uri="{BB962C8B-B14F-4D97-AF65-F5344CB8AC3E}">
        <p14:creationId xmlns:p14="http://schemas.microsoft.com/office/powerpoint/2010/main" val="1800092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20BA2-66F9-D795-C8FF-CDA693A39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58714-BB7E-3740-9C56-A4B8286167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5058" name="Picture 2" descr="Thy Kingdom! - Toward The Mark #85">
            <a:extLst>
              <a:ext uri="{FF2B5EF4-FFF2-40B4-BE49-F238E27FC236}">
                <a16:creationId xmlns:a16="http://schemas.microsoft.com/office/drawing/2014/main" id="{ACF2E3CB-850C-F6BA-C2F6-E52D72286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42" y="227101"/>
            <a:ext cx="11785916" cy="640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FABBCDA-6987-2D17-F040-6EB9D31234DB}"/>
              </a:ext>
            </a:extLst>
          </p:cNvPr>
          <p:cNvSpPr txBox="1"/>
          <p:nvPr/>
        </p:nvSpPr>
        <p:spPr>
          <a:xfrm>
            <a:off x="5380522" y="531968"/>
            <a:ext cx="7599947" cy="991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5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God’s ways are equal.</a:t>
            </a:r>
            <a:endParaRPr lang="en-GB" sz="4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357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DEFCAAD4F72547B776048F143C6F83" ma:contentTypeVersion="13" ma:contentTypeDescription="Create a new document." ma:contentTypeScope="" ma:versionID="0806948b1ec27a36d16aac85a5ac1999">
  <xsd:schema xmlns:xsd="http://www.w3.org/2001/XMLSchema" xmlns:xs="http://www.w3.org/2001/XMLSchema" xmlns:p="http://schemas.microsoft.com/office/2006/metadata/properties" xmlns:ns2="5620283e-d191-45ef-900c-2941300163fc" xmlns:ns3="06066cf0-36ab-4043-aa1b-027dde327c9d" targetNamespace="http://schemas.microsoft.com/office/2006/metadata/properties" ma:root="true" ma:fieldsID="c79b7d1f786b9c67f84e9c608e25a0ee" ns2:_="" ns3:_="">
    <xsd:import namespace="5620283e-d191-45ef-900c-2941300163fc"/>
    <xsd:import namespace="06066cf0-36ab-4043-aa1b-027dde327c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20283e-d191-45ef-900c-2941300163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736e042-a69a-4ad9-84ce-35ffcdbbd1c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ink" ma:index="20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066cf0-36ab-4043-aa1b-027dde327c9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bf7fe25-7622-4bdc-ba98-4eba45ec3afb}" ma:internalName="TaxCatchAll" ma:showField="CatchAllData" ma:web="06066cf0-36ab-4043-aa1b-027dde327c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620283e-d191-45ef-900c-2941300163fc">
      <Terms xmlns="http://schemas.microsoft.com/office/infopath/2007/PartnerControls"/>
    </lcf76f155ced4ddcb4097134ff3c332f>
    <TaxCatchAll xmlns="06066cf0-36ab-4043-aa1b-027dde327c9d" xsi:nil="true"/>
    <Link xmlns="5620283e-d191-45ef-900c-2941300163fc">
      <Url xsi:nil="true"/>
      <Description xsi:nil="true"/>
    </Link>
  </documentManagement>
</p:properties>
</file>

<file path=customXml/itemProps1.xml><?xml version="1.0" encoding="utf-8"?>
<ds:datastoreItem xmlns:ds="http://schemas.openxmlformats.org/officeDocument/2006/customXml" ds:itemID="{EA8B7DAF-0534-49ED-A01D-30482923DD0D}"/>
</file>

<file path=customXml/itemProps2.xml><?xml version="1.0" encoding="utf-8"?>
<ds:datastoreItem xmlns:ds="http://schemas.openxmlformats.org/officeDocument/2006/customXml" ds:itemID="{11BF2D27-4E7C-4FAB-9587-A432EC1A940A}"/>
</file>

<file path=customXml/itemProps3.xml><?xml version="1.0" encoding="utf-8"?>
<ds:datastoreItem xmlns:ds="http://schemas.openxmlformats.org/officeDocument/2006/customXml" ds:itemID="{BE0976E1-47B3-4072-BE45-5EAEE3BDEB9D}"/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2826</TotalTime>
  <Words>1728</Words>
  <Application>Microsoft Office PowerPoint</Application>
  <PresentationFormat>Widescreen</PresentationFormat>
  <Paragraphs>201</Paragraphs>
  <Slides>114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114</vt:i4>
      </vt:variant>
    </vt:vector>
  </HeadingPairs>
  <TitlesOfParts>
    <vt:vector size="124" baseType="lpstr">
      <vt:lpstr>Arial</vt:lpstr>
      <vt:lpstr>Bahnschrift Light Condensed</vt:lpstr>
      <vt:lpstr>Bahnschrift SemiBold Condensed</vt:lpstr>
      <vt:lpstr>Bahnschrift SemiCondensed</vt:lpstr>
      <vt:lpstr>Bahnschrift SemiLight Condensed</vt:lpstr>
      <vt:lpstr>Calibri</vt:lpstr>
      <vt:lpstr>Calibri Light</vt:lpstr>
      <vt:lpstr>Century Gothic</vt:lpstr>
      <vt:lpstr>Symbol</vt:lpstr>
      <vt:lpstr>Office Theme</vt:lpstr>
      <vt:lpstr>PowerPoint Presentation</vt:lpstr>
      <vt:lpstr>   Matthew 19:30-20:1-16 </vt:lpstr>
      <vt:lpstr>This is not fair.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kingdom of heaven is the  Sphere of Salvation.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Matthew19:16</vt:lpstr>
      <vt:lpstr>He really did want eternal life; he wasn’t willing to pay the price.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7th Response to Jesus-  Wayside Soil- Faith for Physical! Matthew 15:29-39 </dc:title>
  <dc:creator>finny moses</dc:creator>
  <cp:lastModifiedBy>Msft198</cp:lastModifiedBy>
  <cp:revision>89</cp:revision>
  <cp:lastPrinted>2024-07-20T21:14:54Z</cp:lastPrinted>
  <dcterms:created xsi:type="dcterms:W3CDTF">2023-11-03T10:52:57Z</dcterms:created>
  <dcterms:modified xsi:type="dcterms:W3CDTF">2024-07-27T20:36:30Z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0x0101004BDEFCAAD4F72547B776048F143C6F83</vt:lpwstr>
  </property>
</Properties>
</file>