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8" r:id="rId2"/>
    <p:sldId id="256" r:id="rId3"/>
    <p:sldId id="548" r:id="rId4"/>
    <p:sldId id="549" r:id="rId5"/>
    <p:sldId id="259" r:id="rId6"/>
    <p:sldId id="550" r:id="rId7"/>
    <p:sldId id="551" r:id="rId8"/>
    <p:sldId id="552" r:id="rId9"/>
    <p:sldId id="553" r:id="rId10"/>
    <p:sldId id="554" r:id="rId11"/>
    <p:sldId id="555" r:id="rId12"/>
    <p:sldId id="559" r:id="rId13"/>
    <p:sldId id="560" r:id="rId14"/>
    <p:sldId id="561" r:id="rId15"/>
    <p:sldId id="562" r:id="rId16"/>
    <p:sldId id="563" r:id="rId17"/>
    <p:sldId id="564" r:id="rId18"/>
    <p:sldId id="565" r:id="rId19"/>
    <p:sldId id="566" r:id="rId20"/>
    <p:sldId id="556" r:id="rId21"/>
    <p:sldId id="557" r:id="rId22"/>
    <p:sldId id="568" r:id="rId23"/>
    <p:sldId id="558" r:id="rId24"/>
    <p:sldId id="573" r:id="rId25"/>
    <p:sldId id="574" r:id="rId26"/>
    <p:sldId id="575" r:id="rId27"/>
    <p:sldId id="569" r:id="rId28"/>
    <p:sldId id="576" r:id="rId29"/>
    <p:sldId id="577" r:id="rId30"/>
    <p:sldId id="579" r:id="rId31"/>
    <p:sldId id="578" r:id="rId32"/>
    <p:sldId id="580" r:id="rId33"/>
    <p:sldId id="581" r:id="rId34"/>
    <p:sldId id="582" r:id="rId35"/>
    <p:sldId id="583" r:id="rId36"/>
    <p:sldId id="584" r:id="rId37"/>
    <p:sldId id="585" r:id="rId38"/>
    <p:sldId id="586" r:id="rId39"/>
    <p:sldId id="587" r:id="rId40"/>
    <p:sldId id="588" r:id="rId41"/>
    <p:sldId id="589" r:id="rId42"/>
    <p:sldId id="590" r:id="rId43"/>
    <p:sldId id="591" r:id="rId44"/>
    <p:sldId id="592" r:id="rId45"/>
    <p:sldId id="570" r:id="rId46"/>
    <p:sldId id="571" r:id="rId47"/>
    <p:sldId id="572" r:id="rId48"/>
    <p:sldId id="598" r:id="rId49"/>
    <p:sldId id="599" r:id="rId50"/>
    <p:sldId id="600" r:id="rId51"/>
    <p:sldId id="601" r:id="rId52"/>
    <p:sldId id="602" r:id="rId53"/>
    <p:sldId id="603" r:id="rId54"/>
    <p:sldId id="604" r:id="rId55"/>
    <p:sldId id="593" r:id="rId56"/>
    <p:sldId id="594" r:id="rId57"/>
    <p:sldId id="595" r:id="rId58"/>
    <p:sldId id="605" r:id="rId59"/>
    <p:sldId id="606" r:id="rId60"/>
    <p:sldId id="607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A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890" autoAdjust="0"/>
    <p:restoredTop sz="94660"/>
  </p:normalViewPr>
  <p:slideViewPr>
    <p:cSldViewPr snapToGrid="0">
      <p:cViewPr>
        <p:scale>
          <a:sx n="33" d="100"/>
          <a:sy n="33" d="100"/>
        </p:scale>
        <p:origin x="362" y="8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68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ustomXml" Target="../customXml/item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ustomXml" Target="../customXml/item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85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88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8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94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09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25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16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3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48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795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C7730-C7EE-4E26-9582-F41D4214C7FF}" type="datetimeFigureOut">
              <a:rPr lang="en-GB" smtClean="0"/>
              <a:t>25/05/2024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DD12D-6325-459B-BD93-C57D7D0A73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39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Line PNG Images, Download 1100000+ Line PNG Resources with Transparent 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1490" y="1407319"/>
            <a:ext cx="7188199" cy="4043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615440" y="1216677"/>
            <a:ext cx="4664710" cy="4618973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MAY 26</a:t>
            </a:r>
            <a:r>
              <a:rPr lang="en-US" sz="3200" b="1" kern="1200" baseline="30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</a:t>
            </a:r>
            <a:r>
              <a:rPr lang="en-US" sz="32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 u n d a y  </a:t>
            </a:r>
            <a:endParaRPr lang="en-US" sz="3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86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2873" y="4924712"/>
            <a:ext cx="10231655" cy="161753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r">
              <a:lnSpc>
                <a:spcPct val="100000"/>
              </a:lnSpc>
            </a:pPr>
            <a:br>
              <a:rPr lang="en-GB" sz="128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</a:br>
            <a:r>
              <a:rPr lang="en-GB" sz="128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  Matthew 18:28-35</a:t>
            </a:r>
            <a:endParaRPr lang="en-GB" dirty="0">
              <a:highlight>
                <a:srgbClr val="EAAD00"/>
              </a:highlight>
            </a:endParaRPr>
          </a:p>
        </p:txBody>
      </p:sp>
      <p:pic>
        <p:nvPicPr>
          <p:cNvPr id="1030" name="Picture 6" descr="Vector decorative floral corner black and white Stock Vector Image &amp; Art -  Alamy">
            <a:extLst>
              <a:ext uri="{FF2B5EF4-FFF2-40B4-BE49-F238E27FC236}">
                <a16:creationId xmlns:a16="http://schemas.microsoft.com/office/drawing/2014/main" id="{ADF22B4F-10EB-5347-72C9-834063E8D6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6"/>
          <a:stretch/>
        </p:blipFill>
        <p:spPr bwMode="auto">
          <a:xfrm>
            <a:off x="27472" y="2435193"/>
            <a:ext cx="3222630" cy="420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63" y="8205138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vider PNG Images | Free PNG Vector Graphics, Effects &amp; Backgrounds -  rawpixel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04" y="8641553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360346" y="-1999440"/>
            <a:ext cx="11677650" cy="6541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9600" dirty="0">
                <a:latin typeface="Bahnschrift Light Condensed" panose="020B0502040204020203" pitchFamily="34" charset="0"/>
              </a:rPr>
              <a:t>Forgiving like the Children in the Kingdom</a:t>
            </a:r>
          </a:p>
          <a:p>
            <a:pPr>
              <a:lnSpc>
                <a:spcPct val="100000"/>
              </a:lnSpc>
            </a:pPr>
            <a:r>
              <a:rPr lang="en-GB" sz="9600" dirty="0">
                <a:latin typeface="Bahnschrift Light Condensed" panose="020B0502040204020203" pitchFamily="34" charset="0"/>
              </a:rPr>
              <a:t>Forgive all!</a:t>
            </a:r>
          </a:p>
        </p:txBody>
      </p:sp>
    </p:spTree>
    <p:extLst>
      <p:ext uri="{BB962C8B-B14F-4D97-AF65-F5344CB8AC3E}">
        <p14:creationId xmlns:p14="http://schemas.microsoft.com/office/powerpoint/2010/main" val="421459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63" y="8205138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-144379" y="-134752"/>
            <a:ext cx="12118206" cy="693018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0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16 -</a:t>
            </a:r>
            <a:r>
              <a:rPr lang="en-GB" sz="9600" dirty="0">
                <a:latin typeface="Bahnschrift Light Condensed" panose="020B0502040204020203" pitchFamily="34" charset="0"/>
              </a:rPr>
              <a:t>Jesus said I will build My Church.</a:t>
            </a:r>
          </a:p>
          <a:p>
            <a:pPr algn="r">
              <a:lnSpc>
                <a:spcPct val="100000"/>
              </a:lnSpc>
            </a:pPr>
            <a:endParaRPr lang="en-GB" dirty="0">
              <a:latin typeface="Bahnschrift Light Condensed" panose="020B0502040204020203" pitchFamily="34" charset="0"/>
            </a:endParaRPr>
          </a:p>
          <a:p>
            <a:pPr algn="r">
              <a:lnSpc>
                <a:spcPct val="10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18 -</a:t>
            </a:r>
            <a:r>
              <a:rPr lang="en-GB" sz="9600" dirty="0">
                <a:latin typeface="Bahnschrift Light Condensed" panose="020B0502040204020203" pitchFamily="34" charset="0"/>
              </a:rPr>
              <a:t>Jesus shows how to live in that Church as a Kingdom.</a:t>
            </a:r>
          </a:p>
          <a:p>
            <a:pPr algn="r">
              <a:lnSpc>
                <a:spcPct val="100000"/>
              </a:lnSpc>
            </a:pPr>
            <a:endParaRPr lang="en-GB" sz="5300" dirty="0">
              <a:latin typeface="Bahnschrift Light Condensed" panose="020B0502040204020203" pitchFamily="34" charset="0"/>
            </a:endParaRPr>
          </a:p>
          <a:p>
            <a:pPr algn="r">
              <a:lnSpc>
                <a:spcPct val="10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28 -</a:t>
            </a:r>
            <a:r>
              <a:rPr lang="en-GB" sz="9600" dirty="0">
                <a:latin typeface="Bahnschrift Light Condensed" panose="020B0502040204020203" pitchFamily="34" charset="0"/>
              </a:rPr>
              <a:t>Jesus tells the What the Church should do.</a:t>
            </a:r>
          </a:p>
          <a:p>
            <a:pPr algn="r">
              <a:lnSpc>
                <a:spcPct val="100000"/>
              </a:lnSpc>
            </a:pPr>
            <a:endParaRPr lang="en-GB" sz="5300" dirty="0">
              <a:latin typeface="Bahnschrift Light Condensed" panose="020B0502040204020203" pitchFamily="34" charset="0"/>
            </a:endParaRPr>
          </a:p>
          <a:p>
            <a:pPr algn="r">
              <a:lnSpc>
                <a:spcPct val="10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18 -</a:t>
            </a:r>
            <a:r>
              <a:rPr lang="en-GB" sz="9600" dirty="0">
                <a:latin typeface="Bahnschrift Light Condensed" panose="020B0502040204020203" pitchFamily="34" charset="0"/>
              </a:rPr>
              <a:t>becomes the cornerstone for the church.</a:t>
            </a:r>
          </a:p>
        </p:txBody>
      </p:sp>
    </p:spTree>
    <p:extLst>
      <p:ext uri="{BB962C8B-B14F-4D97-AF65-F5344CB8AC3E}">
        <p14:creationId xmlns:p14="http://schemas.microsoft.com/office/powerpoint/2010/main" val="294893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2863" y="8205138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E23A67F-DBC8-F585-F8CD-E198E0DA5BED}"/>
              </a:ext>
            </a:extLst>
          </p:cNvPr>
          <p:cNvSpPr txBox="1">
            <a:spLocks/>
          </p:cNvSpPr>
          <p:nvPr/>
        </p:nvSpPr>
        <p:spPr>
          <a:xfrm>
            <a:off x="471638" y="-635266"/>
            <a:ext cx="12493591" cy="71708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18:1-5</a:t>
            </a:r>
            <a:r>
              <a:rPr lang="en-GB" sz="9600" dirty="0">
                <a:latin typeface="Bahnschrift Light Condensed" panose="020B0502040204020203" pitchFamily="34" charset="0"/>
              </a:rPr>
              <a:t>, Entering the Church.</a:t>
            </a:r>
          </a:p>
          <a:p>
            <a:pPr algn="l">
              <a:lnSpc>
                <a:spcPct val="17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18:6-9,</a:t>
            </a:r>
            <a:r>
              <a:rPr lang="en-GB" sz="9600" dirty="0">
                <a:latin typeface="Bahnschrift Light Condensed" panose="020B0502040204020203" pitchFamily="34" charset="0"/>
              </a:rPr>
              <a:t> Caring in the Church.</a:t>
            </a:r>
          </a:p>
          <a:p>
            <a:pPr algn="l">
              <a:lnSpc>
                <a:spcPct val="17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18:10-14</a:t>
            </a:r>
            <a:r>
              <a:rPr lang="en-GB" sz="9600" dirty="0">
                <a:latin typeface="Bahnschrift Light Condensed" panose="020B0502040204020203" pitchFamily="34" charset="0"/>
              </a:rPr>
              <a:t>, Protecting in the Church.</a:t>
            </a:r>
          </a:p>
          <a:p>
            <a:pPr algn="l">
              <a:lnSpc>
                <a:spcPct val="17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18:15-20, </a:t>
            </a:r>
            <a:r>
              <a:rPr lang="en-GB" sz="9600" dirty="0">
                <a:latin typeface="Bahnschrift Light Condensed" panose="020B0502040204020203" pitchFamily="34" charset="0"/>
              </a:rPr>
              <a:t>Discipling in the Church.</a:t>
            </a:r>
          </a:p>
          <a:p>
            <a:pPr algn="l">
              <a:lnSpc>
                <a:spcPct val="170000"/>
              </a:lnSpc>
            </a:pPr>
            <a:r>
              <a:rPr lang="en-GB" sz="96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Matthew 18:21-35, </a:t>
            </a:r>
            <a:r>
              <a:rPr lang="en-GB" sz="9600" dirty="0">
                <a:latin typeface="Bahnschrift Light Condensed" panose="020B0502040204020203" pitchFamily="34" charset="0"/>
              </a:rPr>
              <a:t>Forgiving in the Church.</a:t>
            </a:r>
          </a:p>
        </p:txBody>
      </p:sp>
    </p:spTree>
    <p:extLst>
      <p:ext uri="{BB962C8B-B14F-4D97-AF65-F5344CB8AC3E}">
        <p14:creationId xmlns:p14="http://schemas.microsoft.com/office/powerpoint/2010/main" val="185939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at does Acts 5:1 mean? | Bible Art">
            <a:extLst>
              <a:ext uri="{FF2B5EF4-FFF2-40B4-BE49-F238E27FC236}">
                <a16:creationId xmlns:a16="http://schemas.microsoft.com/office/drawing/2014/main" id="{CF03E403-3944-3808-88F9-EBBC13266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812" y="-85131"/>
            <a:ext cx="9651733" cy="8760594"/>
          </a:xfrm>
          <a:prstGeom prst="rect">
            <a:avLst/>
          </a:prstGeom>
          <a:noFill/>
          <a:effectLst>
            <a:softEdge rad="1092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3887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9600" spc="600" dirty="0">
                <a:latin typeface="Century Gothic" panose="020B0502020202020204" pitchFamily="34" charset="0"/>
              </a:rPr>
              <a:t>atthew18:21-32</a:t>
            </a:r>
            <a:endParaRPr lang="en-GB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39243-512D-1E59-1237-AE5BE7B777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9115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E</a:t>
            </a:r>
            <a:r>
              <a:rPr lang="en-GB" sz="8800" spc="600" dirty="0">
                <a:latin typeface="Century Gothic" panose="020B0502020202020204" pitchFamily="34" charset="0"/>
              </a:rPr>
              <a:t>phesians</a:t>
            </a:r>
            <a:r>
              <a:rPr lang="en-GB" sz="11500" spc="600" dirty="0">
                <a:latin typeface="Century Gothic" panose="020B0502020202020204" pitchFamily="34" charset="0"/>
              </a:rPr>
              <a:t> 4:32, </a:t>
            </a:r>
            <a:endParaRPr lang="en-GB" sz="5400" dirty="0"/>
          </a:p>
        </p:txBody>
      </p:sp>
      <p:sp>
        <p:nvSpPr>
          <p:cNvPr id="8" name="Subtitle 5">
            <a:extLst>
              <a:ext uri="{FF2B5EF4-FFF2-40B4-BE49-F238E27FC236}">
                <a16:creationId xmlns:a16="http://schemas.microsoft.com/office/drawing/2014/main" id="{BEA16A02-1366-8785-B296-29C1DF990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844" y="2791326"/>
            <a:ext cx="11415562" cy="360947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 fontScale="92500"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‘’And be kind to one another, tender hearted, forgiving one another, even as God in Christ forgave you.’’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3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DAC5B6-20CE-447F-8BA1-F2274AC7A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1D22B31-BF8F-446B-9009-8A251FB17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3094406 w 12192000"/>
              <a:gd name="connsiteY0" fmla="*/ 283966 h 6858000"/>
              <a:gd name="connsiteX1" fmla="*/ 3038833 w 12192000"/>
              <a:gd name="connsiteY1" fmla="*/ 309661 h 6858000"/>
              <a:gd name="connsiteX2" fmla="*/ 3348384 w 12192000"/>
              <a:gd name="connsiteY2" fmla="*/ 406000 h 6858000"/>
              <a:gd name="connsiteX3" fmla="*/ 2864309 w 12192000"/>
              <a:gd name="connsiteY3" fmla="*/ 355295 h 6858000"/>
              <a:gd name="connsiteX4" fmla="*/ 2856039 w 12192000"/>
              <a:gd name="connsiteY4" fmla="*/ 388058 h 6858000"/>
              <a:gd name="connsiteX5" fmla="*/ 3405794 w 12192000"/>
              <a:gd name="connsiteY5" fmla="*/ 512089 h 6858000"/>
              <a:gd name="connsiteX6" fmla="*/ 3356651 w 12192000"/>
              <a:gd name="connsiteY6" fmla="*/ 531204 h 6858000"/>
              <a:gd name="connsiteX7" fmla="*/ 3064552 w 12192000"/>
              <a:gd name="connsiteY7" fmla="*/ 483228 h 6858000"/>
              <a:gd name="connsiteX8" fmla="*/ 3005765 w 12192000"/>
              <a:gd name="connsiteY8" fmla="*/ 495708 h 6858000"/>
              <a:gd name="connsiteX9" fmla="*/ 3034700 w 12192000"/>
              <a:gd name="connsiteY9" fmla="*/ 553823 h 6858000"/>
              <a:gd name="connsiteX10" fmla="*/ 3161459 w 12192000"/>
              <a:gd name="connsiteY10" fmla="*/ 576445 h 6858000"/>
              <a:gd name="connsiteX11" fmla="*/ 3358949 w 12192000"/>
              <a:gd name="connsiteY11" fmla="*/ 712961 h 6858000"/>
              <a:gd name="connsiteX12" fmla="*/ 3059960 w 12192000"/>
              <a:gd name="connsiteY12" fmla="*/ 696576 h 6858000"/>
              <a:gd name="connsiteX13" fmla="*/ 3007143 w 12192000"/>
              <a:gd name="connsiteY13" fmla="*/ 729732 h 6858000"/>
              <a:gd name="connsiteX14" fmla="*/ 2986935 w 12192000"/>
              <a:gd name="connsiteY14" fmla="*/ 772635 h 6858000"/>
              <a:gd name="connsiteX15" fmla="*/ 2871197 w 12192000"/>
              <a:gd name="connsiteY15" fmla="*/ 808127 h 6858000"/>
              <a:gd name="connsiteX16" fmla="*/ 3053071 w 12192000"/>
              <a:gd name="connsiteY16" fmla="*/ 847913 h 6858000"/>
              <a:gd name="connsiteX17" fmla="*/ 2858796 w 12192000"/>
              <a:gd name="connsiteY17" fmla="*/ 847913 h 6858000"/>
              <a:gd name="connsiteX18" fmla="*/ 2635588 w 12192000"/>
              <a:gd name="connsiteY18" fmla="*/ 820611 h 6858000"/>
              <a:gd name="connsiteX19" fmla="*/ 2397683 w 12192000"/>
              <a:gd name="connsiteY19" fmla="*/ 829190 h 6858000"/>
              <a:gd name="connsiteX20" fmla="*/ 1921874 w 12192000"/>
              <a:gd name="connsiteY20" fmla="*/ 778877 h 6858000"/>
              <a:gd name="connsiteX21" fmla="*/ 1695450 w 12192000"/>
              <a:gd name="connsiteY21" fmla="*/ 782386 h 6858000"/>
              <a:gd name="connsiteX22" fmla="*/ 2954324 w 12192000"/>
              <a:gd name="connsiteY22" fmla="*/ 1120940 h 6858000"/>
              <a:gd name="connsiteX23" fmla="*/ 2890028 w 12192000"/>
              <a:gd name="connsiteY23" fmla="*/ 1195435 h 6858000"/>
              <a:gd name="connsiteX24" fmla="*/ 3153652 w 12192000"/>
              <a:gd name="connsiteY24" fmla="*/ 1276563 h 6858000"/>
              <a:gd name="connsiteX25" fmla="*/ 3218410 w 12192000"/>
              <a:gd name="connsiteY25" fmla="*/ 1356911 h 6858000"/>
              <a:gd name="connsiteX26" fmla="*/ 3137118 w 12192000"/>
              <a:gd name="connsiteY26" fmla="*/ 1349891 h 6858000"/>
              <a:gd name="connsiteX27" fmla="*/ 3067309 w 12192000"/>
              <a:gd name="connsiteY27" fmla="*/ 1365102 h 6858000"/>
              <a:gd name="connsiteX28" fmla="*/ 3096243 w 12192000"/>
              <a:gd name="connsiteY28" fmla="*/ 1467292 h 6858000"/>
              <a:gd name="connsiteX29" fmla="*/ 3468716 w 12192000"/>
              <a:gd name="connsiteY29" fmla="*/ 1599125 h 6858000"/>
              <a:gd name="connsiteX30" fmla="*/ 3502241 w 12192000"/>
              <a:gd name="connsiteY30" fmla="*/ 1642029 h 6858000"/>
              <a:gd name="connsiteX31" fmla="*/ 3457692 w 12192000"/>
              <a:gd name="connsiteY31" fmla="*/ 1672453 h 6858000"/>
              <a:gd name="connsiteX32" fmla="*/ 3337362 w 12192000"/>
              <a:gd name="connsiteY32" fmla="*/ 1688053 h 6858000"/>
              <a:gd name="connsiteX33" fmla="*/ 3505915 w 12192000"/>
              <a:gd name="connsiteY33" fmla="*/ 1834318 h 6858000"/>
              <a:gd name="connsiteX34" fmla="*/ 3567458 w 12192000"/>
              <a:gd name="connsiteY34" fmla="*/ 1874880 h 6858000"/>
              <a:gd name="connsiteX35" fmla="*/ 3672634 w 12192000"/>
              <a:gd name="connsiteY35" fmla="*/ 1937678 h 6858000"/>
              <a:gd name="connsiteX36" fmla="*/ 3674470 w 12192000"/>
              <a:gd name="connsiteY36" fmla="*/ 1956789 h 6858000"/>
              <a:gd name="connsiteX37" fmla="*/ 3531176 w 12192000"/>
              <a:gd name="connsiteY37" fmla="*/ 2024266 h 6858000"/>
              <a:gd name="connsiteX38" fmla="*/ 3272604 w 12192000"/>
              <a:gd name="connsiteY38" fmla="*/ 2005933 h 6858000"/>
              <a:gd name="connsiteX39" fmla="*/ 3654720 w 12192000"/>
              <a:gd name="connsiteY39" fmla="*/ 2106564 h 6858000"/>
              <a:gd name="connsiteX40" fmla="*/ 2417892 w 12192000"/>
              <a:gd name="connsiteY40" fmla="*/ 1866690 h 6858000"/>
              <a:gd name="connsiteX41" fmla="*/ 2496888 w 12192000"/>
              <a:gd name="connsiteY41" fmla="*/ 1929487 h 6858000"/>
              <a:gd name="connsiteX42" fmla="*/ 2929526 w 12192000"/>
              <a:gd name="connsiteY42" fmla="*/ 2094862 h 6858000"/>
              <a:gd name="connsiteX43" fmla="*/ 3052152 w 12192000"/>
              <a:gd name="connsiteY43" fmla="*/ 2198613 h 6858000"/>
              <a:gd name="connsiteX44" fmla="*/ 3180748 w 12192000"/>
              <a:gd name="connsiteY44" fmla="*/ 2255948 h 6858000"/>
              <a:gd name="connsiteX45" fmla="*/ 3361244 w 12192000"/>
              <a:gd name="connsiteY45" fmla="*/ 2254777 h 6858000"/>
              <a:gd name="connsiteX46" fmla="*/ 3489382 w 12192000"/>
              <a:gd name="connsiteY46" fmla="*/ 2342926 h 6858000"/>
              <a:gd name="connsiteX47" fmla="*/ 3355733 w 12192000"/>
              <a:gd name="connsiteY47" fmla="*/ 2361649 h 6858000"/>
              <a:gd name="connsiteX48" fmla="*/ 3199121 w 12192000"/>
              <a:gd name="connsiteY48" fmla="*/ 2347216 h 6858000"/>
              <a:gd name="connsiteX49" fmla="*/ 2861091 w 12192000"/>
              <a:gd name="connsiteY49" fmla="*/ 2351896 h 6858000"/>
              <a:gd name="connsiteX50" fmla="*/ 2667278 w 12192000"/>
              <a:gd name="connsiteY50" fmla="*/ 2369058 h 6858000"/>
              <a:gd name="connsiteX51" fmla="*/ 2221781 w 12192000"/>
              <a:gd name="connsiteY51" fmla="*/ 2339805 h 6858000"/>
              <a:gd name="connsiteX52" fmla="*/ 2247961 w 12192000"/>
              <a:gd name="connsiteY52" fmla="*/ 2414693 h 6858000"/>
              <a:gd name="connsiteX53" fmla="*/ 2231425 w 12192000"/>
              <a:gd name="connsiteY53" fmla="*/ 2479828 h 6858000"/>
              <a:gd name="connsiteX54" fmla="*/ 2224996 w 12192000"/>
              <a:gd name="connsiteY54" fmla="*/ 2621414 h 6858000"/>
              <a:gd name="connsiteX55" fmla="*/ 2229131 w 12192000"/>
              <a:gd name="connsiteY55" fmla="*/ 2644426 h 6858000"/>
              <a:gd name="connsiteX56" fmla="*/ 2129466 w 12192000"/>
              <a:gd name="connsiteY56" fmla="*/ 2659247 h 6858000"/>
              <a:gd name="connsiteX57" fmla="*/ 2723312 w 12192000"/>
              <a:gd name="connsiteY57" fmla="*/ 2953726 h 6858000"/>
              <a:gd name="connsiteX58" fmla="*/ 2326496 w 12192000"/>
              <a:gd name="connsiteY58" fmla="*/ 2878838 h 6858000"/>
              <a:gd name="connsiteX59" fmla="*/ 2272759 w 12192000"/>
              <a:gd name="connsiteY59" fmla="*/ 3002480 h 6858000"/>
              <a:gd name="connsiteX60" fmla="*/ 2459226 w 12192000"/>
              <a:gd name="connsiteY60" fmla="*/ 3112471 h 6858000"/>
              <a:gd name="connsiteX61" fmla="*/ 2528117 w 12192000"/>
              <a:gd name="connsiteY61" fmla="*/ 3330111 h 6858000"/>
              <a:gd name="connsiteX62" fmla="*/ 2494590 w 12192000"/>
              <a:gd name="connsiteY62" fmla="*/ 3529029 h 6858000"/>
              <a:gd name="connsiteX63" fmla="*/ 2414677 w 12192000"/>
              <a:gd name="connsiteY63" fmla="*/ 3592215 h 6858000"/>
              <a:gd name="connsiteX64" fmla="*/ 2298940 w 12192000"/>
              <a:gd name="connsiteY64" fmla="*/ 3705716 h 6858000"/>
              <a:gd name="connsiteX65" fmla="*/ 2227294 w 12192000"/>
              <a:gd name="connsiteY65" fmla="*/ 3775921 h 6858000"/>
              <a:gd name="connsiteX66" fmla="*/ 1978366 w 12192000"/>
              <a:gd name="connsiteY66" fmla="*/ 3748620 h 6858000"/>
              <a:gd name="connsiteX67" fmla="*/ 2310421 w 12192000"/>
              <a:gd name="connsiteY67" fmla="*/ 3926868 h 6858000"/>
              <a:gd name="connsiteX68" fmla="*/ 2041285 w 12192000"/>
              <a:gd name="connsiteY68" fmla="*/ 3904635 h 6858000"/>
              <a:gd name="connsiteX69" fmla="*/ 1953565 w 12192000"/>
              <a:gd name="connsiteY69" fmla="*/ 3917116 h 6858000"/>
              <a:gd name="connsiteX70" fmla="*/ 2003623 w 12192000"/>
              <a:gd name="connsiteY70" fmla="*/ 3974842 h 6858000"/>
              <a:gd name="connsiteX71" fmla="*/ 2201114 w 12192000"/>
              <a:gd name="connsiteY71" fmla="*/ 4072742 h 6858000"/>
              <a:gd name="connsiteX72" fmla="*/ 2608032 w 12192000"/>
              <a:gd name="connsiteY72" fmla="*/ 4337967 h 6858000"/>
              <a:gd name="connsiteX73" fmla="*/ 2213973 w 12192000"/>
              <a:gd name="connsiteY73" fmla="*/ 4216277 h 6858000"/>
              <a:gd name="connsiteX74" fmla="*/ 2629158 w 12192000"/>
              <a:gd name="connsiteY74" fmla="*/ 4488911 h 6858000"/>
              <a:gd name="connsiteX75" fmla="*/ 2721471 w 12192000"/>
              <a:gd name="connsiteY75" fmla="*/ 4579399 h 6858000"/>
              <a:gd name="connsiteX76" fmla="*/ 2907939 w 12192000"/>
              <a:gd name="connsiteY76" fmla="*/ 4804062 h 6858000"/>
              <a:gd name="connsiteX77" fmla="*/ 2898753 w 12192000"/>
              <a:gd name="connsiteY77" fmla="*/ 4829414 h 6858000"/>
              <a:gd name="connsiteX78" fmla="*/ 2683352 w 12192000"/>
              <a:gd name="connsiteY78" fmla="*/ 4793141 h 6858000"/>
              <a:gd name="connsiteX79" fmla="*/ 2962594 w 12192000"/>
              <a:gd name="connsiteY79" fmla="*/ 4981920 h 6858000"/>
              <a:gd name="connsiteX80" fmla="*/ 3251019 w 12192000"/>
              <a:gd name="connsiteY80" fmla="*/ 5127012 h 6858000"/>
              <a:gd name="connsiteX81" fmla="*/ 3046180 w 12192000"/>
              <a:gd name="connsiteY81" fmla="*/ 5104781 h 6858000"/>
              <a:gd name="connsiteX82" fmla="*/ 2764646 w 12192000"/>
              <a:gd name="connsiteY82" fmla="*/ 5021703 h 6858000"/>
              <a:gd name="connsiteX83" fmla="*/ 2666820 w 12192000"/>
              <a:gd name="connsiteY83" fmla="*/ 5052905 h 6858000"/>
              <a:gd name="connsiteX84" fmla="*/ 2933657 w 12192000"/>
              <a:gd name="connsiteY84" fmla="*/ 5190198 h 6858000"/>
              <a:gd name="connsiteX85" fmla="*/ 3086598 w 12192000"/>
              <a:gd name="connsiteY85" fmla="*/ 5253776 h 6858000"/>
              <a:gd name="connsiteX86" fmla="*/ 3147680 w 12192000"/>
              <a:gd name="connsiteY86" fmla="*/ 5302531 h 6858000"/>
              <a:gd name="connsiteX87" fmla="*/ 3322204 w 12192000"/>
              <a:gd name="connsiteY87" fmla="*/ 5476487 h 6858000"/>
              <a:gd name="connsiteX88" fmla="*/ 3834758 w 12192000"/>
              <a:gd name="connsiteY88" fmla="*/ 5666434 h 6858000"/>
              <a:gd name="connsiteX89" fmla="*/ 4314240 w 12192000"/>
              <a:gd name="connsiteY89" fmla="*/ 5902409 h 6858000"/>
              <a:gd name="connsiteX90" fmla="*/ 4688552 w 12192000"/>
              <a:gd name="connsiteY90" fmla="*/ 6049453 h 6858000"/>
              <a:gd name="connsiteX91" fmla="*/ 5634660 w 12192000"/>
              <a:gd name="connsiteY91" fmla="*/ 6238620 h 6858000"/>
              <a:gd name="connsiteX92" fmla="*/ 9222980 w 12192000"/>
              <a:gd name="connsiteY92" fmla="*/ 4955397 h 6858000"/>
              <a:gd name="connsiteX93" fmla="*/ 9268448 w 12192000"/>
              <a:gd name="connsiteY93" fmla="*/ 4917173 h 6858000"/>
              <a:gd name="connsiteX94" fmla="*/ 9442512 w 12192000"/>
              <a:gd name="connsiteY94" fmla="*/ 4773251 h 6858000"/>
              <a:gd name="connsiteX95" fmla="*/ 9590400 w 12192000"/>
              <a:gd name="connsiteY95" fmla="*/ 4643756 h 6858000"/>
              <a:gd name="connsiteX96" fmla="*/ 9513242 w 12192000"/>
              <a:gd name="connsiteY96" fmla="*/ 4600073 h 6858000"/>
              <a:gd name="connsiteX97" fmla="*/ 9617498 w 12192000"/>
              <a:gd name="connsiteY97" fmla="*/ 4476430 h 6858000"/>
              <a:gd name="connsiteX98" fmla="*/ 9949094 w 12192000"/>
              <a:gd name="connsiteY98" fmla="*/ 4095364 h 6858000"/>
              <a:gd name="connsiteX99" fmla="*/ 10094686 w 12192000"/>
              <a:gd name="connsiteY99" fmla="*/ 4011507 h 6858000"/>
              <a:gd name="connsiteX100" fmla="*/ 10271967 w 12192000"/>
              <a:gd name="connsiteY100" fmla="*/ 3800497 h 6858000"/>
              <a:gd name="connsiteX101" fmla="*/ 10297226 w 12192000"/>
              <a:gd name="connsiteY101" fmla="*/ 3751742 h 6858000"/>
              <a:gd name="connsiteX102" fmla="*/ 10260943 w 12192000"/>
              <a:gd name="connsiteY102" fmla="*/ 3689723 h 6858000"/>
              <a:gd name="connsiteX103" fmla="*/ 10233847 w 12192000"/>
              <a:gd name="connsiteY103" fmla="*/ 3627319 h 6858000"/>
              <a:gd name="connsiteX104" fmla="*/ 10269209 w 12192000"/>
              <a:gd name="connsiteY104" fmla="*/ 3608986 h 6858000"/>
              <a:gd name="connsiteX105" fmla="*/ 10496550 w 12192000"/>
              <a:gd name="connsiteY105" fmla="*/ 3577393 h 6858000"/>
              <a:gd name="connsiteX106" fmla="*/ 10364738 w 12192000"/>
              <a:gd name="connsiteY106" fmla="*/ 3458823 h 6858000"/>
              <a:gd name="connsiteX107" fmla="*/ 10132346 w 12192000"/>
              <a:gd name="connsiteY107" fmla="*/ 3282137 h 6858000"/>
              <a:gd name="connsiteX108" fmla="*/ 10026712 w 12192000"/>
              <a:gd name="connsiteY108" fmla="*/ 3156543 h 6858000"/>
              <a:gd name="connsiteX109" fmla="*/ 10014312 w 12192000"/>
              <a:gd name="connsiteY109" fmla="*/ 3044213 h 6858000"/>
              <a:gd name="connsiteX110" fmla="*/ 9806718 w 12192000"/>
              <a:gd name="connsiteY110" fmla="*/ 2977907 h 6858000"/>
              <a:gd name="connsiteX111" fmla="*/ 10001912 w 12192000"/>
              <a:gd name="connsiteY111" fmla="*/ 2740374 h 6858000"/>
              <a:gd name="connsiteX112" fmla="*/ 10021662 w 12192000"/>
              <a:gd name="connsiteY112" fmla="*/ 2691231 h 6858000"/>
              <a:gd name="connsiteX113" fmla="*/ 9904546 w 12192000"/>
              <a:gd name="connsiteY113" fmla="*/ 2515322 h 6858000"/>
              <a:gd name="connsiteX114" fmla="*/ 9885256 w 12192000"/>
              <a:gd name="connsiteY114" fmla="*/ 2487240 h 6858000"/>
              <a:gd name="connsiteX115" fmla="*/ 9842085 w 12192000"/>
              <a:gd name="connsiteY115" fmla="*/ 2431074 h 6858000"/>
              <a:gd name="connsiteX116" fmla="*/ 9718078 w 12192000"/>
              <a:gd name="connsiteY116" fmla="*/ 2417424 h 6858000"/>
              <a:gd name="connsiteX117" fmla="*/ 9782378 w 12192000"/>
              <a:gd name="connsiteY117" fmla="*/ 2377641 h 6858000"/>
              <a:gd name="connsiteX118" fmla="*/ 9907302 w 12192000"/>
              <a:gd name="connsiteY118" fmla="*/ 2243078 h 6858000"/>
              <a:gd name="connsiteX119" fmla="*/ 9824171 w 12192000"/>
              <a:gd name="connsiteY119" fmla="*/ 2114365 h 6858000"/>
              <a:gd name="connsiteX120" fmla="*/ 9818662 w 12192000"/>
              <a:gd name="connsiteY120" fmla="*/ 2043377 h 6858000"/>
              <a:gd name="connsiteX121" fmla="*/ 9958740 w 12192000"/>
              <a:gd name="connsiteY121" fmla="*/ 1952499 h 6858000"/>
              <a:gd name="connsiteX122" fmla="*/ 10064374 w 12192000"/>
              <a:gd name="connsiteY122" fmla="*/ 1916615 h 6858000"/>
              <a:gd name="connsiteX123" fmla="*/ 10113055 w 12192000"/>
              <a:gd name="connsiteY123" fmla="*/ 1865131 h 6858000"/>
              <a:gd name="connsiteX124" fmla="*/ 10055646 w 12192000"/>
              <a:gd name="connsiteY124" fmla="*/ 1822227 h 6858000"/>
              <a:gd name="connsiteX125" fmla="*/ 9800748 w 12192000"/>
              <a:gd name="connsiteY125" fmla="*/ 1720036 h 6858000"/>
              <a:gd name="connsiteX126" fmla="*/ 9938071 w 12192000"/>
              <a:gd name="connsiteY126" fmla="*/ 1634617 h 6858000"/>
              <a:gd name="connsiteX127" fmla="*/ 9220224 w 12192000"/>
              <a:gd name="connsiteY127" fmla="*/ 1231709 h 6858000"/>
              <a:gd name="connsiteX128" fmla="*/ 9133419 w 12192000"/>
              <a:gd name="connsiteY128" fmla="*/ 1170083 h 6858000"/>
              <a:gd name="connsiteX129" fmla="*/ 8672768 w 12192000"/>
              <a:gd name="connsiteY129" fmla="*/ 1020699 h 6858000"/>
              <a:gd name="connsiteX130" fmla="*/ 8198797 w 12192000"/>
              <a:gd name="connsiteY130" fmla="*/ 915000 h 6858000"/>
              <a:gd name="connsiteX131" fmla="*/ 8528095 w 12192000"/>
              <a:gd name="connsiteY131" fmla="*/ 691898 h 6858000"/>
              <a:gd name="connsiteX132" fmla="*/ 8025190 w 12192000"/>
              <a:gd name="connsiteY132" fmla="*/ 640021 h 6858000"/>
              <a:gd name="connsiteX133" fmla="*/ 7976047 w 12192000"/>
              <a:gd name="connsiteY133" fmla="*/ 641584 h 6858000"/>
              <a:gd name="connsiteX134" fmla="*/ 6988604 w 12192000"/>
              <a:gd name="connsiteY134" fmla="*/ 607260 h 6858000"/>
              <a:gd name="connsiteX135" fmla="*/ 5573116 w 12192000"/>
              <a:gd name="connsiteY135" fmla="*/ 493368 h 6858000"/>
              <a:gd name="connsiteX136" fmla="*/ 4401503 w 12192000"/>
              <a:gd name="connsiteY136" fmla="*/ 425112 h 6858000"/>
              <a:gd name="connsiteX137" fmla="*/ 3154109 w 12192000"/>
              <a:gd name="connsiteY137" fmla="*/ 292499 h 6858000"/>
              <a:gd name="connsiteX138" fmla="*/ 3094406 w 12192000"/>
              <a:gd name="connsiteY138" fmla="*/ 28396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3094406" y="283966"/>
                </a:moveTo>
                <a:cubicBezTo>
                  <a:pt x="3074312" y="283528"/>
                  <a:pt x="3054907" y="288795"/>
                  <a:pt x="3038833" y="309661"/>
                </a:cubicBezTo>
                <a:cubicBezTo>
                  <a:pt x="3124259" y="364657"/>
                  <a:pt x="3233105" y="343983"/>
                  <a:pt x="3348384" y="406000"/>
                </a:cubicBezTo>
                <a:cubicBezTo>
                  <a:pt x="3161001" y="386497"/>
                  <a:pt x="3012653" y="370896"/>
                  <a:pt x="2864309" y="355295"/>
                </a:cubicBezTo>
                <a:cubicBezTo>
                  <a:pt x="2861553" y="366216"/>
                  <a:pt x="2858796" y="377136"/>
                  <a:pt x="2856039" y="388058"/>
                </a:cubicBezTo>
                <a:cubicBezTo>
                  <a:pt x="3045722" y="411070"/>
                  <a:pt x="3221166" y="470356"/>
                  <a:pt x="3405794" y="512089"/>
                </a:cubicBezTo>
                <a:cubicBezTo>
                  <a:pt x="3388799" y="537835"/>
                  <a:pt x="3371808" y="532763"/>
                  <a:pt x="3356651" y="531204"/>
                </a:cubicBezTo>
                <a:cubicBezTo>
                  <a:pt x="3257907" y="521062"/>
                  <a:pt x="3159164" y="510922"/>
                  <a:pt x="3064552" y="483228"/>
                </a:cubicBezTo>
                <a:cubicBezTo>
                  <a:pt x="3043427" y="476987"/>
                  <a:pt x="3017704" y="476987"/>
                  <a:pt x="3005765" y="495708"/>
                </a:cubicBezTo>
                <a:cubicBezTo>
                  <a:pt x="2988771" y="522231"/>
                  <a:pt x="3013113" y="539393"/>
                  <a:pt x="3034700" y="553823"/>
                </a:cubicBezTo>
                <a:cubicBezTo>
                  <a:pt x="3072360" y="578787"/>
                  <a:pt x="3117827" y="571767"/>
                  <a:pt x="3161459" y="576445"/>
                </a:cubicBezTo>
                <a:cubicBezTo>
                  <a:pt x="3277655" y="588537"/>
                  <a:pt x="3333228" y="626370"/>
                  <a:pt x="3358949" y="712961"/>
                </a:cubicBezTo>
                <a:cubicBezTo>
                  <a:pt x="3256987" y="677857"/>
                  <a:pt x="3158703" y="721151"/>
                  <a:pt x="3059960" y="696576"/>
                </a:cubicBezTo>
                <a:cubicBezTo>
                  <a:pt x="3034240" y="690338"/>
                  <a:pt x="2993364" y="699698"/>
                  <a:pt x="3007143" y="729732"/>
                </a:cubicBezTo>
                <a:cubicBezTo>
                  <a:pt x="3020003" y="757814"/>
                  <a:pt x="3062716" y="778096"/>
                  <a:pt x="2986935" y="772635"/>
                </a:cubicBezTo>
                <a:cubicBezTo>
                  <a:pt x="2932740" y="768735"/>
                  <a:pt x="2826647" y="800329"/>
                  <a:pt x="2871197" y="808127"/>
                </a:cubicBezTo>
                <a:cubicBezTo>
                  <a:pt x="2927228" y="817881"/>
                  <a:pt x="2981883" y="831921"/>
                  <a:pt x="3053071" y="847913"/>
                </a:cubicBezTo>
                <a:cubicBezTo>
                  <a:pt x="2974533" y="874043"/>
                  <a:pt x="2918042" y="868584"/>
                  <a:pt x="2858796" y="847913"/>
                </a:cubicBezTo>
                <a:cubicBezTo>
                  <a:pt x="2787150" y="822949"/>
                  <a:pt x="2693916" y="792528"/>
                  <a:pt x="2635588" y="820611"/>
                </a:cubicBezTo>
                <a:cubicBezTo>
                  <a:pt x="2548326" y="862734"/>
                  <a:pt x="2475760" y="836211"/>
                  <a:pt x="2397683" y="829190"/>
                </a:cubicBezTo>
                <a:cubicBezTo>
                  <a:pt x="2238775" y="814759"/>
                  <a:pt x="2081241" y="790576"/>
                  <a:pt x="1921874" y="778877"/>
                </a:cubicBezTo>
                <a:cubicBezTo>
                  <a:pt x="1858036" y="774195"/>
                  <a:pt x="1789143" y="751964"/>
                  <a:pt x="1695450" y="782386"/>
                </a:cubicBezTo>
                <a:cubicBezTo>
                  <a:pt x="2119822" y="938012"/>
                  <a:pt x="2575423" y="928262"/>
                  <a:pt x="2954324" y="1120940"/>
                </a:cubicBezTo>
                <a:cubicBezTo>
                  <a:pt x="2938251" y="1139269"/>
                  <a:pt x="2856502" y="1191535"/>
                  <a:pt x="2890028" y="1195435"/>
                </a:cubicBezTo>
                <a:cubicBezTo>
                  <a:pt x="2984178" y="1206748"/>
                  <a:pt x="3067767" y="1244971"/>
                  <a:pt x="3153652" y="1276563"/>
                </a:cubicBezTo>
                <a:cubicBezTo>
                  <a:pt x="3190855" y="1290216"/>
                  <a:pt x="3235862" y="1308157"/>
                  <a:pt x="3218410" y="1356911"/>
                </a:cubicBezTo>
                <a:cubicBezTo>
                  <a:pt x="3186719" y="1370562"/>
                  <a:pt x="3163296" y="1351451"/>
                  <a:pt x="3137118" y="1349891"/>
                </a:cubicBezTo>
                <a:cubicBezTo>
                  <a:pt x="3110480" y="1348331"/>
                  <a:pt x="3050773" y="1358471"/>
                  <a:pt x="3067309" y="1365102"/>
                </a:cubicBezTo>
                <a:cubicBezTo>
                  <a:pt x="3142629" y="1395136"/>
                  <a:pt x="3007143" y="1467292"/>
                  <a:pt x="3096243" y="1467292"/>
                </a:cubicBezTo>
                <a:cubicBezTo>
                  <a:pt x="3245506" y="1467681"/>
                  <a:pt x="3324961" y="1595613"/>
                  <a:pt x="3468716" y="1599125"/>
                </a:cubicBezTo>
                <a:cubicBezTo>
                  <a:pt x="3491677" y="1599513"/>
                  <a:pt x="3502700" y="1622137"/>
                  <a:pt x="3502241" y="1642029"/>
                </a:cubicBezTo>
                <a:cubicBezTo>
                  <a:pt x="3502241" y="1665822"/>
                  <a:pt x="3481116" y="1670112"/>
                  <a:pt x="3457692" y="1672453"/>
                </a:cubicBezTo>
                <a:cubicBezTo>
                  <a:pt x="3421868" y="1675962"/>
                  <a:pt x="3384667" y="1642029"/>
                  <a:pt x="3337362" y="1688053"/>
                </a:cubicBezTo>
                <a:cubicBezTo>
                  <a:pt x="3422329" y="1714966"/>
                  <a:pt x="3507294" y="1741878"/>
                  <a:pt x="3505915" y="1834318"/>
                </a:cubicBezTo>
                <a:cubicBezTo>
                  <a:pt x="3505457" y="1859279"/>
                  <a:pt x="3540820" y="1868640"/>
                  <a:pt x="3567458" y="1874880"/>
                </a:cubicBezTo>
                <a:cubicBezTo>
                  <a:pt x="3611549" y="1885023"/>
                  <a:pt x="3648750" y="1902965"/>
                  <a:pt x="3672634" y="1937678"/>
                </a:cubicBezTo>
                <a:cubicBezTo>
                  <a:pt x="3672172" y="1944308"/>
                  <a:pt x="3671715" y="1951329"/>
                  <a:pt x="3674470" y="1956789"/>
                </a:cubicBezTo>
                <a:cubicBezTo>
                  <a:pt x="3666664" y="2040646"/>
                  <a:pt x="3602363" y="2038306"/>
                  <a:pt x="3531176" y="2024266"/>
                </a:cubicBezTo>
                <a:cubicBezTo>
                  <a:pt x="3446211" y="2007103"/>
                  <a:pt x="3362164" y="1975900"/>
                  <a:pt x="3272604" y="2005933"/>
                </a:cubicBezTo>
                <a:cubicBezTo>
                  <a:pt x="3398905" y="2046107"/>
                  <a:pt x="3536229" y="2049228"/>
                  <a:pt x="3654720" y="2106564"/>
                </a:cubicBezTo>
                <a:cubicBezTo>
                  <a:pt x="3221166" y="2117095"/>
                  <a:pt x="2838130" y="1936116"/>
                  <a:pt x="2417892" y="1866690"/>
                </a:cubicBezTo>
                <a:cubicBezTo>
                  <a:pt x="2432130" y="1913105"/>
                  <a:pt x="2466114" y="1922465"/>
                  <a:pt x="2496888" y="1929487"/>
                </a:cubicBezTo>
                <a:cubicBezTo>
                  <a:pt x="2652123" y="1964590"/>
                  <a:pt x="2788067" y="2034408"/>
                  <a:pt x="2929526" y="2094862"/>
                </a:cubicBezTo>
                <a:cubicBezTo>
                  <a:pt x="2987851" y="2119825"/>
                  <a:pt x="3030106" y="2144789"/>
                  <a:pt x="3052152" y="2198613"/>
                </a:cubicBezTo>
                <a:cubicBezTo>
                  <a:pt x="3071903" y="2247367"/>
                  <a:pt x="3110021" y="2269990"/>
                  <a:pt x="3180748" y="2255948"/>
                </a:cubicBezTo>
                <a:cubicBezTo>
                  <a:pt x="3238157" y="2244246"/>
                  <a:pt x="3301078" y="2250487"/>
                  <a:pt x="3361244" y="2254777"/>
                </a:cubicBezTo>
                <a:cubicBezTo>
                  <a:pt x="3430596" y="2259459"/>
                  <a:pt x="3508213" y="2314455"/>
                  <a:pt x="3489382" y="2342926"/>
                </a:cubicBezTo>
                <a:cubicBezTo>
                  <a:pt x="3457233" y="2391292"/>
                  <a:pt x="3403498" y="2367110"/>
                  <a:pt x="3355733" y="2361649"/>
                </a:cubicBezTo>
                <a:cubicBezTo>
                  <a:pt x="3301537" y="2355018"/>
                  <a:pt x="3200957" y="2341367"/>
                  <a:pt x="3199121" y="2347216"/>
                </a:cubicBezTo>
                <a:cubicBezTo>
                  <a:pt x="3163754" y="2468518"/>
                  <a:pt x="2914827" y="2362819"/>
                  <a:pt x="2861091" y="2351896"/>
                </a:cubicBezTo>
                <a:cubicBezTo>
                  <a:pt x="2794038" y="2338245"/>
                  <a:pt x="2731116" y="2363208"/>
                  <a:pt x="2667278" y="2369058"/>
                </a:cubicBezTo>
                <a:cubicBezTo>
                  <a:pt x="2610328" y="2374518"/>
                  <a:pt x="2288376" y="2391292"/>
                  <a:pt x="2221781" y="2339805"/>
                </a:cubicBezTo>
                <a:cubicBezTo>
                  <a:pt x="2212595" y="2379978"/>
                  <a:pt x="2231884" y="2396361"/>
                  <a:pt x="2247961" y="2414693"/>
                </a:cubicBezTo>
                <a:cubicBezTo>
                  <a:pt x="2270465" y="2440824"/>
                  <a:pt x="2274138" y="2459157"/>
                  <a:pt x="2231425" y="2479828"/>
                </a:cubicBezTo>
                <a:cubicBezTo>
                  <a:pt x="2109717" y="2539115"/>
                  <a:pt x="2111557" y="2541065"/>
                  <a:pt x="2224996" y="2621414"/>
                </a:cubicBezTo>
                <a:cubicBezTo>
                  <a:pt x="2230509" y="2624923"/>
                  <a:pt x="2228211" y="2636624"/>
                  <a:pt x="2229131" y="2644426"/>
                </a:cubicBezTo>
                <a:cubicBezTo>
                  <a:pt x="2199276" y="2656906"/>
                  <a:pt x="2164373" y="2625703"/>
                  <a:pt x="2129466" y="2659247"/>
                </a:cubicBezTo>
                <a:cubicBezTo>
                  <a:pt x="2281487" y="2806680"/>
                  <a:pt x="2513421" y="2842953"/>
                  <a:pt x="2723312" y="2953726"/>
                </a:cubicBezTo>
                <a:cubicBezTo>
                  <a:pt x="2553377" y="2990389"/>
                  <a:pt x="2451419" y="2862456"/>
                  <a:pt x="2326496" y="2878838"/>
                </a:cubicBezTo>
                <a:cubicBezTo>
                  <a:pt x="2264036" y="2919012"/>
                  <a:pt x="2449582" y="2983367"/>
                  <a:pt x="2272759" y="3002480"/>
                </a:cubicBezTo>
                <a:cubicBezTo>
                  <a:pt x="2349461" y="3037583"/>
                  <a:pt x="2406411" y="3071905"/>
                  <a:pt x="2459226" y="3112471"/>
                </a:cubicBezTo>
                <a:cubicBezTo>
                  <a:pt x="2553377" y="3185016"/>
                  <a:pt x="2571749" y="3232602"/>
                  <a:pt x="2528117" y="3330111"/>
                </a:cubicBezTo>
                <a:cubicBezTo>
                  <a:pt x="2499642" y="3394076"/>
                  <a:pt x="2457848" y="3452973"/>
                  <a:pt x="2494590" y="3529029"/>
                </a:cubicBezTo>
                <a:cubicBezTo>
                  <a:pt x="2520308" y="3581294"/>
                  <a:pt x="2510206" y="3615617"/>
                  <a:pt x="2414677" y="3592215"/>
                </a:cubicBezTo>
                <a:cubicBezTo>
                  <a:pt x="2311799" y="3567251"/>
                  <a:pt x="2273221" y="3614057"/>
                  <a:pt x="2298940" y="3705716"/>
                </a:cubicBezTo>
                <a:cubicBezTo>
                  <a:pt x="2315473" y="3764612"/>
                  <a:pt x="2298020" y="3782553"/>
                  <a:pt x="2227294" y="3775921"/>
                </a:cubicBezTo>
                <a:cubicBezTo>
                  <a:pt x="2149215" y="3768512"/>
                  <a:pt x="2074811" y="3729898"/>
                  <a:pt x="1978366" y="3748620"/>
                </a:cubicBezTo>
                <a:cubicBezTo>
                  <a:pt x="2055522" y="3855492"/>
                  <a:pt x="2220403" y="3825068"/>
                  <a:pt x="2310421" y="3926868"/>
                </a:cubicBezTo>
                <a:cubicBezTo>
                  <a:pt x="2202950" y="3927259"/>
                  <a:pt x="2120739" y="3926868"/>
                  <a:pt x="2041285" y="3904635"/>
                </a:cubicBezTo>
                <a:cubicBezTo>
                  <a:pt x="2008216" y="3895664"/>
                  <a:pt x="1971934" y="3886305"/>
                  <a:pt x="1953565" y="3917116"/>
                </a:cubicBezTo>
                <a:cubicBezTo>
                  <a:pt x="1931978" y="3954170"/>
                  <a:pt x="1976527" y="3968211"/>
                  <a:pt x="2003623" y="3974842"/>
                </a:cubicBezTo>
                <a:cubicBezTo>
                  <a:pt x="2079866" y="3993563"/>
                  <a:pt x="2138192" y="4038028"/>
                  <a:pt x="2201114" y="4072742"/>
                </a:cubicBezTo>
                <a:cubicBezTo>
                  <a:pt x="2339356" y="4148800"/>
                  <a:pt x="2490917" y="4212375"/>
                  <a:pt x="2608032" y="4337967"/>
                </a:cubicBezTo>
                <a:cubicBezTo>
                  <a:pt x="2460606" y="4305983"/>
                  <a:pt x="2350838" y="4231487"/>
                  <a:pt x="2213973" y="4216277"/>
                </a:cubicBezTo>
                <a:cubicBezTo>
                  <a:pt x="2332467" y="4330557"/>
                  <a:pt x="2484945" y="4405834"/>
                  <a:pt x="2629158" y="4488911"/>
                </a:cubicBezTo>
                <a:cubicBezTo>
                  <a:pt x="2670494" y="4512315"/>
                  <a:pt x="2712289" y="4528306"/>
                  <a:pt x="2721471" y="4579399"/>
                </a:cubicBezTo>
                <a:cubicBezTo>
                  <a:pt x="2739385" y="4678470"/>
                  <a:pt x="2793121" y="4760378"/>
                  <a:pt x="2907939" y="4804062"/>
                </a:cubicBezTo>
                <a:cubicBezTo>
                  <a:pt x="2908859" y="4804452"/>
                  <a:pt x="2902428" y="4819274"/>
                  <a:pt x="2898753" y="4829414"/>
                </a:cubicBezTo>
                <a:cubicBezTo>
                  <a:pt x="2828485" y="4832536"/>
                  <a:pt x="2772912" y="4774028"/>
                  <a:pt x="2683352" y="4793141"/>
                </a:cubicBezTo>
                <a:cubicBezTo>
                  <a:pt x="2769239" y="4872708"/>
                  <a:pt x="2840885" y="4944087"/>
                  <a:pt x="2962594" y="4981920"/>
                </a:cubicBezTo>
                <a:cubicBezTo>
                  <a:pt x="3059960" y="5011952"/>
                  <a:pt x="3180289" y="5029503"/>
                  <a:pt x="3251019" y="5127012"/>
                </a:cubicBezTo>
                <a:cubicBezTo>
                  <a:pt x="3168808" y="5146126"/>
                  <a:pt x="3107723" y="5121944"/>
                  <a:pt x="3046180" y="5104781"/>
                </a:cubicBezTo>
                <a:cubicBezTo>
                  <a:pt x="2952030" y="5078258"/>
                  <a:pt x="2858796" y="5048226"/>
                  <a:pt x="2764646" y="5021703"/>
                </a:cubicBezTo>
                <a:cubicBezTo>
                  <a:pt x="2728821" y="5011563"/>
                  <a:pt x="2689782" y="5004540"/>
                  <a:pt x="2666820" y="5052905"/>
                </a:cubicBezTo>
                <a:cubicBezTo>
                  <a:pt x="2786691" y="5063047"/>
                  <a:pt x="2858337" y="5128575"/>
                  <a:pt x="2933657" y="5190198"/>
                </a:cubicBezTo>
                <a:cubicBezTo>
                  <a:pt x="2975911" y="5224912"/>
                  <a:pt x="3010358" y="5271328"/>
                  <a:pt x="3086598" y="5253776"/>
                </a:cubicBezTo>
                <a:cubicBezTo>
                  <a:pt x="3126554" y="5244415"/>
                  <a:pt x="3151814" y="5270547"/>
                  <a:pt x="3147680" y="5302531"/>
                </a:cubicBezTo>
                <a:cubicBezTo>
                  <a:pt x="3132525" y="5415251"/>
                  <a:pt x="3225759" y="5454645"/>
                  <a:pt x="3322204" y="5476487"/>
                </a:cubicBezTo>
                <a:cubicBezTo>
                  <a:pt x="3504998" y="5517440"/>
                  <a:pt x="3657018" y="5613779"/>
                  <a:pt x="3834758" y="5666434"/>
                </a:cubicBezTo>
                <a:cubicBezTo>
                  <a:pt x="4007445" y="5717529"/>
                  <a:pt x="4141095" y="5838830"/>
                  <a:pt x="4314240" y="5902409"/>
                </a:cubicBezTo>
                <a:cubicBezTo>
                  <a:pt x="4439624" y="5948433"/>
                  <a:pt x="4559494" y="6007718"/>
                  <a:pt x="4688552" y="6049453"/>
                </a:cubicBezTo>
                <a:cubicBezTo>
                  <a:pt x="4993968" y="6148131"/>
                  <a:pt x="5305360" y="6227308"/>
                  <a:pt x="5634660" y="6238620"/>
                </a:cubicBezTo>
                <a:cubicBezTo>
                  <a:pt x="5906549" y="6247590"/>
                  <a:pt x="8264931" y="6239010"/>
                  <a:pt x="9222980" y="4955397"/>
                </a:cubicBezTo>
                <a:cubicBezTo>
                  <a:pt x="9241350" y="4949155"/>
                  <a:pt x="9262017" y="4932775"/>
                  <a:pt x="9268448" y="4917173"/>
                </a:cubicBezTo>
                <a:cubicBezTo>
                  <a:pt x="9299220" y="4844235"/>
                  <a:pt x="9374540" y="4812644"/>
                  <a:pt x="9442512" y="4773251"/>
                </a:cubicBezTo>
                <a:cubicBezTo>
                  <a:pt x="9502220" y="4738536"/>
                  <a:pt x="9565600" y="4702263"/>
                  <a:pt x="9590400" y="4643756"/>
                </a:cubicBezTo>
                <a:cubicBezTo>
                  <a:pt x="9623008" y="4565749"/>
                  <a:pt x="9530236" y="4629716"/>
                  <a:pt x="9513242" y="4600073"/>
                </a:cubicBezTo>
                <a:cubicBezTo>
                  <a:pt x="9548605" y="4559509"/>
                  <a:pt x="9603261" y="4522454"/>
                  <a:pt x="9617498" y="4476430"/>
                </a:cubicBezTo>
                <a:cubicBezTo>
                  <a:pt x="9669394" y="4310276"/>
                  <a:pt x="9781460" y="4189364"/>
                  <a:pt x="9949094" y="4095364"/>
                </a:cubicBezTo>
                <a:cubicBezTo>
                  <a:pt x="9997318" y="4068452"/>
                  <a:pt x="10029007" y="4019306"/>
                  <a:pt x="10094686" y="4011507"/>
                </a:cubicBezTo>
                <a:cubicBezTo>
                  <a:pt x="10240735" y="3994345"/>
                  <a:pt x="10194808" y="3860171"/>
                  <a:pt x="10271967" y="3800497"/>
                </a:cubicBezTo>
                <a:cubicBezTo>
                  <a:pt x="10286662" y="3789184"/>
                  <a:pt x="10299980" y="3766953"/>
                  <a:pt x="10297226" y="3751742"/>
                </a:cubicBezTo>
                <a:cubicBezTo>
                  <a:pt x="10293091" y="3729898"/>
                  <a:pt x="10275639" y="3709227"/>
                  <a:pt x="10260943" y="3689723"/>
                </a:cubicBezTo>
                <a:cubicBezTo>
                  <a:pt x="10245786" y="3670222"/>
                  <a:pt x="10222825" y="3653061"/>
                  <a:pt x="10233847" y="3627319"/>
                </a:cubicBezTo>
                <a:cubicBezTo>
                  <a:pt x="10238437" y="3616788"/>
                  <a:pt x="10235225" y="3580125"/>
                  <a:pt x="10269209" y="3608986"/>
                </a:cubicBezTo>
                <a:cubicBezTo>
                  <a:pt x="10362443" y="3688165"/>
                  <a:pt x="10416637" y="3613279"/>
                  <a:pt x="10496550" y="3577393"/>
                </a:cubicBezTo>
                <a:cubicBezTo>
                  <a:pt x="10432253" y="3540340"/>
                  <a:pt x="10374383" y="3514208"/>
                  <a:pt x="10364738" y="3458823"/>
                </a:cubicBezTo>
                <a:cubicBezTo>
                  <a:pt x="10344991" y="3344542"/>
                  <a:pt x="10260485" y="3292277"/>
                  <a:pt x="10132346" y="3282137"/>
                </a:cubicBezTo>
                <a:cubicBezTo>
                  <a:pt x="10179650" y="3171757"/>
                  <a:pt x="10179650" y="3171757"/>
                  <a:pt x="10026712" y="3156543"/>
                </a:cubicBezTo>
                <a:cubicBezTo>
                  <a:pt x="10085499" y="3086337"/>
                  <a:pt x="10085499" y="3068396"/>
                  <a:pt x="10014312" y="3044213"/>
                </a:cubicBezTo>
                <a:cubicBezTo>
                  <a:pt x="9945880" y="3021201"/>
                  <a:pt x="9870100" y="3013401"/>
                  <a:pt x="9806718" y="2977907"/>
                </a:cubicBezTo>
                <a:cubicBezTo>
                  <a:pt x="9865047" y="2888199"/>
                  <a:pt x="9881580" y="2784060"/>
                  <a:pt x="10001912" y="2740374"/>
                </a:cubicBezTo>
                <a:cubicBezTo>
                  <a:pt x="10020741" y="2733743"/>
                  <a:pt x="10033600" y="2706830"/>
                  <a:pt x="10021662" y="2691231"/>
                </a:cubicBezTo>
                <a:cubicBezTo>
                  <a:pt x="9978030" y="2634675"/>
                  <a:pt x="10040492" y="2527414"/>
                  <a:pt x="9904546" y="2515322"/>
                </a:cubicBezTo>
                <a:cubicBezTo>
                  <a:pt x="9887552" y="2514152"/>
                  <a:pt x="9871936" y="2502450"/>
                  <a:pt x="9885256" y="2487240"/>
                </a:cubicBezTo>
                <a:cubicBezTo>
                  <a:pt x="9931184" y="2434196"/>
                  <a:pt x="9875611" y="2437706"/>
                  <a:pt x="9842085" y="2431074"/>
                </a:cubicBezTo>
                <a:cubicBezTo>
                  <a:pt x="9801668" y="2422884"/>
                  <a:pt x="9755740" y="2446287"/>
                  <a:pt x="9718078" y="2417424"/>
                </a:cubicBezTo>
                <a:cubicBezTo>
                  <a:pt x="9726806" y="2386999"/>
                  <a:pt x="9759413" y="2387390"/>
                  <a:pt x="9782378" y="2377641"/>
                </a:cubicBezTo>
                <a:cubicBezTo>
                  <a:pt x="9849430" y="2349558"/>
                  <a:pt x="9904086" y="2316013"/>
                  <a:pt x="9907302" y="2243078"/>
                </a:cubicBezTo>
                <a:cubicBezTo>
                  <a:pt x="9909596" y="2184182"/>
                  <a:pt x="9916946" y="2132305"/>
                  <a:pt x="9824171" y="2114365"/>
                </a:cubicBezTo>
                <a:cubicBezTo>
                  <a:pt x="9785593" y="2106953"/>
                  <a:pt x="9796616" y="2064440"/>
                  <a:pt x="9818662" y="2043377"/>
                </a:cubicBezTo>
                <a:cubicBezTo>
                  <a:pt x="9858160" y="2005933"/>
                  <a:pt x="9890766" y="1956008"/>
                  <a:pt x="9958740" y="1952499"/>
                </a:cubicBezTo>
                <a:cubicBezTo>
                  <a:pt x="10000075" y="1950158"/>
                  <a:pt x="10031764" y="1934556"/>
                  <a:pt x="10064374" y="1916615"/>
                </a:cubicBezTo>
                <a:cubicBezTo>
                  <a:pt x="10087795" y="1903743"/>
                  <a:pt x="10115810" y="1892823"/>
                  <a:pt x="10113055" y="1865131"/>
                </a:cubicBezTo>
                <a:cubicBezTo>
                  <a:pt x="10110302" y="1838607"/>
                  <a:pt x="10083203" y="1827686"/>
                  <a:pt x="10055646" y="1822227"/>
                </a:cubicBezTo>
                <a:cubicBezTo>
                  <a:pt x="9963792" y="1804675"/>
                  <a:pt x="9877448" y="1778933"/>
                  <a:pt x="9800748" y="1720036"/>
                </a:cubicBezTo>
                <a:cubicBezTo>
                  <a:pt x="9851726" y="1688834"/>
                  <a:pt x="9900410" y="1666211"/>
                  <a:pt x="9938071" y="1634617"/>
                </a:cubicBezTo>
                <a:cubicBezTo>
                  <a:pt x="10029007" y="1558172"/>
                  <a:pt x="9258802" y="1317517"/>
                  <a:pt x="9220224" y="1231709"/>
                </a:cubicBezTo>
                <a:cubicBezTo>
                  <a:pt x="9208284" y="1205187"/>
                  <a:pt x="9167410" y="1177883"/>
                  <a:pt x="9133419" y="1170083"/>
                </a:cubicBezTo>
                <a:cubicBezTo>
                  <a:pt x="8974052" y="1133420"/>
                  <a:pt x="8835810" y="1051123"/>
                  <a:pt x="8672768" y="1020699"/>
                </a:cubicBezTo>
                <a:cubicBezTo>
                  <a:pt x="8518912" y="991837"/>
                  <a:pt x="8367350" y="953222"/>
                  <a:pt x="8198797" y="915000"/>
                </a:cubicBezTo>
                <a:cubicBezTo>
                  <a:pt x="8302134" y="819048"/>
                  <a:pt x="8485382" y="830361"/>
                  <a:pt x="8528095" y="691898"/>
                </a:cubicBezTo>
                <a:cubicBezTo>
                  <a:pt x="8361379" y="656013"/>
                  <a:pt x="8185937" y="696968"/>
                  <a:pt x="8025190" y="640021"/>
                </a:cubicBezTo>
                <a:cubicBezTo>
                  <a:pt x="8011411" y="634954"/>
                  <a:pt x="7992579" y="640021"/>
                  <a:pt x="7976047" y="641584"/>
                </a:cubicBezTo>
                <a:cubicBezTo>
                  <a:pt x="7644909" y="672005"/>
                  <a:pt x="7315149" y="645484"/>
                  <a:pt x="6988604" y="607260"/>
                </a:cubicBezTo>
                <a:cubicBezTo>
                  <a:pt x="6518305" y="552656"/>
                  <a:pt x="6046170" y="517941"/>
                  <a:pt x="5573116" y="493368"/>
                </a:cubicBezTo>
                <a:cubicBezTo>
                  <a:pt x="5182272" y="473086"/>
                  <a:pt x="4790511" y="464116"/>
                  <a:pt x="4401503" y="425112"/>
                </a:cubicBezTo>
                <a:cubicBezTo>
                  <a:pt x="3985401" y="383379"/>
                  <a:pt x="3569756" y="336184"/>
                  <a:pt x="3154109" y="292499"/>
                </a:cubicBezTo>
                <a:cubicBezTo>
                  <a:pt x="3135280" y="290549"/>
                  <a:pt x="3114499" y="284406"/>
                  <a:pt x="3094406" y="28396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book cover with a mummy and sunflowers&#10;&#10;Description automatically generated">
            <a:extLst>
              <a:ext uri="{FF2B5EF4-FFF2-40B4-BE49-F238E27FC236}">
                <a16:creationId xmlns:a16="http://schemas.microsoft.com/office/drawing/2014/main" id="{E330F973-C37F-D257-8EF2-113341BB6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539569">
            <a:off x="3050103" y="1200962"/>
            <a:ext cx="3454130" cy="48821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164FE4-D169-0F71-576A-A864E5FA80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03404">
            <a:off x="4442357" y="-65507"/>
            <a:ext cx="5442935" cy="6498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810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 descr="In a Concentration Camp, Dreams of a Café - WSJ">
            <a:extLst>
              <a:ext uri="{FF2B5EF4-FFF2-40B4-BE49-F238E27FC236}">
                <a16:creationId xmlns:a16="http://schemas.microsoft.com/office/drawing/2014/main" id="{BC97ABBD-7AB7-B66A-5033-644D91C1B3E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4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24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5">
            <a:extLst>
              <a:ext uri="{FF2B5EF4-FFF2-40B4-BE49-F238E27FC236}">
                <a16:creationId xmlns:a16="http://schemas.microsoft.com/office/drawing/2014/main" id="{89D33939-1434-C1D7-717C-75B83284AAF9}"/>
              </a:ext>
            </a:extLst>
          </p:cNvPr>
          <p:cNvSpPr txBox="1">
            <a:spLocks/>
          </p:cNvSpPr>
          <p:nvPr/>
        </p:nvSpPr>
        <p:spPr>
          <a:xfrm>
            <a:off x="503722" y="1809006"/>
            <a:ext cx="11415562" cy="3239987"/>
          </a:xfrm>
          <a:prstGeom prst="rect">
            <a:avLst/>
          </a:prstGeom>
          <a:effectLst>
            <a:glow>
              <a:schemeClr val="accent1">
                <a:alpha val="0"/>
              </a:schemeClr>
            </a:glow>
          </a:effectLst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8800" dirty="0">
                <a:latin typeface="Bahnschrift 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word was spoken.  </a:t>
            </a:r>
          </a:p>
          <a:p>
            <a:pPr marL="0" indent="0" algn="ctr">
              <a:buNone/>
            </a:pPr>
            <a:r>
              <a:rPr lang="en-GB" sz="8800" dirty="0">
                <a:latin typeface="Bahnschrift Light Condensed" panose="020B0502040204020203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No forgiveness was given. </a:t>
            </a:r>
            <a:endParaRPr lang="en-GB" sz="8800" b="1" dirty="0">
              <a:latin typeface="Bahnschrift Light Condensed" panose="020B0502040204020203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7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18:21</a:t>
            </a:r>
            <a:endParaRPr lang="en-GB" sz="5400" dirty="0"/>
          </a:p>
        </p:txBody>
      </p:sp>
      <p:sp>
        <p:nvSpPr>
          <p:cNvPr id="8" name="Subtitle 5">
            <a:extLst>
              <a:ext uri="{FF2B5EF4-FFF2-40B4-BE49-F238E27FC236}">
                <a16:creationId xmlns:a16="http://schemas.microsoft.com/office/drawing/2014/main" id="{BEA16A02-1366-8785-B296-29C1DF990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7844" y="2791326"/>
            <a:ext cx="11415562" cy="3609472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Peter says, “How often shall my brother sin against me and I forgive him?” 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49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57CB9-0A17-0AF6-843B-32545F8FB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08AA75-B275-20CD-5ABC-D27F2852B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Unlimited Forgiveness | Cornerstone Church of Christ">
            <a:extLst>
              <a:ext uri="{FF2B5EF4-FFF2-40B4-BE49-F238E27FC236}">
                <a16:creationId xmlns:a16="http://schemas.microsoft.com/office/drawing/2014/main" id="{289F43BE-0D14-0EE7-0CEC-855DE47AA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18:22</a:t>
            </a:r>
            <a:endParaRPr lang="en-GB" sz="5400" dirty="0"/>
          </a:p>
        </p:txBody>
      </p:sp>
      <p:sp>
        <p:nvSpPr>
          <p:cNvPr id="8" name="Subtitle 5">
            <a:extLst>
              <a:ext uri="{FF2B5EF4-FFF2-40B4-BE49-F238E27FC236}">
                <a16:creationId xmlns:a16="http://schemas.microsoft.com/office/drawing/2014/main" id="{BEA16A02-1366-8785-B296-29C1DF990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219" y="3147246"/>
            <a:ext cx="11415562" cy="3041583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0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The Lord says 490 times, unlimited, endless, and continuous.</a:t>
            </a:r>
            <a:endParaRPr lang="en-GB" sz="80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7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6:12-15</a:t>
            </a:r>
            <a:endParaRPr lang="en-GB" sz="5400" dirty="0"/>
          </a:p>
        </p:txBody>
      </p:sp>
      <p:sp>
        <p:nvSpPr>
          <p:cNvPr id="8" name="Subtitle 5">
            <a:extLst>
              <a:ext uri="{FF2B5EF4-FFF2-40B4-BE49-F238E27FC236}">
                <a16:creationId xmlns:a16="http://schemas.microsoft.com/office/drawing/2014/main" id="{BEA16A02-1366-8785-B296-29C1DF990A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4846" y="2637107"/>
            <a:ext cx="11415562" cy="4061861"/>
          </a:xfrm>
          <a:effectLst>
            <a:glow>
              <a:schemeClr val="accent1">
                <a:alpha val="0"/>
              </a:schemeClr>
            </a:glow>
          </a:effectLst>
        </p:spPr>
        <p:txBody>
          <a:bodyPr>
            <a:normAutofit/>
          </a:bodyPr>
          <a:lstStyle/>
          <a:p>
            <a:r>
              <a:rPr lang="en-GB" sz="8800" dirty="0">
                <a:latin typeface="Agency FB" panose="020B0503020202020204" pitchFamily="34" charset="0"/>
                <a:ea typeface="ADLaM Display" panose="020F0502020204030204" pitchFamily="2" charset="0"/>
                <a:cs typeface="ADLaM Display" panose="020F0502020204030204" pitchFamily="2" charset="0"/>
              </a:rPr>
              <a:t>‘’Where the Lord says that if you don’t forgive each other, He won’t forgive you.’’ </a:t>
            </a:r>
            <a:endParaRPr lang="en-GB" sz="8800" b="1" dirty="0">
              <a:latin typeface="Agency FB" panose="020B0503020202020204" pitchFamily="34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63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18:23</a:t>
            </a:r>
            <a:endParaRPr lang="en-GB" sz="5400" dirty="0"/>
          </a:p>
        </p:txBody>
      </p:sp>
      <p:pic>
        <p:nvPicPr>
          <p:cNvPr id="5" name="Picture 2" descr="Matthew 18:23 35 Artwork | Bible Art">
            <a:extLst>
              <a:ext uri="{FF2B5EF4-FFF2-40B4-BE49-F238E27FC236}">
                <a16:creationId xmlns:a16="http://schemas.microsoft.com/office/drawing/2014/main" id="{68C19DB4-F0C1-E539-E1C4-61784843B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" t="-1553" r="50159" b="64687"/>
          <a:stretch/>
        </p:blipFill>
        <p:spPr bwMode="auto">
          <a:xfrm>
            <a:off x="2085969" y="1944196"/>
            <a:ext cx="7769803" cy="5832694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17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6A47E08D-1113-A0FE-26DD-62A46370C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499" y="1643513"/>
            <a:ext cx="7697002" cy="5772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18:24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92886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18:25</a:t>
            </a:r>
            <a:endParaRPr lang="en-GB" sz="5400" dirty="0"/>
          </a:p>
        </p:txBody>
      </p:sp>
      <p:pic>
        <p:nvPicPr>
          <p:cNvPr id="5" name="Picture 2" descr="Matthew 18:23 35 Artwork | Bible Art">
            <a:extLst>
              <a:ext uri="{FF2B5EF4-FFF2-40B4-BE49-F238E27FC236}">
                <a16:creationId xmlns:a16="http://schemas.microsoft.com/office/drawing/2014/main" id="{68C19DB4-F0C1-E539-E1C4-61784843B6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86" t="68942" r="-1096" b="-5808"/>
          <a:stretch/>
        </p:blipFill>
        <p:spPr bwMode="auto">
          <a:xfrm>
            <a:off x="1489202" y="1674795"/>
            <a:ext cx="8763791" cy="6578868"/>
          </a:xfrm>
          <a:prstGeom prst="rect">
            <a:avLst/>
          </a:prstGeom>
          <a:noFill/>
          <a:effectLst>
            <a:softEdge rad="1270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688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2" name="Picture 6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EA7FAD84-A805-0419-B95C-A9FA6CC31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254" y="96252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18:26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009643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2641E6C7-739B-A043-C915-80DC841F5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623" y="68339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18:27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66939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00F32E13-8820-C12C-8C53-B439D4E425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798" y="1316039"/>
            <a:ext cx="8688404" cy="651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4693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18:28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24045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638E8-B894-2368-857D-8EB46BCB37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7019"/>
            <a:ext cx="10515600" cy="556403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6600" dirty="0">
                <a:latin typeface="Bahnschrift Light Condensed" panose="020B0502040204020203" pitchFamily="34" charset="0"/>
              </a:rPr>
              <a:t>How soon did he forget what he had been </a:t>
            </a:r>
            <a:r>
              <a:rPr lang="en-GB" sz="8000" dirty="0">
                <a:latin typeface="Bahnschrift Light Condensed" panose="020B0502040204020203" pitchFamily="34" charset="0"/>
              </a:rPr>
              <a:t>forgiven?  </a:t>
            </a:r>
            <a:br>
              <a:rPr lang="en-GB" sz="6600" dirty="0">
                <a:latin typeface="Bahnschrift Light Condensed" panose="020B0502040204020203" pitchFamily="34" charset="0"/>
              </a:rPr>
            </a:br>
            <a:br>
              <a:rPr lang="en-GB" sz="6600" dirty="0">
                <a:latin typeface="Bahnschrift Light Condensed" panose="020B0502040204020203" pitchFamily="34" charset="0"/>
              </a:rPr>
            </a:br>
            <a:r>
              <a:rPr lang="en-GB" sz="6600" dirty="0">
                <a:latin typeface="Bahnschrift Light Condensed" panose="020B0502040204020203" pitchFamily="34" charset="0"/>
              </a:rPr>
              <a:t>How soon did he forget his Lord’s </a:t>
            </a:r>
            <a:r>
              <a:rPr lang="en-GB" sz="9800" dirty="0">
                <a:latin typeface="Bahnschrift Light Condensed" panose="020B0502040204020203" pitchFamily="34" charset="0"/>
              </a:rPr>
              <a:t>compassion?</a:t>
            </a:r>
            <a:br>
              <a:rPr lang="en-GB" sz="6600" dirty="0">
                <a:latin typeface="Bahnschrift Light Condensed" panose="020B0502040204020203" pitchFamily="34" charset="0"/>
              </a:rPr>
            </a:br>
            <a:endParaRPr lang="en-GB" sz="66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057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5F943-1C86-0B85-19B7-D2E5D8C2B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47144"/>
            <a:ext cx="10515600" cy="5284904"/>
          </a:xfrm>
        </p:spPr>
        <p:txBody>
          <a:bodyPr>
            <a:normAutofit/>
          </a:bodyPr>
          <a:lstStyle/>
          <a:p>
            <a:pPr algn="ctr"/>
            <a:r>
              <a:rPr lang="en-GB" sz="11500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SUNDOULON   </a:t>
            </a:r>
            <a:br>
              <a:rPr lang="en-GB" sz="11500" dirty="0">
                <a:latin typeface="Bahnschrift Light Condensed" panose="020B0502040204020203" pitchFamily="34" charset="0"/>
              </a:rPr>
            </a:br>
            <a:r>
              <a:rPr lang="en-GB" sz="11500" i="1" dirty="0">
                <a:latin typeface="Bahnschrift Light Condensed" panose="020B0502040204020203" pitchFamily="34" charset="0"/>
              </a:rPr>
              <a:t> “Fellow Servant.” </a:t>
            </a:r>
          </a:p>
        </p:txBody>
      </p:sp>
    </p:spTree>
    <p:extLst>
      <p:ext uri="{BB962C8B-B14F-4D97-AF65-F5344CB8AC3E}">
        <p14:creationId xmlns:p14="http://schemas.microsoft.com/office/powerpoint/2010/main" val="852492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5F943-1C86-0B85-19B7-D2E5D8C2B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47144"/>
            <a:ext cx="10515600" cy="2936340"/>
          </a:xfrm>
        </p:spPr>
        <p:txBody>
          <a:bodyPr>
            <a:normAutofit/>
          </a:bodyPr>
          <a:lstStyle/>
          <a:p>
            <a:pPr algn="ctr"/>
            <a:r>
              <a:rPr lang="en-GB" sz="6000" dirty="0">
                <a:latin typeface="Bahnschrift Light Condensed" panose="020B0502040204020203" pitchFamily="34" charset="0"/>
              </a:rPr>
              <a:t>‘’ he went about choking him and saying pay me what you owe me.” </a:t>
            </a:r>
          </a:p>
        </p:txBody>
      </p:sp>
      <p:pic>
        <p:nvPicPr>
          <p:cNvPr id="14338" name="Picture 2" descr="Parable Of The Unforgiving Servant Matthew 18:21-35 Bible, 47% OFF">
            <a:extLst>
              <a:ext uri="{FF2B5EF4-FFF2-40B4-BE49-F238E27FC236}">
                <a16:creationId xmlns:a16="http://schemas.microsoft.com/office/drawing/2014/main" id="{2635475F-A782-3396-A2E2-C39D985AB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56" y="1975135"/>
            <a:ext cx="6510487" cy="488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4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orgiveness—Jesus Teaches a Lesson | Life of Jesus">
            <a:extLst>
              <a:ext uri="{FF2B5EF4-FFF2-40B4-BE49-F238E27FC236}">
                <a16:creationId xmlns:a16="http://schemas.microsoft.com/office/drawing/2014/main" id="{CA34B2DB-1227-5247-6DB7-583FA0F7F0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9" r="12771"/>
          <a:stretch/>
        </p:blipFill>
        <p:spPr bwMode="auto">
          <a:xfrm>
            <a:off x="7138737" y="300726"/>
            <a:ext cx="4706754" cy="625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A73D5F5-EDBC-0E4C-6E0F-2011B214A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09" y="423512"/>
            <a:ext cx="6641432" cy="61337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5400" dirty="0">
                <a:latin typeface="Bahnschrift Light Condensed" panose="020B0502040204020203" pitchFamily="34" charset="0"/>
              </a:rPr>
              <a:t>*Do you have anybody that owes you money?</a:t>
            </a:r>
            <a:br>
              <a:rPr lang="en-GB" sz="5400" dirty="0">
                <a:latin typeface="Bahnschrift Light Condensed" panose="020B0502040204020203" pitchFamily="34" charset="0"/>
              </a:rPr>
            </a:br>
            <a:r>
              <a:rPr lang="en-GB" sz="5400" dirty="0">
                <a:latin typeface="Bahnschrift Light Condensed" panose="020B0502040204020203" pitchFamily="34" charset="0"/>
              </a:rPr>
              <a:t>*</a:t>
            </a:r>
            <a:r>
              <a:rPr lang="en-GB" sz="5400" b="1" dirty="0">
                <a:latin typeface="Bahnschrift Light Condensed" panose="020B0502040204020203" pitchFamily="34" charset="0"/>
              </a:rPr>
              <a:t>Do you think of them?</a:t>
            </a:r>
            <a:br>
              <a:rPr lang="en-GB" sz="5400" b="1" dirty="0">
                <a:latin typeface="Bahnschrift Light Condensed" panose="020B0502040204020203" pitchFamily="34" charset="0"/>
              </a:rPr>
            </a:br>
            <a:r>
              <a:rPr lang="en-GB" sz="5400" b="1" dirty="0">
                <a:latin typeface="Bahnschrift Light Condensed" panose="020B0502040204020203" pitchFamily="34" charset="0"/>
              </a:rPr>
              <a:t> *</a:t>
            </a:r>
            <a:r>
              <a:rPr lang="en-GB" sz="5400" dirty="0">
                <a:latin typeface="Bahnschrift Light Condensed" panose="020B0502040204020203" pitchFamily="34" charset="0"/>
              </a:rPr>
              <a:t>Can you think of them? </a:t>
            </a:r>
            <a:br>
              <a:rPr lang="en-GB" sz="5400" dirty="0">
                <a:latin typeface="Bahnschrift Light Condensed" panose="020B0502040204020203" pitchFamily="34" charset="0"/>
              </a:rPr>
            </a:br>
            <a:r>
              <a:rPr lang="en-GB" sz="5400" dirty="0">
                <a:latin typeface="Bahnschrift Light Condensed" panose="020B0502040204020203" pitchFamily="34" charset="0"/>
              </a:rPr>
              <a:t>*</a:t>
            </a:r>
            <a:r>
              <a:rPr lang="en-GB" sz="5400" b="1" dirty="0">
                <a:latin typeface="Bahnschrift Light Condensed" panose="020B0502040204020203" pitchFamily="34" charset="0"/>
              </a:rPr>
              <a:t>How many times have you choked on them in your mind? </a:t>
            </a:r>
          </a:p>
        </p:txBody>
      </p:sp>
    </p:spTree>
    <p:extLst>
      <p:ext uri="{BB962C8B-B14F-4D97-AF65-F5344CB8AC3E}">
        <p14:creationId xmlns:p14="http://schemas.microsoft.com/office/powerpoint/2010/main" val="4108325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1 Corinthians 6, </a:t>
            </a:r>
            <a:endParaRPr lang="en-GB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5154F2-4C1E-D543-C5C8-9BBE97CBF526}"/>
              </a:ext>
            </a:extLst>
          </p:cNvPr>
          <p:cNvSpPr txBox="1"/>
          <p:nvPr/>
        </p:nvSpPr>
        <p:spPr>
          <a:xfrm>
            <a:off x="1282165" y="2746228"/>
            <a:ext cx="99023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9600" dirty="0">
                <a:latin typeface="Bahnschrift Light Condensed" panose="020B0502040204020203" pitchFamily="34" charset="0"/>
              </a:rPr>
              <a:t>Where the Christians were suing each other. </a:t>
            </a:r>
          </a:p>
        </p:txBody>
      </p:sp>
    </p:spTree>
    <p:extLst>
      <p:ext uri="{BB962C8B-B14F-4D97-AF65-F5344CB8AC3E}">
        <p14:creationId xmlns:p14="http://schemas.microsoft.com/office/powerpoint/2010/main" val="90178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arable Of The Unforgiving Servant Matthew 18:21-35 Bible, 47% OFF">
            <a:extLst>
              <a:ext uri="{FF2B5EF4-FFF2-40B4-BE49-F238E27FC236}">
                <a16:creationId xmlns:a16="http://schemas.microsoft.com/office/drawing/2014/main" id="{F9621483-6D9A-9BF9-2DD1-12C46A4A6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56" y="2189963"/>
            <a:ext cx="6510487" cy="488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18:29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47117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18:30</a:t>
            </a:r>
            <a:endParaRPr lang="en-GB" sz="5400" dirty="0"/>
          </a:p>
        </p:txBody>
      </p:sp>
      <p:pic>
        <p:nvPicPr>
          <p:cNvPr id="17410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4C8FA4ED-D95A-05B3-AD51-83CF847FF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817" y="2189963"/>
            <a:ext cx="7302366" cy="547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41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36480701-E21A-7CA5-A672-7495E53E5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473" y="288331"/>
            <a:ext cx="6272463" cy="4704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428D1E-9911-7EF2-82E9-B55232A76985}"/>
              </a:ext>
            </a:extLst>
          </p:cNvPr>
          <p:cNvSpPr txBox="1"/>
          <p:nvPr/>
        </p:nvSpPr>
        <p:spPr>
          <a:xfrm>
            <a:off x="218975" y="159600"/>
            <a:ext cx="6097604" cy="1705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US" sz="48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Himself pitied.</a:t>
            </a:r>
            <a:endParaRPr lang="en-GB" sz="4400" dirty="0">
              <a:effectLst/>
              <a:latin typeface="Bahnschrift Light Condensed" panose="020B0502040204020203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48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He should have pitied</a:t>
            </a:r>
            <a:r>
              <a:rPr lang="en-US" sz="40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.  </a:t>
            </a:r>
            <a:endParaRPr lang="en-GB" sz="3600" dirty="0">
              <a:effectLst/>
              <a:latin typeface="Bahnschrift Light Condensed" panose="020B0502040204020203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F8EF3-C632-0EFA-C0F0-23D490FD3A8D}"/>
              </a:ext>
            </a:extLst>
          </p:cNvPr>
          <p:cNvSpPr txBox="1"/>
          <p:nvPr/>
        </p:nvSpPr>
        <p:spPr>
          <a:xfrm>
            <a:off x="5980284" y="4992678"/>
            <a:ext cx="6097604" cy="17057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48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Himself forgiven.</a:t>
            </a:r>
          </a:p>
          <a:p>
            <a:pPr marL="342900" lvl="0" indent="-342900" algn="just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en-GB" sz="48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He should have forgiven. </a:t>
            </a:r>
            <a:r>
              <a:rPr lang="en-US" sz="40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  </a:t>
            </a:r>
            <a:endParaRPr lang="en-GB" sz="3600" dirty="0">
              <a:effectLst/>
              <a:latin typeface="Bahnschrift Light Condensed" panose="020B0502040204020203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4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38462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Titus 3:2-6,</a:t>
            </a:r>
            <a:endParaRPr lang="en-GB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5C5845-3583-CBC9-441C-A26C8FB951CE}"/>
              </a:ext>
            </a:extLst>
          </p:cNvPr>
          <p:cNvSpPr txBox="1"/>
          <p:nvPr/>
        </p:nvSpPr>
        <p:spPr>
          <a:xfrm>
            <a:off x="635268" y="3095571"/>
            <a:ext cx="111171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latin typeface="Bahnschrift Light Condensed" panose="020B0502040204020203" pitchFamily="34" charset="0"/>
              </a:rPr>
              <a:t>But when the kindness and the love of God our Savior toward man appeared,</a:t>
            </a:r>
          </a:p>
        </p:txBody>
      </p:sp>
    </p:spTree>
    <p:extLst>
      <p:ext uri="{BB962C8B-B14F-4D97-AF65-F5344CB8AC3E}">
        <p14:creationId xmlns:p14="http://schemas.microsoft.com/office/powerpoint/2010/main" val="397954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534201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5:7</a:t>
            </a:r>
            <a:endParaRPr lang="en-GB" sz="5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70F7C-A9E9-40C2-A318-88983BD764B4}"/>
              </a:ext>
            </a:extLst>
          </p:cNvPr>
          <p:cNvSpPr txBox="1"/>
          <p:nvPr/>
        </p:nvSpPr>
        <p:spPr>
          <a:xfrm>
            <a:off x="368968" y="2877954"/>
            <a:ext cx="114540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latin typeface="Bahnschrift Light Condensed" panose="020B0502040204020203" pitchFamily="34" charset="0"/>
              </a:rPr>
              <a:t>“Blessed are the merciful for they shall obtain mercy.” </a:t>
            </a:r>
          </a:p>
        </p:txBody>
      </p:sp>
    </p:spTree>
    <p:extLst>
      <p:ext uri="{BB962C8B-B14F-4D97-AF65-F5344CB8AC3E}">
        <p14:creationId xmlns:p14="http://schemas.microsoft.com/office/powerpoint/2010/main" val="495318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C1B453C7-FCFB-FFC6-2E30-F9173F64F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128" y="111182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18:31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73880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E4EE2-529A-E086-8908-F1D0CB80E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77424"/>
            <a:ext cx="9144000" cy="1380205"/>
          </a:xfrm>
        </p:spPr>
        <p:txBody>
          <a:bodyPr>
            <a:normAutofit fontScale="90000"/>
          </a:bodyPr>
          <a:lstStyle/>
          <a:p>
            <a:r>
              <a:rPr lang="en-GB" sz="9600" dirty="0"/>
              <a:t>“sorry.”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15BA112-1C3D-3743-49BF-8C34192B6E20}"/>
              </a:ext>
            </a:extLst>
          </p:cNvPr>
          <p:cNvSpPr txBox="1">
            <a:spLocks/>
          </p:cNvSpPr>
          <p:nvPr/>
        </p:nvSpPr>
        <p:spPr>
          <a:xfrm>
            <a:off x="1601002" y="1844258"/>
            <a:ext cx="9144000" cy="226573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7000" dirty="0">
                <a:latin typeface="Bahnschrift Light Condensed" panose="020B0502040204020203" pitchFamily="34" charset="0"/>
              </a:rPr>
              <a:t>SPHODRA</a:t>
            </a:r>
            <a:endParaRPr lang="en-GB" sz="9600" dirty="0">
              <a:latin typeface="Bahnschrift Light Condensed" panose="020B0502040204020203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6" y="4303374"/>
            <a:ext cx="11463688" cy="79699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dirty="0">
                <a:latin typeface="Bahnschrift Light Condensed" panose="020B0502040204020203" pitchFamily="34" charset="0"/>
              </a:rPr>
              <a:t>“excessively grieved, violently grieved.” </a:t>
            </a:r>
          </a:p>
        </p:txBody>
      </p:sp>
    </p:spTree>
    <p:extLst>
      <p:ext uri="{BB962C8B-B14F-4D97-AF65-F5344CB8AC3E}">
        <p14:creationId xmlns:p14="http://schemas.microsoft.com/office/powerpoint/2010/main" val="345763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C6206BF4-14B7-88E2-40DA-2056461DF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884" y="1366894"/>
            <a:ext cx="8264893" cy="6198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6" y="568773"/>
            <a:ext cx="11463688" cy="104827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8800" dirty="0">
                <a:latin typeface="Bahnschrift Light Condensed" panose="020B0502040204020203" pitchFamily="34" charset="0"/>
              </a:rPr>
              <a:t>“Came and told their Lord.” </a:t>
            </a:r>
          </a:p>
        </p:txBody>
      </p:sp>
    </p:spTree>
    <p:extLst>
      <p:ext uri="{BB962C8B-B14F-4D97-AF65-F5344CB8AC3E}">
        <p14:creationId xmlns:p14="http://schemas.microsoft.com/office/powerpoint/2010/main" val="325482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A5B6F84B-01B4-1B6E-ED6F-63EAEFFBE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754" y="57751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55762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18:32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06759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5" y="0"/>
            <a:ext cx="11463688" cy="6858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What is God’s attitude?  </a:t>
            </a:r>
          </a:p>
          <a:p>
            <a:r>
              <a:rPr lang="en-GB" sz="5400" dirty="0">
                <a:latin typeface="Bahnschrift Light Condensed" panose="020B0502040204020203" pitchFamily="34" charset="0"/>
              </a:rPr>
              <a:t>You wicked servant.</a:t>
            </a:r>
          </a:p>
          <a:p>
            <a:endParaRPr lang="en-GB" sz="2800" dirty="0">
              <a:latin typeface="Bahnschrift Light Condensed" panose="020B0502040204020203" pitchFamily="34" charset="0"/>
            </a:endParaRPr>
          </a:p>
          <a:p>
            <a:r>
              <a:rPr lang="en-GB" sz="54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Can this be a Christian?</a:t>
            </a:r>
          </a:p>
          <a:p>
            <a:r>
              <a:rPr lang="en-GB" sz="5400" dirty="0">
                <a:latin typeface="Bahnschrift Light Condensed" panose="020B0502040204020203" pitchFamily="34" charset="0"/>
              </a:rPr>
              <a:t>God would never say that to a Christian. Is it?</a:t>
            </a:r>
          </a:p>
          <a:p>
            <a:endParaRPr lang="en-GB" sz="2400" dirty="0">
              <a:latin typeface="Bahnschrift Light Condensed" panose="020B0502040204020203" pitchFamily="34" charset="0"/>
            </a:endParaRPr>
          </a:p>
          <a:p>
            <a:r>
              <a:rPr lang="en-GB" sz="54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What is wickedness?  </a:t>
            </a:r>
          </a:p>
          <a:p>
            <a:r>
              <a:rPr lang="en-GB" sz="5400" dirty="0">
                <a:latin typeface="Bahnschrift Light Condensed" panose="020B0502040204020203" pitchFamily="34" charset="0"/>
              </a:rPr>
              <a:t>Sin.  </a:t>
            </a:r>
          </a:p>
          <a:p>
            <a:endParaRPr lang="en-GB" sz="700" dirty="0">
              <a:latin typeface="Bahnschrift Light Condensed" panose="020B0502040204020203" pitchFamily="34" charset="0"/>
            </a:endParaRPr>
          </a:p>
          <a:p>
            <a:r>
              <a:rPr lang="en-GB" sz="54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Do Christians sin?  </a:t>
            </a:r>
          </a:p>
          <a:p>
            <a:r>
              <a:rPr lang="en-GB" sz="5400" dirty="0">
                <a:latin typeface="Bahnschrift Light Condensed" panose="020B0502040204020203" pitchFamily="34" charset="0"/>
              </a:rPr>
              <a:t>One sin is constituted wickedness. </a:t>
            </a:r>
          </a:p>
        </p:txBody>
      </p:sp>
    </p:spTree>
    <p:extLst>
      <p:ext uri="{BB962C8B-B14F-4D97-AF65-F5344CB8AC3E}">
        <p14:creationId xmlns:p14="http://schemas.microsoft.com/office/powerpoint/2010/main" val="356063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2895B3EF-B7FF-DA43-D921-6B2088187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134" y="88485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5" y="0"/>
            <a:ext cx="11463688" cy="13563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“You wicked servant I forgave you all that debt.”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931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reeBibleimages :: Parable of the unforgiving servant :: A story of Jesus  about forgiveness (Matthew 18:21-35)">
            <a:extLst>
              <a:ext uri="{FF2B5EF4-FFF2-40B4-BE49-F238E27FC236}">
                <a16:creationId xmlns:a16="http://schemas.microsoft.com/office/drawing/2014/main" id="{F1C170E8-9232-36C3-9AC2-6084CF564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159" y="60759"/>
            <a:ext cx="7368941" cy="552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6" y="5295900"/>
            <a:ext cx="11463688" cy="13563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“Because you begged me.” </a:t>
            </a:r>
            <a:endParaRPr lang="en-GB" sz="96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82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21056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18:33</a:t>
            </a:r>
            <a:endParaRPr lang="en-GB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037F8-E619-AD3C-5C08-623A4B4C04EF}"/>
              </a:ext>
            </a:extLst>
          </p:cNvPr>
          <p:cNvSpPr txBox="1"/>
          <p:nvPr/>
        </p:nvSpPr>
        <p:spPr>
          <a:xfrm>
            <a:off x="712470" y="2381935"/>
            <a:ext cx="1076706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7200" dirty="0">
                <a:latin typeface="Bahnschrift Light Condensed" panose="020B0502040204020203" pitchFamily="34" charset="0"/>
              </a:rPr>
              <a:t>Should you not also have had compassion on your fellow servant, just as I had pity on you?’ </a:t>
            </a:r>
          </a:p>
        </p:txBody>
      </p:sp>
    </p:spTree>
    <p:extLst>
      <p:ext uri="{BB962C8B-B14F-4D97-AF65-F5344CB8AC3E}">
        <p14:creationId xmlns:p14="http://schemas.microsoft.com/office/powerpoint/2010/main" val="303909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21056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G</a:t>
            </a:r>
            <a:r>
              <a:rPr lang="en-GB" sz="9600" spc="600" dirty="0">
                <a:latin typeface="Century Gothic" panose="020B0502020202020204" pitchFamily="34" charset="0"/>
              </a:rPr>
              <a:t>alatians</a:t>
            </a:r>
            <a:r>
              <a:rPr lang="en-GB" sz="11500" spc="600" dirty="0">
                <a:latin typeface="Century Gothic" panose="020B0502020202020204" pitchFamily="34" charset="0"/>
              </a:rPr>
              <a:t> 6:1,</a:t>
            </a:r>
            <a:endParaRPr lang="en-GB" sz="5400" dirty="0"/>
          </a:p>
        </p:txBody>
      </p:sp>
      <p:pic>
        <p:nvPicPr>
          <p:cNvPr id="3074" name="Picture 2" descr="Galatians 6:1 Brethren, even if anyone is caught in any trespass, you who  are spiritual, restore such a one in a spirit of gentleness; each one  looking to yourself, so that you">
            <a:extLst>
              <a:ext uri="{FF2B5EF4-FFF2-40B4-BE49-F238E27FC236}">
                <a16:creationId xmlns:a16="http://schemas.microsoft.com/office/drawing/2014/main" id="{E34874EA-7B4C-A9AA-5555-6DCDD4E15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190" y="2064068"/>
            <a:ext cx="8606790" cy="470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3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nglish: unfoldingWord® Open Bible Stories - 29.html">
            <a:extLst>
              <a:ext uri="{FF2B5EF4-FFF2-40B4-BE49-F238E27FC236}">
                <a16:creationId xmlns:a16="http://schemas.microsoft.com/office/drawing/2014/main" id="{3A132149-1829-98C4-A8C6-818357101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3560" y="1714500"/>
            <a:ext cx="9022080" cy="507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21056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18:34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98601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5" y="0"/>
            <a:ext cx="11463688" cy="42824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96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What makes God angry?  </a:t>
            </a:r>
          </a:p>
          <a:p>
            <a:r>
              <a:rPr lang="en-GB" sz="7200" b="1" dirty="0">
                <a:latin typeface="Bahnschrift Light Condensed" panose="020B0502040204020203" pitchFamily="34" charset="0"/>
              </a:rPr>
              <a:t>Sin makes God angry. </a:t>
            </a:r>
            <a:endParaRPr lang="en-GB" sz="72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52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E5CA5EB7-B7E3-245C-6DEF-6D2AE74CE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090" y="739140"/>
            <a:ext cx="9227820" cy="6873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21056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9600" spc="600" dirty="0">
                <a:latin typeface="Century Gothic" panose="020B0502020202020204" pitchFamily="34" charset="0"/>
              </a:rPr>
              <a:t>Hebrews 12:5-6</a:t>
            </a:r>
            <a:r>
              <a:rPr lang="en-GB" sz="11500" spc="600" dirty="0">
                <a:latin typeface="Century Gothic" panose="020B0502020202020204" pitchFamily="34" charset="0"/>
              </a:rPr>
              <a:t>,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45945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21056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9600" spc="600" dirty="0">
                <a:latin typeface="Century Gothic" panose="020B0502020202020204" pitchFamily="34" charset="0"/>
              </a:rPr>
              <a:t>Hebrews 12:7,8</a:t>
            </a:r>
            <a:r>
              <a:rPr lang="en-GB" sz="11500" spc="600" dirty="0">
                <a:latin typeface="Century Gothic" panose="020B0502020202020204" pitchFamily="34" charset="0"/>
              </a:rPr>
              <a:t> </a:t>
            </a:r>
            <a:endParaRPr lang="en-GB" sz="5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A8650A-3B8D-B87B-D707-420A2F128495}"/>
              </a:ext>
            </a:extLst>
          </p:cNvPr>
          <p:cNvSpPr txBox="1"/>
          <p:nvPr/>
        </p:nvSpPr>
        <p:spPr>
          <a:xfrm>
            <a:off x="1059180" y="2779514"/>
            <a:ext cx="102031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latin typeface="Bahnschrift Light Condensed" panose="020B0502040204020203" pitchFamily="34" charset="0"/>
              </a:rPr>
              <a:t>But if you are without chastening, of which all have become partakers, then you are illegitimate and not sons. </a:t>
            </a:r>
          </a:p>
        </p:txBody>
      </p:sp>
    </p:spTree>
    <p:extLst>
      <p:ext uri="{BB962C8B-B14F-4D97-AF65-F5344CB8AC3E}">
        <p14:creationId xmlns:p14="http://schemas.microsoft.com/office/powerpoint/2010/main" val="177089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E4D06CC-6E90-B568-9B09-9EA4692F04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83944"/>
            <a:ext cx="12192000" cy="1621056"/>
          </a:xfrm>
          <a:gradFill flip="none" rotWithShape="1">
            <a:gsLst>
              <a:gs pos="0">
                <a:schemeClr val="accent4">
                  <a:lumMod val="0"/>
                  <a:lumOff val="100000"/>
                </a:schemeClr>
              </a:gs>
              <a:gs pos="35000">
                <a:srgbClr val="FFC000"/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8575">
            <a:noFill/>
          </a:ln>
        </p:spPr>
        <p:txBody>
          <a:bodyPr>
            <a:noAutofit/>
          </a:bodyPr>
          <a:lstStyle/>
          <a:p>
            <a:r>
              <a:rPr lang="en-GB" sz="11500" spc="600" dirty="0">
                <a:latin typeface="Century Gothic" panose="020B0502020202020204" pitchFamily="34" charset="0"/>
              </a:rPr>
              <a:t>M</a:t>
            </a:r>
            <a:r>
              <a:rPr lang="en-GB" sz="7200" spc="600" dirty="0">
                <a:latin typeface="Century Gothic" panose="020B0502020202020204" pitchFamily="34" charset="0"/>
              </a:rPr>
              <a:t>atthew</a:t>
            </a:r>
            <a:r>
              <a:rPr lang="en-GB" sz="11500" spc="600" dirty="0">
                <a:latin typeface="Century Gothic" panose="020B0502020202020204" pitchFamily="34" charset="0"/>
              </a:rPr>
              <a:t> 18:35</a:t>
            </a:r>
            <a:endParaRPr lang="en-GB" sz="5400" dirty="0"/>
          </a:p>
        </p:txBody>
      </p:sp>
      <p:pic>
        <p:nvPicPr>
          <p:cNvPr id="6146" name="Picture 2" descr="Matthew 6:14-15 Artwork | Bible Art">
            <a:extLst>
              <a:ext uri="{FF2B5EF4-FFF2-40B4-BE49-F238E27FC236}">
                <a16:creationId xmlns:a16="http://schemas.microsoft.com/office/drawing/2014/main" id="{BBCE9724-05A2-CE6B-7E7D-E428CD3AE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119" y="1968818"/>
            <a:ext cx="4957762" cy="495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332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5" y="0"/>
            <a:ext cx="11463688" cy="16230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Two things stand out in this parable.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054A-A2A8-929B-58D0-B7E8FB2E26B2}"/>
              </a:ext>
            </a:extLst>
          </p:cNvPr>
          <p:cNvSpPr txBox="1"/>
          <p:nvPr/>
        </p:nvSpPr>
        <p:spPr>
          <a:xfrm>
            <a:off x="502920" y="1711375"/>
            <a:ext cx="1092708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/>
              <a:t>Positive:</a:t>
            </a:r>
          </a:p>
          <a:p>
            <a:r>
              <a:rPr lang="en-GB" sz="4400" dirty="0">
                <a:latin typeface="Bahnschrift Light Condensed" panose="020B0502040204020203" pitchFamily="34" charset="0"/>
              </a:rPr>
              <a:t>     We ought to forgive because we have been forgiven so much.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A5B153-B217-9BEE-B167-FA0FE4AD3B55}"/>
              </a:ext>
            </a:extLst>
          </p:cNvPr>
          <p:cNvSpPr txBox="1"/>
          <p:nvPr/>
        </p:nvSpPr>
        <p:spPr>
          <a:xfrm>
            <a:off x="502920" y="4173588"/>
            <a:ext cx="1092708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/>
              <a:t>Negative:</a:t>
            </a:r>
          </a:p>
          <a:p>
            <a:r>
              <a:rPr lang="en-GB" sz="4400" dirty="0">
                <a:latin typeface="Bahnschrift Light Condensed" panose="020B0502040204020203" pitchFamily="34" charset="0"/>
              </a:rPr>
              <a:t>     We ought to forgive, because if we don’t, we are going to be chastened. </a:t>
            </a:r>
          </a:p>
        </p:txBody>
      </p:sp>
    </p:spTree>
    <p:extLst>
      <p:ext uri="{BB962C8B-B14F-4D97-AF65-F5344CB8AC3E}">
        <p14:creationId xmlns:p14="http://schemas.microsoft.com/office/powerpoint/2010/main" val="405841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EDCF5-3C61-7EC6-2289-F9E9BE066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C7F2A-91CC-E655-7061-6EB7F0D33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6" name="Picture 4" descr="The gardens of the sun; or, A naturalist's journal on the mountains and in  the forests and swamps of Borneo and the Sulu archipelago">
            <a:extLst>
              <a:ext uri="{FF2B5EF4-FFF2-40B4-BE49-F238E27FC236}">
                <a16:creationId xmlns:a16="http://schemas.microsoft.com/office/drawing/2014/main" id="{72E1AF0D-F036-5CC4-311E-0353D5EC9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" y="452437"/>
            <a:ext cx="9677400" cy="6317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39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2E2D6-F1C9-D89F-0928-899B90EB3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4386-EE0F-A630-F737-28DF4A90D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r/selfreliance - How to Remove a Leech">
            <a:extLst>
              <a:ext uri="{FF2B5EF4-FFF2-40B4-BE49-F238E27FC236}">
                <a16:creationId xmlns:a16="http://schemas.microsoft.com/office/drawing/2014/main" id="{67CF3AB6-4E0B-D41F-42B5-C4987E744B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5" t="54667" r="34644" b="13167"/>
          <a:stretch/>
        </p:blipFill>
        <p:spPr bwMode="auto">
          <a:xfrm>
            <a:off x="2124075" y="365125"/>
            <a:ext cx="7943850" cy="6185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213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63A8B-7C51-51B3-DA20-0242A510C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BAD20-1864-3F67-2828-E1F8EB630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 descr="What is bloodletting, and why was it a popular therapy?">
            <a:extLst>
              <a:ext uri="{FF2B5EF4-FFF2-40B4-BE49-F238E27FC236}">
                <a16:creationId xmlns:a16="http://schemas.microsoft.com/office/drawing/2014/main" id="{BE545581-AE88-21B9-F91B-221821DD1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690563"/>
            <a:ext cx="9753600" cy="547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764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5" y="2105243"/>
            <a:ext cx="11463688" cy="16230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Each unforgiven injury rankling in the heart is like a leech sucking life’s blood.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054A-A2A8-929B-58D0-B7E8FB2E26B2}"/>
              </a:ext>
            </a:extLst>
          </p:cNvPr>
          <p:cNvSpPr txBox="1"/>
          <p:nvPr/>
        </p:nvSpPr>
        <p:spPr>
          <a:xfrm>
            <a:off x="3645167" y="4364739"/>
            <a:ext cx="522932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dirty="0"/>
              <a:t>William Arnot.</a:t>
            </a:r>
            <a:endParaRPr lang="en-GB" sz="44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229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uffering Stock Illustrations – 32,648 Suffering Stock Illustrations,  Vectors &amp; Clipart - Dreamstime">
            <a:extLst>
              <a:ext uri="{FF2B5EF4-FFF2-40B4-BE49-F238E27FC236}">
                <a16:creationId xmlns:a16="http://schemas.microsoft.com/office/drawing/2014/main" id="{D90B3E83-481F-8834-33E0-1339A4836A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15275" y="1390709"/>
            <a:ext cx="6399195" cy="616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6" y="411197"/>
            <a:ext cx="11463688" cy="13237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Three stages in forgiveness.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054A-A2A8-929B-58D0-B7E8FB2E26B2}"/>
              </a:ext>
            </a:extLst>
          </p:cNvPr>
          <p:cNvSpPr txBox="1"/>
          <p:nvPr/>
        </p:nvSpPr>
        <p:spPr>
          <a:xfrm>
            <a:off x="1354355" y="2920950"/>
            <a:ext cx="52293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Suffering. </a:t>
            </a:r>
            <a:endParaRPr lang="en-GB" sz="60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83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orgiveness Woman Stock Vector Illustration and Royalty Free Forgiveness  Woman Clipart">
            <a:extLst>
              <a:ext uri="{FF2B5EF4-FFF2-40B4-BE49-F238E27FC236}">
                <a16:creationId xmlns:a16="http://schemas.microsoft.com/office/drawing/2014/main" id="{333B0F11-1821-7084-217C-E15C581B41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8037" y="1362877"/>
            <a:ext cx="5014421" cy="683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6" y="411197"/>
            <a:ext cx="11463688" cy="13237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Three stages in forgiveness.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054A-A2A8-929B-58D0-B7E8FB2E26B2}"/>
              </a:ext>
            </a:extLst>
          </p:cNvPr>
          <p:cNvSpPr txBox="1"/>
          <p:nvPr/>
        </p:nvSpPr>
        <p:spPr>
          <a:xfrm>
            <a:off x="7784031" y="3026828"/>
            <a:ext cx="522932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Surgery </a:t>
            </a:r>
            <a:endParaRPr lang="en-GB" sz="60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29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orgive [January 23, 2021 ] - Sanctified By christ">
            <a:extLst>
              <a:ext uri="{FF2B5EF4-FFF2-40B4-BE49-F238E27FC236}">
                <a16:creationId xmlns:a16="http://schemas.microsoft.com/office/drawing/2014/main" id="{9FA9CAC3-691C-692F-CB48-7A8906D6D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043" y="1333500"/>
            <a:ext cx="58293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364156" y="411197"/>
            <a:ext cx="11463688" cy="13237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72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Three stages in forgiveness. </a:t>
            </a:r>
            <a:endParaRPr lang="en-GB" sz="5400" dirty="0">
              <a:latin typeface="Bahnschrift Light Condensed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054A-A2A8-929B-58D0-B7E8FB2E26B2}"/>
              </a:ext>
            </a:extLst>
          </p:cNvPr>
          <p:cNvSpPr txBox="1"/>
          <p:nvPr/>
        </p:nvSpPr>
        <p:spPr>
          <a:xfrm>
            <a:off x="0" y="2705725"/>
            <a:ext cx="64874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Starting over</a:t>
            </a:r>
            <a:endParaRPr lang="en-GB" sz="60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073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287154" y="-616017"/>
            <a:ext cx="11463688" cy="70168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That’s what our Lord is after.  </a:t>
            </a:r>
          </a:p>
          <a:p>
            <a:pPr>
              <a:lnSpc>
                <a:spcPct val="100000"/>
              </a:lnSpc>
            </a:pPr>
            <a:r>
              <a:rPr lang="en-GB" b="1" dirty="0">
                <a:latin typeface="Bahnschrift Light Condensed" panose="020B0502040204020203" pitchFamily="34" charset="0"/>
              </a:rPr>
              <a:t>o	We are children in the family, beloved.  </a:t>
            </a:r>
          </a:p>
          <a:p>
            <a:pPr>
              <a:lnSpc>
                <a:spcPct val="100000"/>
              </a:lnSpc>
            </a:pPr>
            <a:r>
              <a:rPr lang="en-GB" b="1" dirty="0">
                <a:latin typeface="Bahnschrift Light Condensed" panose="020B0502040204020203" pitchFamily="34" charset="0"/>
              </a:rPr>
              <a:t>o	 We need to forgive each other, because we are just human.  </a:t>
            </a:r>
          </a:p>
          <a:p>
            <a:pPr>
              <a:lnSpc>
                <a:spcPct val="100000"/>
              </a:lnSpc>
            </a:pPr>
            <a:r>
              <a:rPr lang="en-GB" b="1" dirty="0">
                <a:latin typeface="Bahnschrift Light Condensed" panose="020B0502040204020203" pitchFamily="34" charset="0"/>
              </a:rPr>
              <a:t>o	If we are a society of forgiving people, we will be so unlike the world.</a:t>
            </a:r>
          </a:p>
        </p:txBody>
      </p:sp>
    </p:spTree>
    <p:extLst>
      <p:ext uri="{BB962C8B-B14F-4D97-AF65-F5344CB8AC3E}">
        <p14:creationId xmlns:p14="http://schemas.microsoft.com/office/powerpoint/2010/main" val="135821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ownload Line Art, Design, Floral. Royalty-Free Vect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738" y="899377"/>
            <a:ext cx="5914850" cy="341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ivider PNG Images | Free PNG Vector Graphics, Effects &amp; Backgrounds -  rawpixel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781" y="9769061"/>
            <a:ext cx="7620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302AC52-44DD-FB76-4C1B-AA609F9AB121}"/>
              </a:ext>
            </a:extLst>
          </p:cNvPr>
          <p:cNvSpPr txBox="1"/>
          <p:nvPr/>
        </p:nvSpPr>
        <p:spPr>
          <a:xfrm>
            <a:off x="3301738" y="813313"/>
            <a:ext cx="85592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b="1" dirty="0"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FD2459-4746-26F0-2351-13043669055C}"/>
              </a:ext>
            </a:extLst>
          </p:cNvPr>
          <p:cNvSpPr txBox="1"/>
          <p:nvPr/>
        </p:nvSpPr>
        <p:spPr>
          <a:xfrm>
            <a:off x="2150781" y="3429000"/>
            <a:ext cx="7950069" cy="207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Two incidents.</a:t>
            </a:r>
            <a:endParaRPr lang="en-GB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5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Two different responses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.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26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143577" y="-731520"/>
            <a:ext cx="11904846" cy="2464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Rev Julie Nicholson. 7th July 2005. </a:t>
            </a:r>
            <a:endParaRPr lang="en-GB" b="1" dirty="0">
              <a:latin typeface="Bahnschrift Light Condensed" panose="020B0502040204020203" pitchFamily="34" charset="0"/>
            </a:endParaRPr>
          </a:p>
        </p:txBody>
      </p:sp>
      <p:pic>
        <p:nvPicPr>
          <p:cNvPr id="14338" name="Picture 2" descr="Rev Julie Nicholson: 'No forgiveness' for 7/7 bombers - BBC News">
            <a:extLst>
              <a:ext uri="{FF2B5EF4-FFF2-40B4-BE49-F238E27FC236}">
                <a16:creationId xmlns:a16="http://schemas.microsoft.com/office/drawing/2014/main" id="{8C255F86-0A29-4FF6-B937-F3E2261A2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326" y="1854367"/>
            <a:ext cx="8895348" cy="500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15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E2F6A9-206B-4E5A-2B51-6F421327B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8D9A0A-FEAB-0A09-1EBA-9364BBE96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5362" name="Picture 2" descr="I open my emails and saw one from Jenny - three days before she died:  Message of hope discovered by mother of 7/7 victim | Daily Mail Online">
            <a:extLst>
              <a:ext uri="{FF2B5EF4-FFF2-40B4-BE49-F238E27FC236}">
                <a16:creationId xmlns:a16="http://schemas.microsoft.com/office/drawing/2014/main" id="{9B633573-423A-5426-E490-F98756638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711" y="403492"/>
            <a:ext cx="9508958" cy="625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85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F5EE2-2693-4A32-B7B7-D71AD26F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65125"/>
            <a:ext cx="10805160" cy="7200332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  <a:t>"It's very difficult for me to stand behind an altar and celebrate the Eucharist, the Communion, and lead people in words of peace and reconciliation and forgiveness when I feel very far from that myself."</a:t>
            </a:r>
            <a:br>
              <a:rPr lang="en-GB" sz="6000" dirty="0">
                <a:effectLst/>
                <a:latin typeface="Bahnschrift Light Condensed" panose="020B0502040204020203" pitchFamily="34" charset="0"/>
                <a:ea typeface="Calibri" panose="020F0502020204030204" pitchFamily="34" charset="0"/>
                <a:cs typeface="Latha" panose="020B0604020202020204" pitchFamily="34" charset="0"/>
              </a:rPr>
            </a:br>
            <a:endParaRPr lang="en-GB" sz="6000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51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C7C11-3CD0-FF9B-E96A-C2983F90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6600" b="1" dirty="0">
                <a:effectLst/>
                <a:highlight>
                  <a:srgbClr val="EAAD00"/>
                </a:highlight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Jenny Nicholson</a:t>
            </a:r>
            <a:endParaRPr lang="en-GB" sz="16600" dirty="0">
              <a:highlight>
                <a:srgbClr val="EAAD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BCD8F-ED33-B38A-5559-A399AAFB9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6386" name="Picture 2" descr="After London attack, mom of 7/7 bombings victim tells families: 'Allow  grief to do its work' | CBC Radio">
            <a:extLst>
              <a:ext uri="{FF2B5EF4-FFF2-40B4-BE49-F238E27FC236}">
                <a16:creationId xmlns:a16="http://schemas.microsoft.com/office/drawing/2014/main" id="{DA4CC9BD-178C-961F-2169-169FF435F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7" t="1851" r="-215" b="-1851"/>
          <a:stretch/>
        </p:blipFill>
        <p:spPr bwMode="auto">
          <a:xfrm>
            <a:off x="6323797" y="1690688"/>
            <a:ext cx="4470333" cy="503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D0C77F-5FC7-CFCE-0101-7DB09F276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508" y="2029568"/>
            <a:ext cx="2153853" cy="394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83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287154" y="1039528"/>
            <a:ext cx="11904846" cy="24640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Mrs. Bristol and Michael Keys</a:t>
            </a:r>
            <a:endParaRPr lang="en-GB" b="1" dirty="0">
              <a:latin typeface="Bahnschrift Ligh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7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BE072-3A9B-8B86-59D4-09322BC3D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8BA3E-AA1C-512D-F90A-71335DFDF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4756" name="Picture 4" descr="Life Application Bible Study - St. Paul's Lutheran Church, School &amp; Early  Childhood Center">
            <a:extLst>
              <a:ext uri="{FF2B5EF4-FFF2-40B4-BE49-F238E27FC236}">
                <a16:creationId xmlns:a16="http://schemas.microsoft.com/office/drawing/2014/main" id="{66C9A022-FA08-054A-2F85-47300BF4B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14" y="365125"/>
            <a:ext cx="11418771" cy="619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07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770C644-8365-5A56-2198-AA7A7BBC2980}"/>
              </a:ext>
            </a:extLst>
          </p:cNvPr>
          <p:cNvSpPr txBox="1">
            <a:spLocks/>
          </p:cNvSpPr>
          <p:nvPr/>
        </p:nvSpPr>
        <p:spPr>
          <a:xfrm>
            <a:off x="0" y="1039528"/>
            <a:ext cx="11904846" cy="21175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GB" sz="8000" b="1" dirty="0">
                <a:highlight>
                  <a:srgbClr val="EAAD00"/>
                </a:highlight>
                <a:latin typeface="Bahnschrift Light Condensed" panose="020B0502040204020203" pitchFamily="34" charset="0"/>
              </a:rPr>
              <a:t>Ask God if there’s unforgiveness in your heart. </a:t>
            </a:r>
            <a:endParaRPr lang="en-GB" b="1" dirty="0">
              <a:latin typeface="Bahnschrift Light Condensed" panose="020B0502040204020203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481FEF-97C0-5FF1-1928-5E8123F1A006}"/>
              </a:ext>
            </a:extLst>
          </p:cNvPr>
          <p:cNvSpPr txBox="1"/>
          <p:nvPr/>
        </p:nvSpPr>
        <p:spPr>
          <a:xfrm>
            <a:off x="801303" y="3547691"/>
            <a:ext cx="10876547" cy="2590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Latha" panose="020B0604020202020204" pitchFamily="34" charset="0"/>
              </a:rPr>
              <a:t>If you want, ask forgiveness to anyone just go to the person and ask and reconcile now.</a:t>
            </a:r>
            <a:endParaRPr lang="en-GB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Lath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439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flythrough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DEFCAAD4F72547B776048F143C6F83" ma:contentTypeVersion="13" ma:contentTypeDescription="Create a new document." ma:contentTypeScope="" ma:versionID="0806948b1ec27a36d16aac85a5ac1999">
  <xsd:schema xmlns:xsd="http://www.w3.org/2001/XMLSchema" xmlns:xs="http://www.w3.org/2001/XMLSchema" xmlns:p="http://schemas.microsoft.com/office/2006/metadata/properties" xmlns:ns2="5620283e-d191-45ef-900c-2941300163fc" xmlns:ns3="06066cf0-36ab-4043-aa1b-027dde327c9d" targetNamespace="http://schemas.microsoft.com/office/2006/metadata/properties" ma:root="true" ma:fieldsID="c79b7d1f786b9c67f84e9c608e25a0ee" ns2:_="" ns3:_="">
    <xsd:import namespace="5620283e-d191-45ef-900c-2941300163fc"/>
    <xsd:import namespace="06066cf0-36ab-4043-aa1b-027dde327c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20283e-d191-45ef-900c-2941300163f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36e042-a69a-4ad9-84ce-35ffcdbbd1c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" ma:index="20" nillable="true" ma:displayName="Link" ma:format="Hyperlink" ma:internalName="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066cf0-36ab-4043-aa1b-027dde327c9d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cbf7fe25-7622-4bdc-ba98-4eba45ec3afb}" ma:internalName="TaxCatchAll" ma:showField="CatchAllData" ma:web="06066cf0-36ab-4043-aa1b-027dde327c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20283e-d191-45ef-900c-2941300163fc">
      <Terms xmlns="http://schemas.microsoft.com/office/infopath/2007/PartnerControls"/>
    </lcf76f155ced4ddcb4097134ff3c332f>
    <TaxCatchAll xmlns="06066cf0-36ab-4043-aa1b-027dde327c9d" xsi:nil="true"/>
    <Link xmlns="5620283e-d191-45ef-900c-2941300163fc">
      <Url xsi:nil="true"/>
      <Description xsi:nil="true"/>
    </Link>
  </documentManagement>
</p:properties>
</file>

<file path=customXml/itemProps1.xml><?xml version="1.0" encoding="utf-8"?>
<ds:datastoreItem xmlns:ds="http://schemas.openxmlformats.org/officeDocument/2006/customXml" ds:itemID="{CCB1188C-F102-4023-97C0-F4945F33EE04}"/>
</file>

<file path=customXml/itemProps2.xml><?xml version="1.0" encoding="utf-8"?>
<ds:datastoreItem xmlns:ds="http://schemas.openxmlformats.org/officeDocument/2006/customXml" ds:itemID="{E2BF0683-B934-4638-B470-CBC2AB1BB307}"/>
</file>

<file path=customXml/itemProps3.xml><?xml version="1.0" encoding="utf-8"?>
<ds:datastoreItem xmlns:ds="http://schemas.openxmlformats.org/officeDocument/2006/customXml" ds:itemID="{2C7FDD15-FFB5-49BC-98D3-678EFB868DA3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1363</TotalTime>
  <Words>735</Words>
  <Application>Microsoft Office PowerPoint</Application>
  <PresentationFormat>Widescreen</PresentationFormat>
  <Paragraphs>105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Agency FB</vt:lpstr>
      <vt:lpstr>Arial</vt:lpstr>
      <vt:lpstr>Bahnschrift Light Condensed</vt:lpstr>
      <vt:lpstr>Calibri</vt:lpstr>
      <vt:lpstr>Calibri Light</vt:lpstr>
      <vt:lpstr>Century Gothic</vt:lpstr>
      <vt:lpstr>Symbol</vt:lpstr>
      <vt:lpstr>Office Theme</vt:lpstr>
      <vt:lpstr>PowerPoint Presentation</vt:lpstr>
      <vt:lpstr>   Matthew 18:28-35</vt:lpstr>
      <vt:lpstr>PowerPoint Presentation</vt:lpstr>
      <vt:lpstr>PowerPoint Presentation</vt:lpstr>
      <vt:lpstr>Matthew18:21-32</vt:lpstr>
      <vt:lpstr>Ephesians 4:32, </vt:lpstr>
      <vt:lpstr>PowerPoint Presentation</vt:lpstr>
      <vt:lpstr>PowerPoint Presentation</vt:lpstr>
      <vt:lpstr>PowerPoint Presentation</vt:lpstr>
      <vt:lpstr>Matthew 18:21</vt:lpstr>
      <vt:lpstr>PowerPoint Presentation</vt:lpstr>
      <vt:lpstr>Matthew 18:22</vt:lpstr>
      <vt:lpstr>Matthew 6:12-15</vt:lpstr>
      <vt:lpstr>Matthew 18:23</vt:lpstr>
      <vt:lpstr>Matthew 18:24</vt:lpstr>
      <vt:lpstr>Matthew 18:25</vt:lpstr>
      <vt:lpstr>Matthew 18:26</vt:lpstr>
      <vt:lpstr>Matthew 18:27</vt:lpstr>
      <vt:lpstr>Matthew 18:28</vt:lpstr>
      <vt:lpstr>How soon did he forget what he had been forgiven?    How soon did he forget his Lord’s compassion? </vt:lpstr>
      <vt:lpstr>SUNDOULON     “Fellow Servant.” </vt:lpstr>
      <vt:lpstr>‘’ he went about choking him and saying pay me what you owe me.” </vt:lpstr>
      <vt:lpstr>*Do you have anybody that owes you money? *Do you think of them?  *Can you think of them?  *How many times have you choked on them in your mind? </vt:lpstr>
      <vt:lpstr>1 Corinthians 6, </vt:lpstr>
      <vt:lpstr>Matthew 18:29</vt:lpstr>
      <vt:lpstr>Matthew 18:30</vt:lpstr>
      <vt:lpstr>PowerPoint Presentation</vt:lpstr>
      <vt:lpstr>Titus 3:2-6,</vt:lpstr>
      <vt:lpstr>Matthew 5:7</vt:lpstr>
      <vt:lpstr>Matthew 18:31</vt:lpstr>
      <vt:lpstr>“sorry.” </vt:lpstr>
      <vt:lpstr>PowerPoint Presentation</vt:lpstr>
      <vt:lpstr>Matthew 18:32</vt:lpstr>
      <vt:lpstr>PowerPoint Presentation</vt:lpstr>
      <vt:lpstr>PowerPoint Presentation</vt:lpstr>
      <vt:lpstr>PowerPoint Presentation</vt:lpstr>
      <vt:lpstr>Matthew 18:33</vt:lpstr>
      <vt:lpstr>Galatians 6:1,</vt:lpstr>
      <vt:lpstr>Matthew 18:34</vt:lpstr>
      <vt:lpstr>PowerPoint Presentation</vt:lpstr>
      <vt:lpstr>Hebrews 12:5-6, </vt:lpstr>
      <vt:lpstr>Hebrews 12:7,8 </vt:lpstr>
      <vt:lpstr>Matthew 18:35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"It's very difficult for me to stand behind an altar and celebrate the Eucharist, the Communion, and lead people in words of peace and reconciliation and forgiveness when I feel very far from that myself." </vt:lpstr>
      <vt:lpstr>Jenny Nicholson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7th Response to Jesus-  Wayside Soil- Faith for Physical! Matthew 15:29-39 </dc:title>
  <dc:creator>finny moses</dc:creator>
  <cp:lastModifiedBy>Msft198</cp:lastModifiedBy>
  <cp:revision>67</cp:revision>
  <cp:lastPrinted>2023-11-04T22:32:19Z</cp:lastPrinted>
  <dcterms:created xsi:type="dcterms:W3CDTF">2023-11-03T10:52:57Z</dcterms:created>
  <dcterms:modified xsi:type="dcterms:W3CDTF">2024-05-25T20:00:39Z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0x0101004BDEFCAAD4F72547B776048F143C6F83</vt:lpwstr>
  </property>
</Properties>
</file>