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548" r:id="rId4"/>
    <p:sldId id="549" r:id="rId5"/>
    <p:sldId id="259" r:id="rId6"/>
    <p:sldId id="550" r:id="rId7"/>
    <p:sldId id="551" r:id="rId8"/>
    <p:sldId id="552" r:id="rId9"/>
    <p:sldId id="553" r:id="rId10"/>
    <p:sldId id="554" r:id="rId11"/>
    <p:sldId id="555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56" r:id="rId21"/>
    <p:sldId id="557" r:id="rId22"/>
    <p:sldId id="568" r:id="rId23"/>
    <p:sldId id="558" r:id="rId24"/>
    <p:sldId id="573" r:id="rId25"/>
    <p:sldId id="574" r:id="rId26"/>
    <p:sldId id="575" r:id="rId27"/>
    <p:sldId id="569" r:id="rId28"/>
    <p:sldId id="576" r:id="rId29"/>
    <p:sldId id="577" r:id="rId30"/>
    <p:sldId id="579" r:id="rId31"/>
    <p:sldId id="578" r:id="rId32"/>
    <p:sldId id="580" r:id="rId33"/>
    <p:sldId id="581" r:id="rId34"/>
    <p:sldId id="582" r:id="rId35"/>
    <p:sldId id="583" r:id="rId36"/>
    <p:sldId id="584" r:id="rId37"/>
    <p:sldId id="585" r:id="rId38"/>
    <p:sldId id="586" r:id="rId39"/>
    <p:sldId id="587" r:id="rId40"/>
    <p:sldId id="588" r:id="rId41"/>
    <p:sldId id="589" r:id="rId42"/>
    <p:sldId id="590" r:id="rId43"/>
    <p:sldId id="591" r:id="rId44"/>
    <p:sldId id="592" r:id="rId45"/>
    <p:sldId id="570" r:id="rId46"/>
    <p:sldId id="571" r:id="rId47"/>
    <p:sldId id="572" r:id="rId48"/>
    <p:sldId id="598" r:id="rId49"/>
    <p:sldId id="599" r:id="rId50"/>
    <p:sldId id="600" r:id="rId51"/>
    <p:sldId id="601" r:id="rId52"/>
    <p:sldId id="602" r:id="rId53"/>
    <p:sldId id="603" r:id="rId54"/>
    <p:sldId id="604" r:id="rId55"/>
    <p:sldId id="593" r:id="rId56"/>
    <p:sldId id="594" r:id="rId57"/>
    <p:sldId id="595" r:id="rId58"/>
    <p:sldId id="605" r:id="rId59"/>
    <p:sldId id="606" r:id="rId60"/>
    <p:sldId id="607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90" autoAdjust="0"/>
    <p:restoredTop sz="94660"/>
  </p:normalViewPr>
  <p:slideViewPr>
    <p:cSldViewPr snapToGrid="0">
      <p:cViewPr>
        <p:scale>
          <a:sx n="33" d="100"/>
          <a:sy n="33" d="100"/>
        </p:scale>
        <p:origin x="362" y="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4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7730-C7EE-4E26-9582-F41D4214C7FF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1490" y="1407319"/>
            <a:ext cx="7188199" cy="4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15440" y="1216677"/>
            <a:ext cx="4664710" cy="461897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MAY 26</a:t>
            </a:r>
            <a:r>
              <a:rPr lang="en-US" sz="3200" b="1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u n d a y  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66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18:21</a:t>
            </a:r>
            <a:endParaRPr lang="en-GB" sz="5400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BEA16A02-1366-8785-B296-29C1DF990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844" y="2791326"/>
            <a:ext cx="11415562" cy="3609472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Peter says, “How often shall my brother sin against me and I forgive him?” </a:t>
            </a:r>
            <a:endParaRPr lang="en-GB" sz="8000" b="1" dirty="0">
              <a:latin typeface="Agency FB" panose="020B0503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7CB9-0A17-0AF6-843B-32545F8F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AA75-B275-20CD-5ABC-D27F2852B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Unlimited Forgiveness | Cornerstone Church of Christ">
            <a:extLst>
              <a:ext uri="{FF2B5EF4-FFF2-40B4-BE49-F238E27FC236}">
                <a16:creationId xmlns:a16="http://schemas.microsoft.com/office/drawing/2014/main" id="{289F43BE-0D14-0EE7-0CEC-855DE47A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18:22</a:t>
            </a:r>
            <a:endParaRPr lang="en-GB" sz="5400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BEA16A02-1366-8785-B296-29C1DF990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219" y="3147246"/>
            <a:ext cx="11415562" cy="3041583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Lord says 490 times, unlimited, endless, and continuous.</a:t>
            </a:r>
            <a:endParaRPr lang="en-GB" sz="8000" b="1" dirty="0">
              <a:latin typeface="Agency FB" panose="020B0503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6:12-15</a:t>
            </a:r>
            <a:endParaRPr lang="en-GB" sz="5400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BEA16A02-1366-8785-B296-29C1DF990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846" y="2637107"/>
            <a:ext cx="11415562" cy="4061861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‘’Where the Lord says that if you don’t forgive each other, He won’t forgive you.’’ </a:t>
            </a:r>
            <a:endParaRPr lang="en-GB" sz="8800" b="1" dirty="0">
              <a:latin typeface="Agency FB" panose="020B0503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18:23</a:t>
            </a:r>
            <a:endParaRPr lang="en-GB" sz="5400" dirty="0"/>
          </a:p>
        </p:txBody>
      </p:sp>
      <p:pic>
        <p:nvPicPr>
          <p:cNvPr id="5" name="Picture 2" descr="Matthew 18:23 35 Artwork | Bible Art">
            <a:extLst>
              <a:ext uri="{FF2B5EF4-FFF2-40B4-BE49-F238E27FC236}">
                <a16:creationId xmlns:a16="http://schemas.microsoft.com/office/drawing/2014/main" id="{68C19DB4-F0C1-E539-E1C4-61784843B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-1553" r="50159" b="64687"/>
          <a:stretch/>
        </p:blipFill>
        <p:spPr bwMode="auto">
          <a:xfrm>
            <a:off x="2085969" y="1944196"/>
            <a:ext cx="7769803" cy="583269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6A47E08D-1113-A0FE-26DD-62A46370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99" y="1643513"/>
            <a:ext cx="7697002" cy="57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18:24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928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18:25</a:t>
            </a:r>
            <a:endParaRPr lang="en-GB" sz="5400" dirty="0"/>
          </a:p>
        </p:txBody>
      </p:sp>
      <p:pic>
        <p:nvPicPr>
          <p:cNvPr id="5" name="Picture 2" descr="Matthew 18:23 35 Artwork | Bible Art">
            <a:extLst>
              <a:ext uri="{FF2B5EF4-FFF2-40B4-BE49-F238E27FC236}">
                <a16:creationId xmlns:a16="http://schemas.microsoft.com/office/drawing/2014/main" id="{68C19DB4-F0C1-E539-E1C4-61784843B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6" t="68942" r="-1096" b="-5808"/>
          <a:stretch/>
        </p:blipFill>
        <p:spPr bwMode="auto">
          <a:xfrm>
            <a:off x="1489202" y="1674795"/>
            <a:ext cx="8763791" cy="657886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EA7FAD84-A805-0419-B95C-A9FA6CC3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54" y="9625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18:26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096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2641E6C7-739B-A043-C915-80DC841F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23" y="6833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18:27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6693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00F32E13-8820-C12C-8C53-B439D4E4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98" y="1316039"/>
            <a:ext cx="8688404" cy="65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4693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18:28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404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873" y="4924712"/>
            <a:ext cx="10231655" cy="161753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br>
              <a:rPr lang="en-GB" sz="128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</a:br>
            <a:r>
              <a:rPr lang="en-GB" sz="128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  Matthew 18:28-35</a:t>
            </a:r>
            <a:endParaRPr lang="en-GB" dirty="0">
              <a:highlight>
                <a:srgbClr val="EAAD00"/>
              </a:highlight>
            </a:endParaRPr>
          </a:p>
        </p:txBody>
      </p:sp>
      <p:pic>
        <p:nvPicPr>
          <p:cNvPr id="1030" name="Picture 6" descr="Vector decorative floral corner black and white Stock Vector Image &amp; Art -  Alamy">
            <a:extLst>
              <a:ext uri="{FF2B5EF4-FFF2-40B4-BE49-F238E27FC236}">
                <a16:creationId xmlns:a16="http://schemas.microsoft.com/office/drawing/2014/main" id="{ADF22B4F-10EB-5347-72C9-834063E8D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6"/>
          <a:stretch/>
        </p:blipFill>
        <p:spPr bwMode="auto">
          <a:xfrm>
            <a:off x="27472" y="2435193"/>
            <a:ext cx="322263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wnload Line Art, Design, Floral. Royalty-Free Vect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63" y="8205138"/>
            <a:ext cx="5914850" cy="34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ivider PNG Images | Free PNG Vector Graphics, Effects &amp; Backgrounds -  rawpixe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04" y="8641553"/>
            <a:ext cx="762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23A67F-DBC8-F585-F8CD-E198E0DA5BED}"/>
              </a:ext>
            </a:extLst>
          </p:cNvPr>
          <p:cNvSpPr txBox="1">
            <a:spLocks/>
          </p:cNvSpPr>
          <p:nvPr/>
        </p:nvSpPr>
        <p:spPr>
          <a:xfrm>
            <a:off x="360346" y="-1999440"/>
            <a:ext cx="11677650" cy="6541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dirty="0">
                <a:latin typeface="Bahnschrift Light Condensed" panose="020B0502040204020203" pitchFamily="34" charset="0"/>
              </a:rPr>
              <a:t>Forgiving like the Children in the Kingdom</a:t>
            </a:r>
          </a:p>
          <a:p>
            <a:pPr>
              <a:lnSpc>
                <a:spcPct val="100000"/>
              </a:lnSpc>
            </a:pPr>
            <a:r>
              <a:rPr lang="en-GB" sz="9600" dirty="0">
                <a:latin typeface="Bahnschrift Light Condensed" panose="020B0502040204020203" pitchFamily="34" charset="0"/>
              </a:rPr>
              <a:t>Forgive all!</a:t>
            </a:r>
          </a:p>
        </p:txBody>
      </p:sp>
    </p:spTree>
    <p:extLst>
      <p:ext uri="{BB962C8B-B14F-4D97-AF65-F5344CB8AC3E}">
        <p14:creationId xmlns:p14="http://schemas.microsoft.com/office/powerpoint/2010/main" val="42145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38E8-B894-2368-857D-8EB46BCB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7019"/>
            <a:ext cx="10515600" cy="556403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Bahnschrift Light Condensed" panose="020B0502040204020203" pitchFamily="34" charset="0"/>
              </a:rPr>
              <a:t>How soon did he forget what he had been </a:t>
            </a:r>
            <a:r>
              <a:rPr lang="en-GB" sz="8000" dirty="0">
                <a:latin typeface="Bahnschrift Light Condensed" panose="020B0502040204020203" pitchFamily="34" charset="0"/>
              </a:rPr>
              <a:t>forgiven?  </a:t>
            </a:r>
            <a:br>
              <a:rPr lang="en-GB" sz="6600" dirty="0">
                <a:latin typeface="Bahnschrift Light Condensed" panose="020B0502040204020203" pitchFamily="34" charset="0"/>
              </a:rPr>
            </a:br>
            <a:br>
              <a:rPr lang="en-GB" sz="6600" dirty="0">
                <a:latin typeface="Bahnschrift Light Condensed" panose="020B0502040204020203" pitchFamily="34" charset="0"/>
              </a:rPr>
            </a:br>
            <a:r>
              <a:rPr lang="en-GB" sz="6600" dirty="0">
                <a:latin typeface="Bahnschrift Light Condensed" panose="020B0502040204020203" pitchFamily="34" charset="0"/>
              </a:rPr>
              <a:t>How soon did he forget his Lord’s </a:t>
            </a:r>
            <a:r>
              <a:rPr lang="en-GB" sz="9800" dirty="0">
                <a:latin typeface="Bahnschrift Light Condensed" panose="020B0502040204020203" pitchFamily="34" charset="0"/>
              </a:rPr>
              <a:t>compassion?</a:t>
            </a:r>
            <a:br>
              <a:rPr lang="en-GB" sz="6600" dirty="0">
                <a:latin typeface="Bahnschrift Light Condensed" panose="020B0502040204020203" pitchFamily="34" charset="0"/>
              </a:rPr>
            </a:br>
            <a:endParaRPr lang="en-GB" sz="66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5F943-1C86-0B85-19B7-D2E5D8C2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7144"/>
            <a:ext cx="10515600" cy="5284904"/>
          </a:xfrm>
        </p:spPr>
        <p:txBody>
          <a:bodyPr>
            <a:normAutofit/>
          </a:bodyPr>
          <a:lstStyle/>
          <a:p>
            <a:pPr algn="ctr"/>
            <a:r>
              <a:rPr lang="en-GB" sz="115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SUNDOULON   </a:t>
            </a:r>
            <a:br>
              <a:rPr lang="en-GB" sz="11500" dirty="0">
                <a:latin typeface="Bahnschrift Light Condensed" panose="020B0502040204020203" pitchFamily="34" charset="0"/>
              </a:rPr>
            </a:br>
            <a:r>
              <a:rPr lang="en-GB" sz="11500" i="1" dirty="0">
                <a:latin typeface="Bahnschrift Light Condensed" panose="020B0502040204020203" pitchFamily="34" charset="0"/>
              </a:rPr>
              <a:t> “Fellow Servant.” </a:t>
            </a:r>
          </a:p>
        </p:txBody>
      </p:sp>
    </p:spTree>
    <p:extLst>
      <p:ext uri="{BB962C8B-B14F-4D97-AF65-F5344CB8AC3E}">
        <p14:creationId xmlns:p14="http://schemas.microsoft.com/office/powerpoint/2010/main" val="8524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5F943-1C86-0B85-19B7-D2E5D8C2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7144"/>
            <a:ext cx="10515600" cy="293634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Bahnschrift Light Condensed" panose="020B0502040204020203" pitchFamily="34" charset="0"/>
              </a:rPr>
              <a:t>‘’ he went about choking him and saying pay me what you owe me.” </a:t>
            </a:r>
          </a:p>
        </p:txBody>
      </p:sp>
      <p:pic>
        <p:nvPicPr>
          <p:cNvPr id="14338" name="Picture 2" descr="Parable Of The Unforgiving Servant Matthew 18:21-35 Bible, 47% OFF">
            <a:extLst>
              <a:ext uri="{FF2B5EF4-FFF2-40B4-BE49-F238E27FC236}">
                <a16:creationId xmlns:a16="http://schemas.microsoft.com/office/drawing/2014/main" id="{2635475F-A782-3396-A2E2-C39D985A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56" y="1975135"/>
            <a:ext cx="6510487" cy="48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rgiveness—Jesus Teaches a Lesson | Life of Jesus">
            <a:extLst>
              <a:ext uri="{FF2B5EF4-FFF2-40B4-BE49-F238E27FC236}">
                <a16:creationId xmlns:a16="http://schemas.microsoft.com/office/drawing/2014/main" id="{CA34B2DB-1227-5247-6DB7-583FA0F7F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r="12771"/>
          <a:stretch/>
        </p:blipFill>
        <p:spPr bwMode="auto">
          <a:xfrm>
            <a:off x="7138737" y="300726"/>
            <a:ext cx="4706754" cy="62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A73D5F5-EDBC-0E4C-6E0F-2011B214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09" y="423512"/>
            <a:ext cx="6641432" cy="61337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400" dirty="0">
                <a:latin typeface="Bahnschrift Light Condensed" panose="020B0502040204020203" pitchFamily="34" charset="0"/>
              </a:rPr>
              <a:t>*Do you have anybody that owes you money?</a:t>
            </a:r>
            <a:br>
              <a:rPr lang="en-GB" sz="5400" dirty="0">
                <a:latin typeface="Bahnschrift Light Condensed" panose="020B0502040204020203" pitchFamily="34" charset="0"/>
              </a:rPr>
            </a:br>
            <a:r>
              <a:rPr lang="en-GB" sz="5400" dirty="0">
                <a:latin typeface="Bahnschrift Light Condensed" panose="020B0502040204020203" pitchFamily="34" charset="0"/>
              </a:rPr>
              <a:t>*</a:t>
            </a:r>
            <a:r>
              <a:rPr lang="en-GB" sz="5400" b="1" dirty="0">
                <a:latin typeface="Bahnschrift Light Condensed" panose="020B0502040204020203" pitchFamily="34" charset="0"/>
              </a:rPr>
              <a:t>Do you think of them?</a:t>
            </a:r>
            <a:br>
              <a:rPr lang="en-GB" sz="5400" b="1" dirty="0">
                <a:latin typeface="Bahnschrift Light Condensed" panose="020B0502040204020203" pitchFamily="34" charset="0"/>
              </a:rPr>
            </a:br>
            <a:r>
              <a:rPr lang="en-GB" sz="5400" b="1" dirty="0">
                <a:latin typeface="Bahnschrift Light Condensed" panose="020B0502040204020203" pitchFamily="34" charset="0"/>
              </a:rPr>
              <a:t> *</a:t>
            </a:r>
            <a:r>
              <a:rPr lang="en-GB" sz="5400" dirty="0">
                <a:latin typeface="Bahnschrift Light Condensed" panose="020B0502040204020203" pitchFamily="34" charset="0"/>
              </a:rPr>
              <a:t>Can you think of them? </a:t>
            </a:r>
            <a:br>
              <a:rPr lang="en-GB" sz="5400" dirty="0">
                <a:latin typeface="Bahnschrift Light Condensed" panose="020B0502040204020203" pitchFamily="34" charset="0"/>
              </a:rPr>
            </a:br>
            <a:r>
              <a:rPr lang="en-GB" sz="5400" dirty="0">
                <a:latin typeface="Bahnschrift Light Condensed" panose="020B0502040204020203" pitchFamily="34" charset="0"/>
              </a:rPr>
              <a:t>*</a:t>
            </a:r>
            <a:r>
              <a:rPr lang="en-GB" sz="5400" b="1" dirty="0">
                <a:latin typeface="Bahnschrift Light Condensed" panose="020B0502040204020203" pitchFamily="34" charset="0"/>
              </a:rPr>
              <a:t>How many times have you choked on them in your mind? </a:t>
            </a:r>
          </a:p>
        </p:txBody>
      </p:sp>
    </p:spTree>
    <p:extLst>
      <p:ext uri="{BB962C8B-B14F-4D97-AF65-F5344CB8AC3E}">
        <p14:creationId xmlns:p14="http://schemas.microsoft.com/office/powerpoint/2010/main" val="41083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1 Corinthians 6, </a:t>
            </a:r>
            <a:endParaRPr lang="en-GB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154F2-4C1E-D543-C5C8-9BBE97CBF526}"/>
              </a:ext>
            </a:extLst>
          </p:cNvPr>
          <p:cNvSpPr txBox="1"/>
          <p:nvPr/>
        </p:nvSpPr>
        <p:spPr>
          <a:xfrm>
            <a:off x="1282165" y="2746228"/>
            <a:ext cx="99023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dirty="0">
                <a:latin typeface="Bahnschrift Light Condensed" panose="020B0502040204020203" pitchFamily="34" charset="0"/>
              </a:rPr>
              <a:t>Where the Christians were suing each other. </a:t>
            </a:r>
          </a:p>
        </p:txBody>
      </p:sp>
    </p:spTree>
    <p:extLst>
      <p:ext uri="{BB962C8B-B14F-4D97-AF65-F5344CB8AC3E}">
        <p14:creationId xmlns:p14="http://schemas.microsoft.com/office/powerpoint/2010/main" val="9017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rable Of The Unforgiving Servant Matthew 18:21-35 Bible, 47% OFF">
            <a:extLst>
              <a:ext uri="{FF2B5EF4-FFF2-40B4-BE49-F238E27FC236}">
                <a16:creationId xmlns:a16="http://schemas.microsoft.com/office/drawing/2014/main" id="{F9621483-6D9A-9BF9-2DD1-12C46A4A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56" y="2189963"/>
            <a:ext cx="6510487" cy="48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18:29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711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944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18:30</a:t>
            </a:r>
            <a:endParaRPr lang="en-GB" sz="5400" dirty="0"/>
          </a:p>
        </p:txBody>
      </p:sp>
      <p:pic>
        <p:nvPicPr>
          <p:cNvPr id="17410" name="Picture 2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4C8FA4ED-D95A-05B3-AD51-83CF847F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17" y="2189963"/>
            <a:ext cx="7302366" cy="54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36480701-E21A-7CA5-A672-7495E53E5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3" y="288331"/>
            <a:ext cx="6272463" cy="47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28D1E-9911-7EF2-82E9-B55232A76985}"/>
              </a:ext>
            </a:extLst>
          </p:cNvPr>
          <p:cNvSpPr txBox="1"/>
          <p:nvPr/>
        </p:nvSpPr>
        <p:spPr>
          <a:xfrm>
            <a:off x="218975" y="159600"/>
            <a:ext cx="6097604" cy="170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Latha" panose="020B0604020202020204" pitchFamily="34" charset="0"/>
              </a:rPr>
              <a:t>Himself pitied.</a:t>
            </a:r>
            <a:endParaRPr lang="en-GB" sz="4400" dirty="0">
              <a:effectLst/>
              <a:latin typeface="Bahnschrift Light Condensed" panose="020B0502040204020203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Latha" panose="020B0604020202020204" pitchFamily="34" charset="0"/>
              </a:rPr>
              <a:t>He should have pitied</a:t>
            </a:r>
            <a:r>
              <a:rPr lang="en-US" sz="40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Latha" panose="020B0604020202020204" pitchFamily="34" charset="0"/>
              </a:rPr>
              <a:t>.  </a:t>
            </a:r>
            <a:endParaRPr lang="en-GB" sz="3600" dirty="0">
              <a:effectLst/>
              <a:latin typeface="Bahnschrift Light Condensed" panose="020B0502040204020203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F8EF3-C632-0EFA-C0F0-23D490FD3A8D}"/>
              </a:ext>
            </a:extLst>
          </p:cNvPr>
          <p:cNvSpPr txBox="1"/>
          <p:nvPr/>
        </p:nvSpPr>
        <p:spPr>
          <a:xfrm>
            <a:off x="5980284" y="4992678"/>
            <a:ext cx="6097604" cy="170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48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Latha" panose="020B0604020202020204" pitchFamily="34" charset="0"/>
              </a:rPr>
              <a:t>Himself forgiven.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48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Latha" panose="020B0604020202020204" pitchFamily="34" charset="0"/>
              </a:rPr>
              <a:t>He should have forgiven. </a:t>
            </a:r>
            <a:r>
              <a:rPr lang="en-US" sz="40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endParaRPr lang="en-GB" sz="3600" dirty="0">
              <a:effectLst/>
              <a:latin typeface="Bahnschrift Light Condensed" panose="020B0502040204020203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38462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Titus 3:2-6,</a:t>
            </a:r>
            <a:endParaRPr lang="en-GB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C5845-3583-CBC9-441C-A26C8FB951CE}"/>
              </a:ext>
            </a:extLst>
          </p:cNvPr>
          <p:cNvSpPr txBox="1"/>
          <p:nvPr/>
        </p:nvSpPr>
        <p:spPr>
          <a:xfrm>
            <a:off x="635268" y="3095571"/>
            <a:ext cx="111171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Bahnschrift Light Condensed" panose="020B0502040204020203" pitchFamily="34" charset="0"/>
              </a:rPr>
              <a:t>But when the kindness and the love of God our Savior toward man appeared,</a:t>
            </a:r>
          </a:p>
        </p:txBody>
      </p:sp>
    </p:spTree>
    <p:extLst>
      <p:ext uri="{BB962C8B-B14F-4D97-AF65-F5344CB8AC3E}">
        <p14:creationId xmlns:p14="http://schemas.microsoft.com/office/powerpoint/2010/main" val="39795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5:7</a:t>
            </a:r>
            <a:endParaRPr lang="en-GB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70F7C-A9E9-40C2-A318-88983BD764B4}"/>
              </a:ext>
            </a:extLst>
          </p:cNvPr>
          <p:cNvSpPr txBox="1"/>
          <p:nvPr/>
        </p:nvSpPr>
        <p:spPr>
          <a:xfrm>
            <a:off x="368968" y="2877954"/>
            <a:ext cx="114540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Bahnschrift Light Condensed" panose="020B0502040204020203" pitchFamily="34" charset="0"/>
              </a:rPr>
              <a:t>“Blessed are the merciful for they shall obtain mercy.” </a:t>
            </a:r>
          </a:p>
        </p:txBody>
      </p:sp>
    </p:spTree>
    <p:extLst>
      <p:ext uri="{BB962C8B-B14F-4D97-AF65-F5344CB8AC3E}">
        <p14:creationId xmlns:p14="http://schemas.microsoft.com/office/powerpoint/2010/main" val="4953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Line Art, Design, Floral. Royalty-Free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63" y="8205138"/>
            <a:ext cx="5914850" cy="34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23A67F-DBC8-F585-F8CD-E198E0DA5BED}"/>
              </a:ext>
            </a:extLst>
          </p:cNvPr>
          <p:cNvSpPr txBox="1">
            <a:spLocks/>
          </p:cNvSpPr>
          <p:nvPr/>
        </p:nvSpPr>
        <p:spPr>
          <a:xfrm>
            <a:off x="-144379" y="-134752"/>
            <a:ext cx="12118206" cy="69301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96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Matthew 16 -</a:t>
            </a:r>
            <a:r>
              <a:rPr lang="en-GB" sz="9600" dirty="0">
                <a:latin typeface="Bahnschrift Light Condensed" panose="020B0502040204020203" pitchFamily="34" charset="0"/>
              </a:rPr>
              <a:t>Jesus said I will build My Church.</a:t>
            </a:r>
          </a:p>
          <a:p>
            <a:pPr algn="r">
              <a:lnSpc>
                <a:spcPct val="100000"/>
              </a:lnSpc>
            </a:pPr>
            <a:endParaRPr lang="en-GB" dirty="0">
              <a:latin typeface="Bahnschrift Light Condensed" panose="020B0502040204020203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96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Matthew 18 -</a:t>
            </a:r>
            <a:r>
              <a:rPr lang="en-GB" sz="9600" dirty="0">
                <a:latin typeface="Bahnschrift Light Condensed" panose="020B0502040204020203" pitchFamily="34" charset="0"/>
              </a:rPr>
              <a:t>Jesus shows how to live in that Church as a Kingdom.</a:t>
            </a:r>
          </a:p>
          <a:p>
            <a:pPr algn="r">
              <a:lnSpc>
                <a:spcPct val="100000"/>
              </a:lnSpc>
            </a:pPr>
            <a:endParaRPr lang="en-GB" sz="5300" dirty="0">
              <a:latin typeface="Bahnschrift Light Condensed" panose="020B0502040204020203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96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Matthew 28 -</a:t>
            </a:r>
            <a:r>
              <a:rPr lang="en-GB" sz="9600" dirty="0">
                <a:latin typeface="Bahnschrift Light Condensed" panose="020B0502040204020203" pitchFamily="34" charset="0"/>
              </a:rPr>
              <a:t>Jesus tells the What the Church should do.</a:t>
            </a:r>
          </a:p>
          <a:p>
            <a:pPr algn="r">
              <a:lnSpc>
                <a:spcPct val="100000"/>
              </a:lnSpc>
            </a:pPr>
            <a:endParaRPr lang="en-GB" sz="5300" dirty="0">
              <a:latin typeface="Bahnschrift Light Condensed" panose="020B0502040204020203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96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Matthew 18 -</a:t>
            </a:r>
            <a:r>
              <a:rPr lang="en-GB" sz="9600" dirty="0">
                <a:latin typeface="Bahnschrift Light Condensed" panose="020B0502040204020203" pitchFamily="34" charset="0"/>
              </a:rPr>
              <a:t>becomes the cornerstone for the church.</a:t>
            </a:r>
          </a:p>
        </p:txBody>
      </p:sp>
    </p:spTree>
    <p:extLst>
      <p:ext uri="{BB962C8B-B14F-4D97-AF65-F5344CB8AC3E}">
        <p14:creationId xmlns:p14="http://schemas.microsoft.com/office/powerpoint/2010/main" val="29489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C1B453C7-FCFB-FFC6-2E30-F9173F64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28" y="11118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944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18:31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7388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4EE2-529A-E086-8908-F1D0CB80E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424"/>
            <a:ext cx="9144000" cy="1380205"/>
          </a:xfrm>
        </p:spPr>
        <p:txBody>
          <a:bodyPr>
            <a:normAutofit fontScale="90000"/>
          </a:bodyPr>
          <a:lstStyle/>
          <a:p>
            <a:r>
              <a:rPr lang="en-GB" sz="9600" dirty="0"/>
              <a:t>“sorry.”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5BA112-1C3D-3743-49BF-8C34192B6E20}"/>
              </a:ext>
            </a:extLst>
          </p:cNvPr>
          <p:cNvSpPr txBox="1">
            <a:spLocks/>
          </p:cNvSpPr>
          <p:nvPr/>
        </p:nvSpPr>
        <p:spPr>
          <a:xfrm>
            <a:off x="1601002" y="1844258"/>
            <a:ext cx="9144000" cy="2265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0" dirty="0">
                <a:latin typeface="Bahnschrift Light Condensed" panose="020B0502040204020203" pitchFamily="34" charset="0"/>
              </a:rPr>
              <a:t>SPHODRA</a:t>
            </a:r>
            <a:endParaRPr lang="en-GB" sz="9600" dirty="0">
              <a:latin typeface="Bahnschrift Light Condensed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6" y="4303374"/>
            <a:ext cx="11463688" cy="79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latin typeface="Bahnschrift Light Condensed" panose="020B0502040204020203" pitchFamily="34" charset="0"/>
              </a:rPr>
              <a:t>“excessively grieved, violently grieved.” </a:t>
            </a:r>
          </a:p>
        </p:txBody>
      </p:sp>
    </p:spTree>
    <p:extLst>
      <p:ext uri="{BB962C8B-B14F-4D97-AF65-F5344CB8AC3E}">
        <p14:creationId xmlns:p14="http://schemas.microsoft.com/office/powerpoint/2010/main" val="34576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C6206BF4-14B7-88E2-40DA-2056461D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4" y="1366894"/>
            <a:ext cx="8264893" cy="61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6" y="568773"/>
            <a:ext cx="11463688" cy="10482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>
                <a:latin typeface="Bahnschrift Light Condensed" panose="020B0502040204020203" pitchFamily="34" charset="0"/>
              </a:rPr>
              <a:t>“Came and told their Lord.” </a:t>
            </a:r>
          </a:p>
        </p:txBody>
      </p:sp>
    </p:spTree>
    <p:extLst>
      <p:ext uri="{BB962C8B-B14F-4D97-AF65-F5344CB8AC3E}">
        <p14:creationId xmlns:p14="http://schemas.microsoft.com/office/powerpoint/2010/main" val="32548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A5B6F84B-01B4-1B6E-ED6F-63EAEFFB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54" y="5775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944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18:32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0675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5" y="0"/>
            <a:ext cx="11463688" cy="685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What is God’s attitude?  </a:t>
            </a:r>
          </a:p>
          <a:p>
            <a:r>
              <a:rPr lang="en-GB" sz="5400" dirty="0">
                <a:latin typeface="Bahnschrift Light Condensed" panose="020B0502040204020203" pitchFamily="34" charset="0"/>
              </a:rPr>
              <a:t>You wicked servant.</a:t>
            </a:r>
          </a:p>
          <a:p>
            <a:endParaRPr lang="en-GB" sz="2800" dirty="0">
              <a:latin typeface="Bahnschrift Light Condensed" panose="020B0502040204020203" pitchFamily="34" charset="0"/>
            </a:endParaRPr>
          </a:p>
          <a:p>
            <a:r>
              <a:rPr lang="en-GB" sz="54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Can this be a Christian?</a:t>
            </a:r>
          </a:p>
          <a:p>
            <a:r>
              <a:rPr lang="en-GB" sz="5400" dirty="0">
                <a:latin typeface="Bahnschrift Light Condensed" panose="020B0502040204020203" pitchFamily="34" charset="0"/>
              </a:rPr>
              <a:t>God would never say that to a Christian. Is it?</a:t>
            </a:r>
          </a:p>
          <a:p>
            <a:endParaRPr lang="en-GB" sz="2400" dirty="0">
              <a:latin typeface="Bahnschrift Light Condensed" panose="020B0502040204020203" pitchFamily="34" charset="0"/>
            </a:endParaRPr>
          </a:p>
          <a:p>
            <a:r>
              <a:rPr lang="en-GB" sz="54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What is wickedness?  </a:t>
            </a:r>
          </a:p>
          <a:p>
            <a:r>
              <a:rPr lang="en-GB" sz="5400" dirty="0">
                <a:latin typeface="Bahnschrift Light Condensed" panose="020B0502040204020203" pitchFamily="34" charset="0"/>
              </a:rPr>
              <a:t>Sin.  </a:t>
            </a:r>
          </a:p>
          <a:p>
            <a:endParaRPr lang="en-GB" sz="700" dirty="0">
              <a:latin typeface="Bahnschrift Light Condensed" panose="020B0502040204020203" pitchFamily="34" charset="0"/>
            </a:endParaRPr>
          </a:p>
          <a:p>
            <a:r>
              <a:rPr lang="en-GB" sz="54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Do Christians sin?  </a:t>
            </a:r>
          </a:p>
          <a:p>
            <a:r>
              <a:rPr lang="en-GB" sz="5400" dirty="0">
                <a:latin typeface="Bahnschrift Light Condensed" panose="020B0502040204020203" pitchFamily="34" charset="0"/>
              </a:rPr>
              <a:t>One sin is constituted wickedness. </a:t>
            </a:r>
          </a:p>
        </p:txBody>
      </p:sp>
    </p:spTree>
    <p:extLst>
      <p:ext uri="{BB962C8B-B14F-4D97-AF65-F5344CB8AC3E}">
        <p14:creationId xmlns:p14="http://schemas.microsoft.com/office/powerpoint/2010/main" val="35606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2895B3EF-B7FF-DA43-D921-6B208818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34" y="8848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5" y="0"/>
            <a:ext cx="11463688" cy="1356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“You wicked servant I forgave you all that debt.” 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Bibleimages :: Parable of the unforgiving servant :: A story of Jesus  about forgiveness (Matthew 18:21-35)">
            <a:extLst>
              <a:ext uri="{FF2B5EF4-FFF2-40B4-BE49-F238E27FC236}">
                <a16:creationId xmlns:a16="http://schemas.microsoft.com/office/drawing/2014/main" id="{F1C170E8-9232-36C3-9AC2-6084CF56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59" y="60759"/>
            <a:ext cx="7368941" cy="55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6" y="5295900"/>
            <a:ext cx="11463688" cy="1356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“Because you begged me.” </a:t>
            </a:r>
            <a:endParaRPr lang="en-GB" sz="96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944"/>
            <a:ext cx="12192000" cy="1621056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18:33</a:t>
            </a:r>
            <a:endParaRPr lang="en-GB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037F8-E619-AD3C-5C08-623A4B4C04EF}"/>
              </a:ext>
            </a:extLst>
          </p:cNvPr>
          <p:cNvSpPr txBox="1"/>
          <p:nvPr/>
        </p:nvSpPr>
        <p:spPr>
          <a:xfrm>
            <a:off x="712470" y="2381935"/>
            <a:ext cx="107670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Bahnschrift Light Condensed" panose="020B0502040204020203" pitchFamily="34" charset="0"/>
              </a:rPr>
              <a:t>Should you not also have had compassion on your fellow servant, just as I had pity on you?’ </a:t>
            </a:r>
          </a:p>
        </p:txBody>
      </p:sp>
    </p:spTree>
    <p:extLst>
      <p:ext uri="{BB962C8B-B14F-4D97-AF65-F5344CB8AC3E}">
        <p14:creationId xmlns:p14="http://schemas.microsoft.com/office/powerpoint/2010/main" val="30390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944"/>
            <a:ext cx="12192000" cy="1621056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G</a:t>
            </a:r>
            <a:r>
              <a:rPr lang="en-GB" sz="9600" spc="600" dirty="0">
                <a:latin typeface="Century Gothic" panose="020B0502020202020204" pitchFamily="34" charset="0"/>
              </a:rPr>
              <a:t>alatians</a:t>
            </a:r>
            <a:r>
              <a:rPr lang="en-GB" sz="11500" spc="600" dirty="0">
                <a:latin typeface="Century Gothic" panose="020B0502020202020204" pitchFamily="34" charset="0"/>
              </a:rPr>
              <a:t> 6:1,</a:t>
            </a:r>
            <a:endParaRPr lang="en-GB" sz="5400" dirty="0"/>
          </a:p>
        </p:txBody>
      </p:sp>
      <p:pic>
        <p:nvPicPr>
          <p:cNvPr id="3074" name="Picture 2" descr="Galatians 6:1 Brethren, even if anyone is caught in any trespass, you who  are spiritual, restore such a one in a spirit of gentleness; each one  looking to yourself, so that you">
            <a:extLst>
              <a:ext uri="{FF2B5EF4-FFF2-40B4-BE49-F238E27FC236}">
                <a16:creationId xmlns:a16="http://schemas.microsoft.com/office/drawing/2014/main" id="{E34874EA-7B4C-A9AA-5555-6DCDD4E15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90" y="2064068"/>
            <a:ext cx="8606790" cy="470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glish: unfoldingWord® Open Bible Stories - 29.html">
            <a:extLst>
              <a:ext uri="{FF2B5EF4-FFF2-40B4-BE49-F238E27FC236}">
                <a16:creationId xmlns:a16="http://schemas.microsoft.com/office/drawing/2014/main" id="{3A132149-1829-98C4-A8C6-81835710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" y="1714500"/>
            <a:ext cx="9022080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944"/>
            <a:ext cx="12192000" cy="1621056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18:34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860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Line Art, Design, Floral. Royalty-Free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63" y="8205138"/>
            <a:ext cx="5914850" cy="34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23A67F-DBC8-F585-F8CD-E198E0DA5BED}"/>
              </a:ext>
            </a:extLst>
          </p:cNvPr>
          <p:cNvSpPr txBox="1">
            <a:spLocks/>
          </p:cNvSpPr>
          <p:nvPr/>
        </p:nvSpPr>
        <p:spPr>
          <a:xfrm>
            <a:off x="471638" y="-635266"/>
            <a:ext cx="12493591" cy="71708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96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Matthew 18:1-5</a:t>
            </a:r>
            <a:r>
              <a:rPr lang="en-GB" sz="9600" dirty="0">
                <a:latin typeface="Bahnschrift Light Condensed" panose="020B0502040204020203" pitchFamily="34" charset="0"/>
              </a:rPr>
              <a:t>, Entering the Church.</a:t>
            </a:r>
          </a:p>
          <a:p>
            <a:pPr algn="l">
              <a:lnSpc>
                <a:spcPct val="170000"/>
              </a:lnSpc>
            </a:pPr>
            <a:r>
              <a:rPr lang="en-GB" sz="96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Matthew 18:6-9,</a:t>
            </a:r>
            <a:r>
              <a:rPr lang="en-GB" sz="9600" dirty="0">
                <a:latin typeface="Bahnschrift Light Condensed" panose="020B0502040204020203" pitchFamily="34" charset="0"/>
              </a:rPr>
              <a:t> Caring in the Church.</a:t>
            </a:r>
          </a:p>
          <a:p>
            <a:pPr algn="l">
              <a:lnSpc>
                <a:spcPct val="170000"/>
              </a:lnSpc>
            </a:pPr>
            <a:r>
              <a:rPr lang="en-GB" sz="96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Matthew 18:10-14</a:t>
            </a:r>
            <a:r>
              <a:rPr lang="en-GB" sz="9600" dirty="0">
                <a:latin typeface="Bahnschrift Light Condensed" panose="020B0502040204020203" pitchFamily="34" charset="0"/>
              </a:rPr>
              <a:t>, Protecting in the Church.</a:t>
            </a:r>
          </a:p>
          <a:p>
            <a:pPr algn="l">
              <a:lnSpc>
                <a:spcPct val="170000"/>
              </a:lnSpc>
            </a:pPr>
            <a:r>
              <a:rPr lang="en-GB" sz="96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Matthew 18:15-20, </a:t>
            </a:r>
            <a:r>
              <a:rPr lang="en-GB" sz="9600" dirty="0">
                <a:latin typeface="Bahnschrift Light Condensed" panose="020B0502040204020203" pitchFamily="34" charset="0"/>
              </a:rPr>
              <a:t>Discipling in the Church.</a:t>
            </a:r>
          </a:p>
          <a:p>
            <a:pPr algn="l">
              <a:lnSpc>
                <a:spcPct val="170000"/>
              </a:lnSpc>
            </a:pPr>
            <a:r>
              <a:rPr lang="en-GB" sz="96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Matthew 18:21-35, </a:t>
            </a:r>
            <a:r>
              <a:rPr lang="en-GB" sz="9600" dirty="0">
                <a:latin typeface="Bahnschrift Light Condensed" panose="020B0502040204020203" pitchFamily="34" charset="0"/>
              </a:rPr>
              <a:t>Forgiving in the Church.</a:t>
            </a:r>
          </a:p>
        </p:txBody>
      </p:sp>
    </p:spTree>
    <p:extLst>
      <p:ext uri="{BB962C8B-B14F-4D97-AF65-F5344CB8AC3E}">
        <p14:creationId xmlns:p14="http://schemas.microsoft.com/office/powerpoint/2010/main" val="18593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5" y="0"/>
            <a:ext cx="11463688" cy="428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What makes God angry?  </a:t>
            </a:r>
          </a:p>
          <a:p>
            <a:r>
              <a:rPr lang="en-GB" sz="7200" b="1" dirty="0">
                <a:latin typeface="Bahnschrift Light Condensed" panose="020B0502040204020203" pitchFamily="34" charset="0"/>
              </a:rPr>
              <a:t>Sin makes God angry. </a:t>
            </a:r>
            <a:endParaRPr lang="en-GB" sz="7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5CA5EB7-B7E3-245C-6DEF-6D2AE74C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0" y="739140"/>
            <a:ext cx="922782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944"/>
            <a:ext cx="12192000" cy="1621056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9600" spc="600" dirty="0">
                <a:latin typeface="Century Gothic" panose="020B0502020202020204" pitchFamily="34" charset="0"/>
              </a:rPr>
              <a:t>Hebrews 12:5-6</a:t>
            </a:r>
            <a:r>
              <a:rPr lang="en-GB" sz="11500" spc="600" dirty="0">
                <a:latin typeface="Century Gothic" panose="020B0502020202020204" pitchFamily="34" charset="0"/>
              </a:rPr>
              <a:t>,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594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944"/>
            <a:ext cx="12192000" cy="1621056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9600" spc="600" dirty="0">
                <a:latin typeface="Century Gothic" panose="020B0502020202020204" pitchFamily="34" charset="0"/>
              </a:rPr>
              <a:t>Hebrews 12:7,8</a:t>
            </a:r>
            <a:r>
              <a:rPr lang="en-GB" sz="11500" spc="600" dirty="0">
                <a:latin typeface="Century Gothic" panose="020B0502020202020204" pitchFamily="34" charset="0"/>
              </a:rPr>
              <a:t> </a:t>
            </a:r>
            <a:endParaRPr lang="en-GB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8650A-3B8D-B87B-D707-420A2F128495}"/>
              </a:ext>
            </a:extLst>
          </p:cNvPr>
          <p:cNvSpPr txBox="1"/>
          <p:nvPr/>
        </p:nvSpPr>
        <p:spPr>
          <a:xfrm>
            <a:off x="1059180" y="2779514"/>
            <a:ext cx="102031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Bahnschrift Light Condensed" panose="020B0502040204020203" pitchFamily="34" charset="0"/>
              </a:rPr>
              <a:t>But if you are without chastening, of which all have become partakers, then you are illegitimate and not sons. </a:t>
            </a:r>
          </a:p>
        </p:txBody>
      </p:sp>
    </p:spTree>
    <p:extLst>
      <p:ext uri="{BB962C8B-B14F-4D97-AF65-F5344CB8AC3E}">
        <p14:creationId xmlns:p14="http://schemas.microsoft.com/office/powerpoint/2010/main" val="17708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944"/>
            <a:ext cx="12192000" cy="1621056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7200" spc="600" dirty="0">
                <a:latin typeface="Century Gothic" panose="020B0502020202020204" pitchFamily="34" charset="0"/>
              </a:rPr>
              <a:t>atthew</a:t>
            </a:r>
            <a:r>
              <a:rPr lang="en-GB" sz="11500" spc="600" dirty="0">
                <a:latin typeface="Century Gothic" panose="020B0502020202020204" pitchFamily="34" charset="0"/>
              </a:rPr>
              <a:t> 18:35</a:t>
            </a:r>
            <a:endParaRPr lang="en-GB" sz="5400" dirty="0"/>
          </a:p>
        </p:txBody>
      </p:sp>
      <p:pic>
        <p:nvPicPr>
          <p:cNvPr id="6146" name="Picture 2" descr="Matthew 6:14-15 Artwork | Bible Art">
            <a:extLst>
              <a:ext uri="{FF2B5EF4-FFF2-40B4-BE49-F238E27FC236}">
                <a16:creationId xmlns:a16="http://schemas.microsoft.com/office/drawing/2014/main" id="{BBCE9724-05A2-CE6B-7E7D-E428CD3A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19" y="1968818"/>
            <a:ext cx="4957762" cy="49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5" y="0"/>
            <a:ext cx="11463688" cy="1623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Two things stand out in this parable. 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B054A-A2A8-929B-58D0-B7E8FB2E26B2}"/>
              </a:ext>
            </a:extLst>
          </p:cNvPr>
          <p:cNvSpPr txBox="1"/>
          <p:nvPr/>
        </p:nvSpPr>
        <p:spPr>
          <a:xfrm>
            <a:off x="502920" y="1711375"/>
            <a:ext cx="1092708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/>
              <a:t>Positive:</a:t>
            </a:r>
          </a:p>
          <a:p>
            <a:r>
              <a:rPr lang="en-GB" sz="4400" dirty="0">
                <a:latin typeface="Bahnschrift Light Condensed" panose="020B0502040204020203" pitchFamily="34" charset="0"/>
              </a:rPr>
              <a:t>     We ought to forgive because we have been forgiven so much.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5B153-B217-9BEE-B167-FA0FE4AD3B55}"/>
              </a:ext>
            </a:extLst>
          </p:cNvPr>
          <p:cNvSpPr txBox="1"/>
          <p:nvPr/>
        </p:nvSpPr>
        <p:spPr>
          <a:xfrm>
            <a:off x="502920" y="4173588"/>
            <a:ext cx="1092708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/>
              <a:t>Negative:</a:t>
            </a:r>
          </a:p>
          <a:p>
            <a:r>
              <a:rPr lang="en-GB" sz="4400" dirty="0">
                <a:latin typeface="Bahnschrift Light Condensed" panose="020B0502040204020203" pitchFamily="34" charset="0"/>
              </a:rPr>
              <a:t>     We ought to forgive, because if we don’t, we are going to be chastened. </a:t>
            </a:r>
          </a:p>
        </p:txBody>
      </p:sp>
    </p:spTree>
    <p:extLst>
      <p:ext uri="{BB962C8B-B14F-4D97-AF65-F5344CB8AC3E}">
        <p14:creationId xmlns:p14="http://schemas.microsoft.com/office/powerpoint/2010/main" val="40584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DCF5-3C61-7EC6-2289-F9E9BE06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7F2A-91CC-E655-7061-6EB7F0D33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6" name="Picture 4" descr="The gardens of the sun; or, A naturalist's journal on the mountains and in  the forests and swamps of Borneo and the Sulu archipelago">
            <a:extLst>
              <a:ext uri="{FF2B5EF4-FFF2-40B4-BE49-F238E27FC236}">
                <a16:creationId xmlns:a16="http://schemas.microsoft.com/office/drawing/2014/main" id="{72E1AF0D-F036-5CC4-311E-0353D5EC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452437"/>
            <a:ext cx="9677400" cy="63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E2D6-F1C9-D89F-0928-899B90EB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4386-EE0F-A630-F737-28DF4A90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r/selfreliance - How to Remove a Leech">
            <a:extLst>
              <a:ext uri="{FF2B5EF4-FFF2-40B4-BE49-F238E27FC236}">
                <a16:creationId xmlns:a16="http://schemas.microsoft.com/office/drawing/2014/main" id="{67CF3AB6-4E0B-D41F-42B5-C4987E744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54667" r="34644" b="13167"/>
          <a:stretch/>
        </p:blipFill>
        <p:spPr bwMode="auto">
          <a:xfrm>
            <a:off x="2124075" y="365125"/>
            <a:ext cx="7943850" cy="618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3A8B-7C51-51B3-DA20-0242A510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AD20-1864-3F67-2828-E1F8EB630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What is bloodletting, and why was it a popular therapy?">
            <a:extLst>
              <a:ext uri="{FF2B5EF4-FFF2-40B4-BE49-F238E27FC236}">
                <a16:creationId xmlns:a16="http://schemas.microsoft.com/office/drawing/2014/main" id="{BE545581-AE88-21B9-F91B-221821DD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90563"/>
            <a:ext cx="97536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5" y="2105243"/>
            <a:ext cx="11463688" cy="1623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Each unforgiven injury rankling in the heart is like a leech sucking life’s blood. 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B054A-A2A8-929B-58D0-B7E8FB2E26B2}"/>
              </a:ext>
            </a:extLst>
          </p:cNvPr>
          <p:cNvSpPr txBox="1"/>
          <p:nvPr/>
        </p:nvSpPr>
        <p:spPr>
          <a:xfrm>
            <a:off x="3645167" y="4364739"/>
            <a:ext cx="52293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/>
              <a:t>William Arnot.</a:t>
            </a:r>
            <a:endParaRPr lang="en-GB" sz="4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ffering Stock Illustrations – 32,648 Suffering Stock Illustrations,  Vectors &amp; Clipart - Dreamstime">
            <a:extLst>
              <a:ext uri="{FF2B5EF4-FFF2-40B4-BE49-F238E27FC236}">
                <a16:creationId xmlns:a16="http://schemas.microsoft.com/office/drawing/2014/main" id="{D90B3E83-481F-8834-33E0-1339A4836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5275" y="1390709"/>
            <a:ext cx="6399195" cy="61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6" y="411197"/>
            <a:ext cx="11463688" cy="1323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Three stages in forgiveness. 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B054A-A2A8-929B-58D0-B7E8FB2E26B2}"/>
              </a:ext>
            </a:extLst>
          </p:cNvPr>
          <p:cNvSpPr txBox="1"/>
          <p:nvPr/>
        </p:nvSpPr>
        <p:spPr>
          <a:xfrm>
            <a:off x="1354355" y="2920950"/>
            <a:ext cx="52293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dirty="0"/>
              <a:t>Suffering. </a:t>
            </a:r>
            <a:endParaRPr lang="en-GB" sz="6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does Acts 5:1 mean? | Bible Art">
            <a:extLst>
              <a:ext uri="{FF2B5EF4-FFF2-40B4-BE49-F238E27FC236}">
                <a16:creationId xmlns:a16="http://schemas.microsoft.com/office/drawing/2014/main" id="{CF03E403-3944-3808-88F9-EBBC1326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12" y="-85131"/>
            <a:ext cx="9651733" cy="8760594"/>
          </a:xfrm>
          <a:prstGeom prst="rect">
            <a:avLst/>
          </a:prstGeom>
          <a:noFill/>
          <a:effectLst>
            <a:softEdge rad="1092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3887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M</a:t>
            </a:r>
            <a:r>
              <a:rPr lang="en-GB" sz="9600" spc="600" dirty="0">
                <a:latin typeface="Century Gothic" panose="020B0502020202020204" pitchFamily="34" charset="0"/>
              </a:rPr>
              <a:t>atthew18:21-32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39243-512D-1E59-1237-AE5BE7B777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rgiveness Woman Stock Vector Illustration and Royalty Free Forgiveness  Woman Clipart">
            <a:extLst>
              <a:ext uri="{FF2B5EF4-FFF2-40B4-BE49-F238E27FC236}">
                <a16:creationId xmlns:a16="http://schemas.microsoft.com/office/drawing/2014/main" id="{333B0F11-1821-7084-217C-E15C581B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37" y="1362877"/>
            <a:ext cx="5014421" cy="68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6" y="411197"/>
            <a:ext cx="11463688" cy="1323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Three stages in forgiveness. 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B054A-A2A8-929B-58D0-B7E8FB2E26B2}"/>
              </a:ext>
            </a:extLst>
          </p:cNvPr>
          <p:cNvSpPr txBox="1"/>
          <p:nvPr/>
        </p:nvSpPr>
        <p:spPr>
          <a:xfrm>
            <a:off x="7784031" y="3026828"/>
            <a:ext cx="52293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dirty="0"/>
              <a:t>Surgery </a:t>
            </a:r>
            <a:endParaRPr lang="en-GB" sz="6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give [January 23, 2021 ] - Sanctified By christ">
            <a:extLst>
              <a:ext uri="{FF2B5EF4-FFF2-40B4-BE49-F238E27FC236}">
                <a16:creationId xmlns:a16="http://schemas.microsoft.com/office/drawing/2014/main" id="{9FA9CAC3-691C-692F-CB48-7A8906D6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3" y="1333500"/>
            <a:ext cx="58293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364156" y="411197"/>
            <a:ext cx="11463688" cy="1323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Three stages in forgiveness. 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B054A-A2A8-929B-58D0-B7E8FB2E26B2}"/>
              </a:ext>
            </a:extLst>
          </p:cNvPr>
          <p:cNvSpPr txBox="1"/>
          <p:nvPr/>
        </p:nvSpPr>
        <p:spPr>
          <a:xfrm>
            <a:off x="0" y="2705725"/>
            <a:ext cx="64874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dirty="0"/>
              <a:t>Starting over</a:t>
            </a:r>
            <a:endParaRPr lang="en-GB" sz="6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287154" y="-616017"/>
            <a:ext cx="11463688" cy="7016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0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That’s what our Lord is after.  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Bahnschrift Light Condensed" panose="020B0502040204020203" pitchFamily="34" charset="0"/>
              </a:rPr>
              <a:t>o	We are children in the family, beloved.  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Bahnschrift Light Condensed" panose="020B0502040204020203" pitchFamily="34" charset="0"/>
              </a:rPr>
              <a:t>o	 We need to forgive each other, because we are just human.  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Bahnschrift Light Condensed" panose="020B0502040204020203" pitchFamily="34" charset="0"/>
              </a:rPr>
              <a:t>o	If we are a society of forgiving people, we will be so unlike the world.</a:t>
            </a:r>
          </a:p>
        </p:txBody>
      </p:sp>
    </p:spTree>
    <p:extLst>
      <p:ext uri="{BB962C8B-B14F-4D97-AF65-F5344CB8AC3E}">
        <p14:creationId xmlns:p14="http://schemas.microsoft.com/office/powerpoint/2010/main" val="135821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Line Art, Design, Floral. Royalty-Free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38" y="899377"/>
            <a:ext cx="5914850" cy="34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ivider PNG Images | Free PNG Vector Graphics, Effects &amp; Backgrounds -  rawpixe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81" y="9769061"/>
            <a:ext cx="762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02AC52-44DD-FB76-4C1B-AA609F9AB121}"/>
              </a:ext>
            </a:extLst>
          </p:cNvPr>
          <p:cNvSpPr txBox="1"/>
          <p:nvPr/>
        </p:nvSpPr>
        <p:spPr>
          <a:xfrm>
            <a:off x="3301738" y="813313"/>
            <a:ext cx="85592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D2459-4746-26F0-2351-13043669055C}"/>
              </a:ext>
            </a:extLst>
          </p:cNvPr>
          <p:cNvSpPr txBox="1"/>
          <p:nvPr/>
        </p:nvSpPr>
        <p:spPr>
          <a:xfrm>
            <a:off x="2150781" y="3429000"/>
            <a:ext cx="7950069" cy="207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Two incidents.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Two different responses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143577" y="-731520"/>
            <a:ext cx="11904846" cy="2464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0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Rev Julie Nicholson. 7th July 2005. </a:t>
            </a:r>
            <a:endParaRPr lang="en-GB" b="1" dirty="0">
              <a:latin typeface="Bahnschrift Light Condensed" panose="020B0502040204020203" pitchFamily="34" charset="0"/>
            </a:endParaRPr>
          </a:p>
        </p:txBody>
      </p:sp>
      <p:pic>
        <p:nvPicPr>
          <p:cNvPr id="14338" name="Picture 2" descr="Rev Julie Nicholson: 'No forgiveness' for 7/7 bombers - BBC News">
            <a:extLst>
              <a:ext uri="{FF2B5EF4-FFF2-40B4-BE49-F238E27FC236}">
                <a16:creationId xmlns:a16="http://schemas.microsoft.com/office/drawing/2014/main" id="{8C255F86-0A29-4FF6-B937-F3E2261A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26" y="1854367"/>
            <a:ext cx="8895348" cy="50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F6A9-206B-4E5A-2B51-6F421327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D9A0A-FEAB-0A09-1EBA-9364BBE96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I open my emails and saw one from Jenny - three days before she died:  Message of hope discovered by mother of 7/7 victim | Daily Mail Online">
            <a:extLst>
              <a:ext uri="{FF2B5EF4-FFF2-40B4-BE49-F238E27FC236}">
                <a16:creationId xmlns:a16="http://schemas.microsoft.com/office/drawing/2014/main" id="{9B633573-423A-5426-E490-F9875663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11" y="403492"/>
            <a:ext cx="9508958" cy="62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5EE2-2693-4A32-B7B7-D71AD26F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5"/>
            <a:ext cx="10805160" cy="7200332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Latha" panose="020B0604020202020204" pitchFamily="34" charset="0"/>
              </a:rPr>
              <a:t>"It's very difficult for me to stand behind an altar and celebrate the Eucharist, the Communion, and lead people in words of peace and reconciliation and forgiveness when I feel very far from that myself."</a:t>
            </a:r>
            <a:br>
              <a:rPr lang="en-GB" sz="60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Latha" panose="020B0604020202020204" pitchFamily="34" charset="0"/>
              </a:rPr>
            </a:br>
            <a:endParaRPr lang="en-GB" sz="6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7C11-3CD0-FF9B-E96A-C2983F90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600" b="1" dirty="0">
                <a:effectLst/>
                <a:highlight>
                  <a:srgbClr val="EAAD00"/>
                </a:highligh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Jenny Nicholson</a:t>
            </a:r>
            <a:endParaRPr lang="en-GB" sz="16600" dirty="0">
              <a:highlight>
                <a:srgbClr val="EAAD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CD8F-ED33-B38A-5559-A399AAFB9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After London attack, mom of 7/7 bombings victim tells families: 'Allow  grief to do its work' | CBC Radio">
            <a:extLst>
              <a:ext uri="{FF2B5EF4-FFF2-40B4-BE49-F238E27FC236}">
                <a16:creationId xmlns:a16="http://schemas.microsoft.com/office/drawing/2014/main" id="{DA4CC9BD-178C-961F-2169-169FF435F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7" t="1851" r="-215" b="-1851"/>
          <a:stretch/>
        </p:blipFill>
        <p:spPr bwMode="auto">
          <a:xfrm>
            <a:off x="6323797" y="1690688"/>
            <a:ext cx="4470333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0C77F-5FC7-CFCE-0101-7DB09F276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508" y="2029568"/>
            <a:ext cx="2153853" cy="39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287154" y="1039528"/>
            <a:ext cx="11904846" cy="2464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0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Mrs. Bristol and Michael Keys</a:t>
            </a:r>
            <a:endParaRPr lang="en-GB" b="1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E072-3A9B-8B86-59D4-09322BC3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3E-AA1C-512D-F90A-71335DFD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4756" name="Picture 4" descr="Life Application Bible Study - St. Paul's Lutheran Church, School &amp; Early  Childhood Center">
            <a:extLst>
              <a:ext uri="{FF2B5EF4-FFF2-40B4-BE49-F238E27FC236}">
                <a16:creationId xmlns:a16="http://schemas.microsoft.com/office/drawing/2014/main" id="{66C9A022-FA08-054A-2F85-47300BF4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4" y="365125"/>
            <a:ext cx="11418771" cy="61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4201"/>
            <a:ext cx="12192000" cy="165576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C000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</p:spPr>
        <p:txBody>
          <a:bodyPr>
            <a:noAutofit/>
          </a:bodyPr>
          <a:lstStyle/>
          <a:p>
            <a:r>
              <a:rPr lang="en-GB" sz="11500" spc="600" dirty="0">
                <a:latin typeface="Century Gothic" panose="020B0502020202020204" pitchFamily="34" charset="0"/>
              </a:rPr>
              <a:t>E</a:t>
            </a:r>
            <a:r>
              <a:rPr lang="en-GB" sz="8800" spc="600" dirty="0">
                <a:latin typeface="Century Gothic" panose="020B0502020202020204" pitchFamily="34" charset="0"/>
              </a:rPr>
              <a:t>phesians</a:t>
            </a:r>
            <a:r>
              <a:rPr lang="en-GB" sz="11500" spc="600" dirty="0">
                <a:latin typeface="Century Gothic" panose="020B0502020202020204" pitchFamily="34" charset="0"/>
              </a:rPr>
              <a:t> 4:32, </a:t>
            </a:r>
            <a:endParaRPr lang="en-GB" sz="5400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BEA16A02-1366-8785-B296-29C1DF990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844" y="2791326"/>
            <a:ext cx="11415562" cy="3609472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en-GB" sz="8000" dirty="0"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‘’And be kind to one another, tender hearted, forgiving one another, even as God in Christ forgave you.’’</a:t>
            </a:r>
            <a:endParaRPr lang="en-GB" sz="8000" b="1" dirty="0">
              <a:latin typeface="Agency FB" panose="020B0503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70C644-8365-5A56-2198-AA7A7BBC2980}"/>
              </a:ext>
            </a:extLst>
          </p:cNvPr>
          <p:cNvSpPr txBox="1">
            <a:spLocks/>
          </p:cNvSpPr>
          <p:nvPr/>
        </p:nvSpPr>
        <p:spPr>
          <a:xfrm>
            <a:off x="0" y="1039528"/>
            <a:ext cx="11904846" cy="2117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000" b="1" dirty="0">
                <a:highlight>
                  <a:srgbClr val="EAAD00"/>
                </a:highlight>
                <a:latin typeface="Bahnschrift Light Condensed" panose="020B0502040204020203" pitchFamily="34" charset="0"/>
              </a:rPr>
              <a:t>Ask God if there’s unforgiveness in your heart. </a:t>
            </a:r>
            <a:endParaRPr lang="en-GB" b="1" dirty="0">
              <a:latin typeface="Bahnschrift Ligh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81FEF-97C0-5FF1-1928-5E8123F1A006}"/>
              </a:ext>
            </a:extLst>
          </p:cNvPr>
          <p:cNvSpPr txBox="1"/>
          <p:nvPr/>
        </p:nvSpPr>
        <p:spPr>
          <a:xfrm>
            <a:off x="801303" y="3547691"/>
            <a:ext cx="10876547" cy="259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If you want, ask forgiveness to anyone just go to the person and ask and reconcile now.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book cover with a mummy and sunflowers&#10;&#10;Description automatically generated">
            <a:extLst>
              <a:ext uri="{FF2B5EF4-FFF2-40B4-BE49-F238E27FC236}">
                <a16:creationId xmlns:a16="http://schemas.microsoft.com/office/drawing/2014/main" id="{E330F973-C37F-D257-8EF2-113341BB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9569">
            <a:off x="3050103" y="1200962"/>
            <a:ext cx="3454130" cy="4882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64FE4-D169-0F71-576A-A864E5FA8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404">
            <a:off x="4442357" y="-65507"/>
            <a:ext cx="5442935" cy="649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1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In a Concentration Camp, Dreams of a Café - WSJ">
            <a:extLst>
              <a:ext uri="{FF2B5EF4-FFF2-40B4-BE49-F238E27FC236}">
                <a16:creationId xmlns:a16="http://schemas.microsoft.com/office/drawing/2014/main" id="{BC97ABBD-7AB7-B66A-5033-644D91C1B3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>
            <a:extLst>
              <a:ext uri="{FF2B5EF4-FFF2-40B4-BE49-F238E27FC236}">
                <a16:creationId xmlns:a16="http://schemas.microsoft.com/office/drawing/2014/main" id="{89D33939-1434-C1D7-717C-75B83284AAF9}"/>
              </a:ext>
            </a:extLst>
          </p:cNvPr>
          <p:cNvSpPr txBox="1">
            <a:spLocks/>
          </p:cNvSpPr>
          <p:nvPr/>
        </p:nvSpPr>
        <p:spPr>
          <a:xfrm>
            <a:off x="503722" y="1809006"/>
            <a:ext cx="11415562" cy="3239987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800" dirty="0">
                <a:latin typeface="Bahnschrift 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No word was spoken.  </a:t>
            </a:r>
          </a:p>
          <a:p>
            <a:pPr marL="0" indent="0" algn="ctr">
              <a:buNone/>
            </a:pPr>
            <a:r>
              <a:rPr lang="en-GB" sz="8800" dirty="0">
                <a:latin typeface="Bahnschrift 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No forgiveness was given. </a:t>
            </a:r>
            <a:endParaRPr lang="en-GB" sz="8800" b="1" dirty="0">
              <a:latin typeface="Bahnschrift 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EFCAAD4F72547B776048F143C6F83" ma:contentTypeVersion="13" ma:contentTypeDescription="Create a new document." ma:contentTypeScope="" ma:versionID="0806948b1ec27a36d16aac85a5ac1999">
  <xsd:schema xmlns:xsd="http://www.w3.org/2001/XMLSchema" xmlns:xs="http://www.w3.org/2001/XMLSchema" xmlns:p="http://schemas.microsoft.com/office/2006/metadata/properties" xmlns:ns2="5620283e-d191-45ef-900c-2941300163fc" xmlns:ns3="06066cf0-36ab-4043-aa1b-027dde327c9d" targetNamespace="http://schemas.microsoft.com/office/2006/metadata/properties" ma:root="true" ma:fieldsID="c79b7d1f786b9c67f84e9c608e25a0ee" ns2:_="" ns3:_="">
    <xsd:import namespace="5620283e-d191-45ef-900c-2941300163fc"/>
    <xsd:import namespace="06066cf0-36ab-4043-aa1b-027dde327c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0283e-d191-45ef-900c-294130016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736e042-a69a-4ad9-84ce-35ffcdbbd1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Link" ma:index="2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66cf0-36ab-4043-aa1b-027dde327c9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bf7fe25-7622-4bdc-ba98-4eba45ec3afb}" ma:internalName="TaxCatchAll" ma:showField="CatchAllData" ma:web="06066cf0-36ab-4043-aa1b-027dde327c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20283e-d191-45ef-900c-2941300163fc">
      <Terms xmlns="http://schemas.microsoft.com/office/infopath/2007/PartnerControls"/>
    </lcf76f155ced4ddcb4097134ff3c332f>
    <TaxCatchAll xmlns="06066cf0-36ab-4043-aa1b-027dde327c9d" xsi:nil="true"/>
    <Link xmlns="5620283e-d191-45ef-900c-2941300163fc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CCB1188C-F102-4023-97C0-F4945F33EE04}"/>
</file>

<file path=customXml/itemProps2.xml><?xml version="1.0" encoding="utf-8"?>
<ds:datastoreItem xmlns:ds="http://schemas.openxmlformats.org/officeDocument/2006/customXml" ds:itemID="{E2BF0683-B934-4638-B470-CBC2AB1BB307}"/>
</file>

<file path=customXml/itemProps3.xml><?xml version="1.0" encoding="utf-8"?>
<ds:datastoreItem xmlns:ds="http://schemas.openxmlformats.org/officeDocument/2006/customXml" ds:itemID="{2C7FDD15-FFB5-49BC-98D3-678EFB868DA3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1363</TotalTime>
  <Words>735</Words>
  <Application>Microsoft Office PowerPoint</Application>
  <PresentationFormat>Widescreen</PresentationFormat>
  <Paragraphs>105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Agency FB</vt:lpstr>
      <vt:lpstr>Arial</vt:lpstr>
      <vt:lpstr>Bahnschrift Light Condensed</vt:lpstr>
      <vt:lpstr>Calibri</vt:lpstr>
      <vt:lpstr>Calibri Light</vt:lpstr>
      <vt:lpstr>Century Gothic</vt:lpstr>
      <vt:lpstr>Symbol</vt:lpstr>
      <vt:lpstr>Office Theme</vt:lpstr>
      <vt:lpstr>PowerPoint Presentation</vt:lpstr>
      <vt:lpstr>   Matthew 18:28-35</vt:lpstr>
      <vt:lpstr>PowerPoint Presentation</vt:lpstr>
      <vt:lpstr>PowerPoint Presentation</vt:lpstr>
      <vt:lpstr>Matthew18:21-32</vt:lpstr>
      <vt:lpstr>Ephesians 4:32, </vt:lpstr>
      <vt:lpstr>PowerPoint Presentation</vt:lpstr>
      <vt:lpstr>PowerPoint Presentation</vt:lpstr>
      <vt:lpstr>PowerPoint Presentation</vt:lpstr>
      <vt:lpstr>Matthew 18:21</vt:lpstr>
      <vt:lpstr>PowerPoint Presentation</vt:lpstr>
      <vt:lpstr>Matthew 18:22</vt:lpstr>
      <vt:lpstr>Matthew 6:12-15</vt:lpstr>
      <vt:lpstr>Matthew 18:23</vt:lpstr>
      <vt:lpstr>Matthew 18:24</vt:lpstr>
      <vt:lpstr>Matthew 18:25</vt:lpstr>
      <vt:lpstr>Matthew 18:26</vt:lpstr>
      <vt:lpstr>Matthew 18:27</vt:lpstr>
      <vt:lpstr>Matthew 18:28</vt:lpstr>
      <vt:lpstr>How soon did he forget what he had been forgiven?    How soon did he forget his Lord’s compassion? </vt:lpstr>
      <vt:lpstr>SUNDOULON     “Fellow Servant.” </vt:lpstr>
      <vt:lpstr>‘’ he went about choking him and saying pay me what you owe me.” </vt:lpstr>
      <vt:lpstr>*Do you have anybody that owes you money? *Do you think of them?  *Can you think of them?  *How many times have you choked on them in your mind? </vt:lpstr>
      <vt:lpstr>1 Corinthians 6, </vt:lpstr>
      <vt:lpstr>Matthew 18:29</vt:lpstr>
      <vt:lpstr>Matthew 18:30</vt:lpstr>
      <vt:lpstr>PowerPoint Presentation</vt:lpstr>
      <vt:lpstr>Titus 3:2-6,</vt:lpstr>
      <vt:lpstr>Matthew 5:7</vt:lpstr>
      <vt:lpstr>Matthew 18:31</vt:lpstr>
      <vt:lpstr>“sorry.” </vt:lpstr>
      <vt:lpstr>PowerPoint Presentation</vt:lpstr>
      <vt:lpstr>Matthew 18:32</vt:lpstr>
      <vt:lpstr>PowerPoint Presentation</vt:lpstr>
      <vt:lpstr>PowerPoint Presentation</vt:lpstr>
      <vt:lpstr>PowerPoint Presentation</vt:lpstr>
      <vt:lpstr>Matthew 18:33</vt:lpstr>
      <vt:lpstr>Galatians 6:1,</vt:lpstr>
      <vt:lpstr>Matthew 18:34</vt:lpstr>
      <vt:lpstr>PowerPoint Presentation</vt:lpstr>
      <vt:lpstr>Hebrews 12:5-6, </vt:lpstr>
      <vt:lpstr>Hebrews 12:7,8 </vt:lpstr>
      <vt:lpstr>Matthew 18:35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"It's very difficult for me to stand behind an altar and celebrate the Eucharist, the Communion, and lead people in words of peace and reconciliation and forgiveness when I feel very far from that myself." </vt:lpstr>
      <vt:lpstr>Jenny Nicholson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Response to Jesus-  Wayside Soil- Faith for Physical! Matthew 15:29-39 </dc:title>
  <dc:creator>finny moses</dc:creator>
  <cp:lastModifiedBy>Msft198</cp:lastModifiedBy>
  <cp:revision>67</cp:revision>
  <cp:lastPrinted>2023-11-04T22:32:19Z</cp:lastPrinted>
  <dcterms:created xsi:type="dcterms:W3CDTF">2023-11-03T10:52:57Z</dcterms:created>
  <dcterms:modified xsi:type="dcterms:W3CDTF">2024-05-25T20:00:39Z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0x0101004BDEFCAAD4F72547B776048F143C6F83</vt:lpwstr>
  </property>
</Properties>
</file>