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8" r:id="rId2"/>
    <p:sldId id="256" r:id="rId3"/>
    <p:sldId id="608" r:id="rId4"/>
    <p:sldId id="611" r:id="rId5"/>
    <p:sldId id="612" r:id="rId6"/>
    <p:sldId id="613" r:id="rId7"/>
    <p:sldId id="609" r:id="rId8"/>
    <p:sldId id="614" r:id="rId9"/>
    <p:sldId id="615" r:id="rId10"/>
    <p:sldId id="669" r:id="rId11"/>
    <p:sldId id="626" r:id="rId12"/>
    <p:sldId id="616" r:id="rId13"/>
    <p:sldId id="617" r:id="rId14"/>
    <p:sldId id="618" r:id="rId15"/>
    <p:sldId id="619" r:id="rId16"/>
    <p:sldId id="620" r:id="rId17"/>
    <p:sldId id="621" r:id="rId18"/>
    <p:sldId id="622" r:id="rId19"/>
    <p:sldId id="623" r:id="rId20"/>
    <p:sldId id="624" r:id="rId21"/>
    <p:sldId id="625" r:id="rId22"/>
    <p:sldId id="627" r:id="rId23"/>
    <p:sldId id="610" r:id="rId24"/>
    <p:sldId id="628" r:id="rId25"/>
    <p:sldId id="629" r:id="rId26"/>
    <p:sldId id="630" r:id="rId27"/>
    <p:sldId id="633" r:id="rId28"/>
    <p:sldId id="634" r:id="rId29"/>
    <p:sldId id="635" r:id="rId30"/>
    <p:sldId id="636" r:id="rId31"/>
    <p:sldId id="637" r:id="rId32"/>
    <p:sldId id="638" r:id="rId33"/>
    <p:sldId id="639" r:id="rId34"/>
    <p:sldId id="640" r:id="rId35"/>
    <p:sldId id="641" r:id="rId36"/>
    <p:sldId id="642" r:id="rId37"/>
    <p:sldId id="643" r:id="rId38"/>
    <p:sldId id="644" r:id="rId39"/>
    <p:sldId id="631" r:id="rId40"/>
    <p:sldId id="646" r:id="rId41"/>
    <p:sldId id="645" r:id="rId42"/>
    <p:sldId id="647" r:id="rId43"/>
    <p:sldId id="648" r:id="rId44"/>
    <p:sldId id="649" r:id="rId45"/>
    <p:sldId id="650" r:id="rId46"/>
    <p:sldId id="651" r:id="rId47"/>
    <p:sldId id="652" r:id="rId48"/>
    <p:sldId id="653" r:id="rId49"/>
    <p:sldId id="654" r:id="rId50"/>
    <p:sldId id="655" r:id="rId51"/>
    <p:sldId id="656" r:id="rId52"/>
    <p:sldId id="657" r:id="rId53"/>
    <p:sldId id="658" r:id="rId54"/>
    <p:sldId id="632" r:id="rId55"/>
    <p:sldId id="659" r:id="rId56"/>
    <p:sldId id="660" r:id="rId57"/>
    <p:sldId id="665" r:id="rId58"/>
    <p:sldId id="666" r:id="rId59"/>
    <p:sldId id="667" r:id="rId60"/>
    <p:sldId id="668" r:id="rId61"/>
    <p:sldId id="661" r:id="rId62"/>
    <p:sldId id="662" r:id="rId63"/>
    <p:sldId id="670" r:id="rId6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AD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719" autoAdjust="0"/>
    <p:restoredTop sz="94660"/>
  </p:normalViewPr>
  <p:slideViewPr>
    <p:cSldViewPr snapToGrid="0">
      <p:cViewPr varScale="1">
        <p:scale>
          <a:sx n="71" d="100"/>
          <a:sy n="71" d="100"/>
        </p:scale>
        <p:origin x="422" y="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customXml" Target="../customXml/item3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customXml" Target="../customXml/item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C7730-C7EE-4E26-9582-F41D4214C7FF}" type="datetimeFigureOut">
              <a:rPr lang="en-GB" smtClean="0"/>
              <a:t>29/06/2024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DD12D-6325-459B-BD93-C57D7D0A73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1856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ythrough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C7730-C7EE-4E26-9582-F41D4214C7FF}" type="datetimeFigureOut">
              <a:rPr lang="en-GB" smtClean="0"/>
              <a:t>29/06/2024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DD12D-6325-459B-BD93-C57D7D0A73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7486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ythrough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C7730-C7EE-4E26-9582-F41D4214C7FF}" type="datetimeFigureOut">
              <a:rPr lang="en-GB" smtClean="0"/>
              <a:t>29/06/2024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DD12D-6325-459B-BD93-C57D7D0A73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5795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ythrough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C7730-C7EE-4E26-9582-F41D4214C7FF}" type="datetimeFigureOut">
              <a:rPr lang="en-GB" smtClean="0"/>
              <a:t>29/06/2024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DD12D-6325-459B-BD93-C57D7D0A73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788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ythrough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C7730-C7EE-4E26-9582-F41D4214C7FF}" type="datetimeFigureOut">
              <a:rPr lang="en-GB" smtClean="0"/>
              <a:t>29/06/2024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DD12D-6325-459B-BD93-C57D7D0A73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080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ythrough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C7730-C7EE-4E26-9582-F41D4214C7FF}" type="datetimeFigureOut">
              <a:rPr lang="en-GB" smtClean="0"/>
              <a:t>29/06/2024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DD12D-6325-459B-BD93-C57D7D0A73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6941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ythrough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C7730-C7EE-4E26-9582-F41D4214C7FF}" type="datetimeFigureOut">
              <a:rPr lang="en-GB" smtClean="0"/>
              <a:t>29/06/2024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DD12D-6325-459B-BD93-C57D7D0A73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2099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ythrough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C7730-C7EE-4E26-9582-F41D4214C7FF}" type="datetimeFigureOut">
              <a:rPr lang="en-GB" smtClean="0"/>
              <a:t>29/06/2024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DD12D-6325-459B-BD93-C57D7D0A73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7451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ythrough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C7730-C7EE-4E26-9582-F41D4214C7FF}" type="datetimeFigureOut">
              <a:rPr lang="en-GB" smtClean="0"/>
              <a:t>29/06/2024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DD12D-6325-459B-BD93-C57D7D0A73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0258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ythrough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C7730-C7EE-4E26-9582-F41D4214C7FF}" type="datetimeFigureOut">
              <a:rPr lang="en-GB" smtClean="0"/>
              <a:t>29/06/2024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DD12D-6325-459B-BD93-C57D7D0A73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6169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ythrough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C7730-C7EE-4E26-9582-F41D4214C7FF}" type="datetimeFigureOut">
              <a:rPr lang="en-GB" smtClean="0"/>
              <a:t>29/06/2024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DD12D-6325-459B-BD93-C57D7D0A73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5131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ythrough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3C7730-C7EE-4E26-9582-F41D4214C7FF}" type="datetimeFigureOut">
              <a:rPr lang="en-GB" smtClean="0"/>
              <a:t>29/06/2024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3DD12D-6325-459B-BD93-C57D7D0A73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8397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1750">
        <p14:flythrough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Line PNG Images, Download 1100000+ Line PNG Resources with Transparent 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01490" y="1407319"/>
            <a:ext cx="7188199" cy="4043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1615440" y="1216677"/>
            <a:ext cx="4664710" cy="4618973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32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JUNE 30</a:t>
            </a:r>
            <a:r>
              <a:rPr lang="en-US" sz="3200" b="1" kern="1200" baseline="300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TH</a:t>
            </a:r>
            <a:r>
              <a:rPr lang="en-US" sz="32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</a:p>
          <a:p>
            <a:pPr>
              <a:spcAft>
                <a:spcPts val="600"/>
              </a:spcAft>
            </a:pPr>
            <a:r>
              <a:rPr lang="en-US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 u n d a y  </a:t>
            </a:r>
            <a:endParaRPr lang="en-US" sz="3200" b="1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986601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ythrough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4F7B9026-36AD-42E4-B172-8D68F3A33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61379C0-3911-1715-425A-3A2EFA3E80F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r="21754" b="-3"/>
          <a:stretch/>
        </p:blipFill>
        <p:spPr>
          <a:xfrm>
            <a:off x="4184538" y="171716"/>
            <a:ext cx="3822924" cy="65145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C0830BE-2B5A-6064-384B-68E3E6EEFDE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623" r="17621" b="-3"/>
          <a:stretch/>
        </p:blipFill>
        <p:spPr>
          <a:xfrm>
            <a:off x="8188032" y="171716"/>
            <a:ext cx="3799007" cy="651456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502F283-7A17-05D7-3E7A-91725316AB3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20191" t="6082" r="29173" b="29057"/>
          <a:stretch/>
        </p:blipFill>
        <p:spPr>
          <a:xfrm>
            <a:off x="318041" y="171716"/>
            <a:ext cx="3663059" cy="6471705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C688F1BF-23E8-FC6F-8F99-F80B77B8AE6B}"/>
              </a:ext>
            </a:extLst>
          </p:cNvPr>
          <p:cNvSpPr txBox="1">
            <a:spLocks/>
          </p:cNvSpPr>
          <p:nvPr/>
        </p:nvSpPr>
        <p:spPr>
          <a:xfrm>
            <a:off x="261501" y="5865933"/>
            <a:ext cx="3799007" cy="718618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35000">
                <a:srgbClr val="FFC000"/>
              </a:gs>
              <a:gs pos="100000">
                <a:schemeClr val="accent4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28575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4000" b="1" dirty="0"/>
              <a:t>David Lewis Elliott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2FDB9CE-CCA2-B14F-B72E-43F745B985FB}"/>
              </a:ext>
            </a:extLst>
          </p:cNvPr>
          <p:cNvSpPr txBox="1">
            <a:spLocks/>
          </p:cNvSpPr>
          <p:nvPr/>
        </p:nvSpPr>
        <p:spPr>
          <a:xfrm>
            <a:off x="4208455" y="5865933"/>
            <a:ext cx="3799007" cy="718618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35000">
                <a:srgbClr val="FFC000"/>
              </a:gs>
              <a:gs pos="100000">
                <a:schemeClr val="accent4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28575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4000" b="1" dirty="0" err="1"/>
              <a:t>Zionna</a:t>
            </a:r>
            <a:r>
              <a:rPr lang="en-GB" sz="4000" b="1" dirty="0"/>
              <a:t> Susan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BEE2DAE1-26AB-2DEE-405A-97A933CD9A85}"/>
              </a:ext>
            </a:extLst>
          </p:cNvPr>
          <p:cNvSpPr txBox="1">
            <a:spLocks/>
          </p:cNvSpPr>
          <p:nvPr/>
        </p:nvSpPr>
        <p:spPr>
          <a:xfrm>
            <a:off x="8188032" y="5865933"/>
            <a:ext cx="3799007" cy="718618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35000">
                <a:srgbClr val="FFC000"/>
              </a:gs>
              <a:gs pos="100000">
                <a:schemeClr val="accent4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28575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4000" b="1" dirty="0"/>
              <a:t>Priscilla </a:t>
            </a:r>
            <a:r>
              <a:rPr lang="en-GB" sz="4000" b="1" dirty="0" err="1"/>
              <a:t>Estel</a:t>
            </a:r>
            <a:endParaRPr lang="en-GB" sz="4000" b="1" dirty="0"/>
          </a:p>
        </p:txBody>
      </p:sp>
    </p:spTree>
    <p:extLst>
      <p:ext uri="{BB962C8B-B14F-4D97-AF65-F5344CB8AC3E}">
        <p14:creationId xmlns:p14="http://schemas.microsoft.com/office/powerpoint/2010/main" val="3333633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ythrough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5">
            <a:extLst>
              <a:ext uri="{FF2B5EF4-FFF2-40B4-BE49-F238E27FC236}">
                <a16:creationId xmlns:a16="http://schemas.microsoft.com/office/drawing/2014/main" id="{692BAFB7-76E3-6DF4-43A6-28F610D355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8219" y="442763"/>
            <a:ext cx="11415562" cy="5909911"/>
          </a:xfrm>
          <a:effectLst>
            <a:glow>
              <a:schemeClr val="accent1">
                <a:alpha val="0"/>
              </a:schemeClr>
            </a:glow>
          </a:effectLst>
        </p:spPr>
        <p:txBody>
          <a:bodyPr>
            <a:normAutofit/>
          </a:bodyPr>
          <a:lstStyle/>
          <a:p>
            <a:r>
              <a:rPr lang="en-GB" sz="16600" b="1" dirty="0" err="1">
                <a:latin typeface="Bahnschrift Light Semi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Brephos</a:t>
            </a:r>
            <a:endParaRPr lang="en-GB" sz="16600" b="1" dirty="0">
              <a:latin typeface="Bahnschrift Light SemiCondensed" panose="020B0502040204020203" pitchFamily="34" charset="0"/>
              <a:ea typeface="ADLaM Display" panose="020F0502020204030204" pitchFamily="2" charset="0"/>
              <a:cs typeface="ADLaM Display" panose="020F0502020204030204" pitchFamily="2" charset="0"/>
            </a:endParaRPr>
          </a:p>
          <a:p>
            <a:r>
              <a:rPr lang="en-GB" sz="6000" dirty="0">
                <a:latin typeface="Bahnschrift Light Semi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Infant', or 'baby', and is used of babies whether in the womb (unborn) or out of the womb (born).</a:t>
            </a:r>
          </a:p>
        </p:txBody>
      </p:sp>
    </p:spTree>
    <p:extLst>
      <p:ext uri="{BB962C8B-B14F-4D97-AF65-F5344CB8AC3E}">
        <p14:creationId xmlns:p14="http://schemas.microsoft.com/office/powerpoint/2010/main" val="2900448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ythrough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E4D06CC-6E90-B568-9B09-9EA4692F04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53887"/>
            <a:ext cx="12192000" cy="1655762"/>
          </a:xfr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35000">
                <a:srgbClr val="FFC000"/>
              </a:gs>
              <a:gs pos="100000">
                <a:schemeClr val="accent4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28575">
            <a:noFill/>
          </a:ln>
        </p:spPr>
        <p:txBody>
          <a:bodyPr>
            <a:noAutofit/>
          </a:bodyPr>
          <a:lstStyle/>
          <a:p>
            <a:r>
              <a:rPr lang="en-GB" sz="8800" spc="600" dirty="0">
                <a:latin typeface="Century Gothic" panose="020B0502020202020204" pitchFamily="34" charset="0"/>
              </a:rPr>
              <a:t>Mark 10:16</a:t>
            </a:r>
            <a:endParaRPr lang="en-GB" sz="4800" dirty="0"/>
          </a:p>
        </p:txBody>
      </p:sp>
      <p:sp>
        <p:nvSpPr>
          <p:cNvPr id="3" name="Subtitle 5">
            <a:extLst>
              <a:ext uri="{FF2B5EF4-FFF2-40B4-BE49-F238E27FC236}">
                <a16:creationId xmlns:a16="http://schemas.microsoft.com/office/drawing/2014/main" id="{825E3240-3BEE-D8FF-DE65-613D392644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8219" y="2586574"/>
            <a:ext cx="11415562" cy="3720164"/>
          </a:xfrm>
          <a:effectLst>
            <a:glow>
              <a:schemeClr val="accent1">
                <a:alpha val="0"/>
              </a:schemeClr>
            </a:glow>
          </a:effectLst>
        </p:spPr>
        <p:txBody>
          <a:bodyPr>
            <a:normAutofit/>
          </a:bodyPr>
          <a:lstStyle/>
          <a:p>
            <a:r>
              <a:rPr lang="en-GB" sz="8000" dirty="0">
                <a:latin typeface="Agency FB" panose="020B0503020202020204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And He took them up in His arms, laid His hands on them, and blessed them.</a:t>
            </a:r>
            <a:endParaRPr lang="en-GB" sz="8000" b="1" dirty="0">
              <a:latin typeface="Agency FB" panose="020B0503020202020204" pitchFamily="34" charset="0"/>
              <a:ea typeface="ADLaM Display" panose="020F0502020204030204" pitchFamily="2" charset="0"/>
              <a:cs typeface="ADLaM Display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3231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ythrough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Don't Be Deceived: Children Behave Like Their Father - Today's Mass">
            <a:extLst>
              <a:ext uri="{FF2B5EF4-FFF2-40B4-BE49-F238E27FC236}">
                <a16:creationId xmlns:a16="http://schemas.microsoft.com/office/drawing/2014/main" id="{4B9E03FB-10EF-3539-EE3B-631A4B90B6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268" y="-394636"/>
            <a:ext cx="11729464" cy="8980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9050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ythrough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5">
            <a:extLst>
              <a:ext uri="{FF2B5EF4-FFF2-40B4-BE49-F238E27FC236}">
                <a16:creationId xmlns:a16="http://schemas.microsoft.com/office/drawing/2014/main" id="{692BAFB7-76E3-6DF4-43A6-28F610D355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8219" y="895150"/>
            <a:ext cx="11415562" cy="6699183"/>
          </a:xfrm>
          <a:effectLst>
            <a:glow>
              <a:schemeClr val="accent1">
                <a:alpha val="0"/>
              </a:schemeClr>
            </a:glow>
          </a:effectLst>
        </p:spPr>
        <p:txBody>
          <a:bodyPr>
            <a:normAutofit/>
          </a:bodyPr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en-GB" sz="6000" dirty="0">
                <a:latin typeface="Bahnschrift Light Semi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Sometimes Jesus was fearful. 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GB" sz="6000" dirty="0">
                <a:latin typeface="Bahnschrift Light Semi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Sometimes He was very threatening. 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GB" sz="6000" dirty="0">
                <a:latin typeface="Bahnschrift Light Semi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But sometimes He was very tender, and even children found comfort in His arms</a:t>
            </a:r>
            <a:r>
              <a:rPr lang="en-GB" sz="5400" dirty="0">
                <a:latin typeface="Bahnschrift Light Semi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.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D168C02-CECC-E14A-8253-25BD666E804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38783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ythrough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E4D06CC-6E90-B568-9B09-9EA4692F04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53887"/>
            <a:ext cx="12192000" cy="1655762"/>
          </a:xfr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35000">
                <a:srgbClr val="FFC000"/>
              </a:gs>
              <a:gs pos="100000">
                <a:schemeClr val="accent4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28575">
            <a:noFill/>
          </a:ln>
        </p:spPr>
        <p:txBody>
          <a:bodyPr>
            <a:noAutofit/>
          </a:bodyPr>
          <a:lstStyle/>
          <a:p>
            <a:r>
              <a:rPr lang="en-GB" sz="8800" spc="600" dirty="0">
                <a:latin typeface="Century Gothic" panose="020B0502020202020204" pitchFamily="34" charset="0"/>
              </a:rPr>
              <a:t>John 3:6</a:t>
            </a:r>
            <a:endParaRPr lang="en-GB" sz="4800" dirty="0"/>
          </a:p>
        </p:txBody>
      </p:sp>
      <p:sp>
        <p:nvSpPr>
          <p:cNvPr id="3" name="Subtitle 5">
            <a:extLst>
              <a:ext uri="{FF2B5EF4-FFF2-40B4-BE49-F238E27FC236}">
                <a16:creationId xmlns:a16="http://schemas.microsoft.com/office/drawing/2014/main" id="{825E3240-3BEE-D8FF-DE65-613D392644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8219" y="2673202"/>
            <a:ext cx="11415562" cy="3207834"/>
          </a:xfrm>
          <a:effectLst>
            <a:glow>
              <a:schemeClr val="accent1">
                <a:alpha val="0"/>
              </a:schemeClr>
            </a:glow>
          </a:effectLst>
        </p:spPr>
        <p:txBody>
          <a:bodyPr>
            <a:normAutofit/>
          </a:bodyPr>
          <a:lstStyle/>
          <a:p>
            <a:r>
              <a:rPr lang="en-GB" sz="7200" dirty="0"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That which is born of the flesh is flesh, and that which is born of the Spirit is spirit.</a:t>
            </a:r>
          </a:p>
        </p:txBody>
      </p:sp>
    </p:spTree>
    <p:extLst>
      <p:ext uri="{BB962C8B-B14F-4D97-AF65-F5344CB8AC3E}">
        <p14:creationId xmlns:p14="http://schemas.microsoft.com/office/powerpoint/2010/main" val="54267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ythrough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WE SIN BECAUSE WE ARE SINNERS--When We Sin We Must Focus On Our Character">
            <a:extLst>
              <a:ext uri="{FF2B5EF4-FFF2-40B4-BE49-F238E27FC236}">
                <a16:creationId xmlns:a16="http://schemas.microsoft.com/office/drawing/2014/main" id="{1304CEEF-B605-DDBD-7A51-C8E2234E57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316"/>
          <a:stretch/>
        </p:blipFill>
        <p:spPr bwMode="auto">
          <a:xfrm>
            <a:off x="7251031" y="2025811"/>
            <a:ext cx="4940969" cy="5082445"/>
          </a:xfrm>
          <a:prstGeom prst="rect">
            <a:avLst/>
          </a:prstGeom>
          <a:noFill/>
          <a:effectLst>
            <a:softEdge rad="95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BE4D06CC-6E90-B568-9B09-9EA4692F04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53887"/>
            <a:ext cx="12192000" cy="1655762"/>
          </a:xfr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35000">
                <a:srgbClr val="FFC000"/>
              </a:gs>
              <a:gs pos="100000">
                <a:schemeClr val="accent4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28575">
            <a:noFill/>
          </a:ln>
        </p:spPr>
        <p:txBody>
          <a:bodyPr>
            <a:noAutofit/>
          </a:bodyPr>
          <a:lstStyle/>
          <a:p>
            <a:r>
              <a:rPr lang="en-GB" sz="8800" spc="600" dirty="0">
                <a:latin typeface="Century Gothic" panose="020B0502020202020204" pitchFamily="34" charset="0"/>
              </a:rPr>
              <a:t>Psalm 51:5, </a:t>
            </a:r>
            <a:endParaRPr lang="en-GB" sz="4800" dirty="0"/>
          </a:p>
        </p:txBody>
      </p:sp>
      <p:sp>
        <p:nvSpPr>
          <p:cNvPr id="3" name="Subtitle 5">
            <a:extLst>
              <a:ext uri="{FF2B5EF4-FFF2-40B4-BE49-F238E27FC236}">
                <a16:creationId xmlns:a16="http://schemas.microsoft.com/office/drawing/2014/main" id="{825E3240-3BEE-D8FF-DE65-613D392644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2716" y="2134189"/>
            <a:ext cx="7754754" cy="4564994"/>
          </a:xfrm>
          <a:effectLst>
            <a:glow>
              <a:schemeClr val="accent1">
                <a:alpha val="0"/>
              </a:schemeClr>
            </a:glow>
          </a:effectLst>
        </p:spPr>
        <p:txBody>
          <a:bodyPr>
            <a:normAutofit/>
          </a:bodyPr>
          <a:lstStyle/>
          <a:p>
            <a:r>
              <a:rPr lang="en-GB" sz="8000" dirty="0"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Behold, I was brought forth in iniquity, And in sin my mother conceived me.</a:t>
            </a:r>
          </a:p>
        </p:txBody>
      </p:sp>
    </p:spTree>
    <p:extLst>
      <p:ext uri="{BB962C8B-B14F-4D97-AF65-F5344CB8AC3E}">
        <p14:creationId xmlns:p14="http://schemas.microsoft.com/office/powerpoint/2010/main" val="2334638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ythrough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5">
            <a:extLst>
              <a:ext uri="{FF2B5EF4-FFF2-40B4-BE49-F238E27FC236}">
                <a16:creationId xmlns:a16="http://schemas.microsoft.com/office/drawing/2014/main" id="{692BAFB7-76E3-6DF4-43A6-28F610D355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1217" y="962527"/>
            <a:ext cx="11415562" cy="6699183"/>
          </a:xfrm>
          <a:effectLst>
            <a:glow>
              <a:schemeClr val="accent1">
                <a:alpha val="0"/>
              </a:schemeClr>
            </a:glow>
          </a:effectLst>
        </p:spPr>
        <p:txBody>
          <a:bodyPr>
            <a:normAutofit/>
          </a:bodyPr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en-GB" sz="5400" dirty="0"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There was no shallow sentimentalism about children. 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GB" sz="5400" dirty="0"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There was no idea that children are righteous, or holy, or pure, or innocent, or undefiled. </a:t>
            </a:r>
          </a:p>
        </p:txBody>
      </p:sp>
    </p:spTree>
    <p:extLst>
      <p:ext uri="{BB962C8B-B14F-4D97-AF65-F5344CB8AC3E}">
        <p14:creationId xmlns:p14="http://schemas.microsoft.com/office/powerpoint/2010/main" val="3967314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ythrough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Mark 11:9 Artwork | Bible Art">
            <a:extLst>
              <a:ext uri="{FF2B5EF4-FFF2-40B4-BE49-F238E27FC236}">
                <a16:creationId xmlns:a16="http://schemas.microsoft.com/office/drawing/2014/main" id="{628DC9B5-F6EE-5411-6688-5226273D18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345" y="-270310"/>
            <a:ext cx="11319309" cy="9630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BE4D06CC-6E90-B568-9B09-9EA4692F04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53887"/>
            <a:ext cx="12192000" cy="1655762"/>
          </a:xfr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35000">
                <a:srgbClr val="FFC000"/>
              </a:gs>
              <a:gs pos="100000">
                <a:schemeClr val="accent4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28575">
            <a:noFill/>
          </a:ln>
        </p:spPr>
        <p:txBody>
          <a:bodyPr>
            <a:noAutofit/>
          </a:bodyPr>
          <a:lstStyle/>
          <a:p>
            <a:r>
              <a:rPr lang="en-GB" sz="8800" spc="600" dirty="0">
                <a:latin typeface="Century Gothic" panose="020B0502020202020204" pitchFamily="34" charset="0"/>
              </a:rPr>
              <a:t>Matthew 11:16-17, </a:t>
            </a:r>
            <a:endParaRPr lang="en-GB" sz="4800" dirty="0"/>
          </a:p>
        </p:txBody>
      </p:sp>
    </p:spTree>
    <p:extLst>
      <p:ext uri="{BB962C8B-B14F-4D97-AF65-F5344CB8AC3E}">
        <p14:creationId xmlns:p14="http://schemas.microsoft.com/office/powerpoint/2010/main" val="3061629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ythrough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E4D06CC-6E90-B568-9B09-9EA4692F04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53887"/>
            <a:ext cx="12192000" cy="1655762"/>
          </a:xfr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35000">
                <a:srgbClr val="FFC000"/>
              </a:gs>
              <a:gs pos="100000">
                <a:schemeClr val="accent4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28575">
            <a:noFill/>
          </a:ln>
        </p:spPr>
        <p:txBody>
          <a:bodyPr>
            <a:noAutofit/>
          </a:bodyPr>
          <a:lstStyle/>
          <a:p>
            <a:r>
              <a:rPr lang="en-GB" sz="8800" spc="600" dirty="0">
                <a:latin typeface="Century Gothic" panose="020B0502020202020204" pitchFamily="34" charset="0"/>
              </a:rPr>
              <a:t>Matthew</a:t>
            </a:r>
            <a:r>
              <a:rPr lang="en-GB" sz="9600" spc="600" dirty="0">
                <a:latin typeface="Century Gothic" panose="020B0502020202020204" pitchFamily="34" charset="0"/>
              </a:rPr>
              <a:t>19:13</a:t>
            </a:r>
            <a:endParaRPr lang="en-GB" sz="4800" dirty="0"/>
          </a:p>
        </p:txBody>
      </p:sp>
      <p:sp>
        <p:nvSpPr>
          <p:cNvPr id="3" name="Subtitle 5">
            <a:extLst>
              <a:ext uri="{FF2B5EF4-FFF2-40B4-BE49-F238E27FC236}">
                <a16:creationId xmlns:a16="http://schemas.microsoft.com/office/drawing/2014/main" id="{825E3240-3BEE-D8FF-DE65-613D392644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142775" y="2254064"/>
            <a:ext cx="4536707" cy="4475747"/>
          </a:xfrm>
          <a:effectLst>
            <a:glow>
              <a:schemeClr val="accent1">
                <a:alpha val="0"/>
              </a:schemeClr>
            </a:glow>
          </a:effectLst>
        </p:spPr>
        <p:txBody>
          <a:bodyPr>
            <a:normAutofit lnSpcReduction="10000"/>
          </a:bodyPr>
          <a:lstStyle/>
          <a:p>
            <a:r>
              <a:rPr lang="en-GB" sz="8000" dirty="0">
                <a:latin typeface="Agency FB" panose="020B0503020202020204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but the disciples rebuked them. </a:t>
            </a:r>
            <a:endParaRPr lang="en-GB" sz="8000" b="1" dirty="0">
              <a:latin typeface="Agency FB" panose="020B0503020202020204" pitchFamily="34" charset="0"/>
              <a:ea typeface="ADLaM Display" panose="020F0502020204030204" pitchFamily="2" charset="0"/>
              <a:cs typeface="ADLaM Display" panose="020F0502020204030204" pitchFamily="2" charset="0"/>
            </a:endParaRPr>
          </a:p>
        </p:txBody>
      </p:sp>
      <p:pic>
        <p:nvPicPr>
          <p:cNvPr id="15362" name="Picture 2" descr="Luke 18:15-17 - Jesus called them unto him, and said, Suffer little  children to come unto me... | Jesus is risen, Bible pictures, Bible">
            <a:extLst>
              <a:ext uri="{FF2B5EF4-FFF2-40B4-BE49-F238E27FC236}">
                <a16:creationId xmlns:a16="http://schemas.microsoft.com/office/drawing/2014/main" id="{4E1286BF-203C-B2C3-0CCD-ABA04AE068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3932" y="1909649"/>
            <a:ext cx="8046769" cy="5638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1734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ythrough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32873" y="4924712"/>
            <a:ext cx="10231655" cy="1617531"/>
          </a:xfrm>
          <a:solidFill>
            <a:schemeClr val="bg1"/>
          </a:solidFill>
          <a:ln>
            <a:solidFill>
              <a:schemeClr val="bg1"/>
            </a:solidFill>
          </a:ln>
        </p:spPr>
        <p:txBody>
          <a:bodyPr>
            <a:normAutofit fontScale="90000"/>
          </a:bodyPr>
          <a:lstStyle/>
          <a:p>
            <a:pPr algn="r">
              <a:lnSpc>
                <a:spcPct val="100000"/>
              </a:lnSpc>
            </a:pPr>
            <a:br>
              <a:rPr lang="en-GB" sz="12800" dirty="0">
                <a:highlight>
                  <a:srgbClr val="EAAD00"/>
                </a:highlight>
                <a:latin typeface="Bahnschrift Light Condensed" panose="020B0502040204020203" pitchFamily="34" charset="0"/>
              </a:rPr>
            </a:br>
            <a:r>
              <a:rPr lang="en-GB" sz="12800" dirty="0">
                <a:highlight>
                  <a:srgbClr val="EAAD00"/>
                </a:highlight>
                <a:latin typeface="Bahnschrift Light Condensed" panose="020B0502040204020203" pitchFamily="34" charset="0"/>
              </a:rPr>
              <a:t>  Matthew 19:13-15</a:t>
            </a:r>
            <a:endParaRPr lang="en-GB" dirty="0">
              <a:highlight>
                <a:srgbClr val="EAAD00"/>
              </a:highlight>
            </a:endParaRPr>
          </a:p>
        </p:txBody>
      </p:sp>
      <p:pic>
        <p:nvPicPr>
          <p:cNvPr id="1030" name="Picture 6" descr="Vector decorative floral corner black and white Stock Vector Image &amp; Art -  Alamy">
            <a:extLst>
              <a:ext uri="{FF2B5EF4-FFF2-40B4-BE49-F238E27FC236}">
                <a16:creationId xmlns:a16="http://schemas.microsoft.com/office/drawing/2014/main" id="{ADF22B4F-10EB-5347-72C9-834063E8D6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26"/>
          <a:stretch/>
        </p:blipFill>
        <p:spPr bwMode="auto">
          <a:xfrm>
            <a:off x="27472" y="2435193"/>
            <a:ext cx="3222630" cy="4206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Download Line Art, Design, Floral. Royalty-Free Vector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2863" y="8205138"/>
            <a:ext cx="5914850" cy="3416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ivider PNG Images | Free PNG Vector Graphics, Effects &amp; Backgrounds -  rawpixel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704" y="8641553"/>
            <a:ext cx="7620000" cy="2543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FE23A67F-DBC8-F585-F8CD-E198E0DA5BED}"/>
              </a:ext>
            </a:extLst>
          </p:cNvPr>
          <p:cNvSpPr txBox="1">
            <a:spLocks/>
          </p:cNvSpPr>
          <p:nvPr/>
        </p:nvSpPr>
        <p:spPr>
          <a:xfrm>
            <a:off x="360346" y="-1999440"/>
            <a:ext cx="11677650" cy="654156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GB" sz="17000" b="1" dirty="0">
                <a:latin typeface="Bahnschrift Light Condensed" panose="020B0502040204020203" pitchFamily="34" charset="0"/>
              </a:rPr>
              <a:t>Jesus</a:t>
            </a:r>
            <a:r>
              <a:rPr lang="en-GB" sz="14200" dirty="0">
                <a:latin typeface="Bahnschrift Light Condensed" panose="020B0502040204020203" pitchFamily="34" charset="0"/>
              </a:rPr>
              <a:t> and </a:t>
            </a:r>
            <a:r>
              <a:rPr lang="en-GB" sz="17000" b="1" dirty="0">
                <a:latin typeface="Bahnschrift Light Condensed" panose="020B0502040204020203" pitchFamily="34" charset="0"/>
              </a:rPr>
              <a:t>Infant</a:t>
            </a:r>
            <a:r>
              <a:rPr lang="en-GB" sz="14200" dirty="0">
                <a:latin typeface="Bahnschrift Light Condensed" panose="020B0502040204020203" pitchFamily="34" charset="0"/>
              </a:rPr>
              <a:t> Baptism</a:t>
            </a:r>
            <a:r>
              <a:rPr lang="en-GB" sz="9600" dirty="0">
                <a:latin typeface="Bahnschrift Light Condensed" panose="020B0502040204020203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214597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ythrough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E4D06CC-6E90-B568-9B09-9EA4692F04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53887"/>
            <a:ext cx="12192000" cy="1655762"/>
          </a:xfr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35000">
                <a:srgbClr val="FFC000"/>
              </a:gs>
              <a:gs pos="100000">
                <a:schemeClr val="accent4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28575">
            <a:noFill/>
          </a:ln>
        </p:spPr>
        <p:txBody>
          <a:bodyPr>
            <a:noAutofit/>
          </a:bodyPr>
          <a:lstStyle/>
          <a:p>
            <a:r>
              <a:rPr lang="en-GB" sz="8800" spc="600" dirty="0">
                <a:latin typeface="Century Gothic" panose="020B0502020202020204" pitchFamily="34" charset="0"/>
              </a:rPr>
              <a:t>Matthew</a:t>
            </a:r>
            <a:r>
              <a:rPr lang="en-GB" sz="9600" spc="600" dirty="0">
                <a:latin typeface="Century Gothic" panose="020B0502020202020204" pitchFamily="34" charset="0"/>
              </a:rPr>
              <a:t>19:14</a:t>
            </a:r>
            <a:endParaRPr lang="en-GB" sz="4800" dirty="0"/>
          </a:p>
        </p:txBody>
      </p:sp>
      <p:sp>
        <p:nvSpPr>
          <p:cNvPr id="3" name="Subtitle 5">
            <a:extLst>
              <a:ext uri="{FF2B5EF4-FFF2-40B4-BE49-F238E27FC236}">
                <a16:creationId xmlns:a16="http://schemas.microsoft.com/office/drawing/2014/main" id="{825E3240-3BEE-D8FF-DE65-613D392644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606" y="2743200"/>
            <a:ext cx="12192000" cy="3774855"/>
          </a:xfrm>
          <a:effectLst>
            <a:glow>
              <a:schemeClr val="accent1">
                <a:alpha val="0"/>
              </a:schemeClr>
            </a:glow>
          </a:effectLst>
        </p:spPr>
        <p:txBody>
          <a:bodyPr>
            <a:normAutofit/>
          </a:bodyPr>
          <a:lstStyle/>
          <a:p>
            <a:r>
              <a:rPr lang="en-GB" sz="7200" dirty="0"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“Let the little children come to Me, and do not forbid them; for of such is the kingdom of heaven.” </a:t>
            </a:r>
            <a:endParaRPr lang="en-GB" sz="7200" b="1" dirty="0">
              <a:latin typeface="Bahnschrift SemiLight Condensed" panose="020B0502040204020203" pitchFamily="34" charset="0"/>
              <a:ea typeface="ADLaM Display" panose="020F0502020204030204" pitchFamily="2" charset="0"/>
              <a:cs typeface="ADLaM Display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6455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ythrough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Indignation in The Disciples, Jesus and Me | Christianity 201">
            <a:extLst>
              <a:ext uri="{FF2B5EF4-FFF2-40B4-BE49-F238E27FC236}">
                <a16:creationId xmlns:a16="http://schemas.microsoft.com/office/drawing/2014/main" id="{750F4F82-09CB-B1BA-25ED-BCDC395060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081768"/>
            <a:ext cx="12191999" cy="7228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BE4D06CC-6E90-B568-9B09-9EA4692F04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53887"/>
            <a:ext cx="12192000" cy="1655762"/>
          </a:xfr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35000">
                <a:srgbClr val="FFC000"/>
              </a:gs>
              <a:gs pos="100000">
                <a:schemeClr val="accent4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28575">
            <a:noFill/>
          </a:ln>
        </p:spPr>
        <p:txBody>
          <a:bodyPr>
            <a:noAutofit/>
          </a:bodyPr>
          <a:lstStyle/>
          <a:p>
            <a:r>
              <a:rPr lang="en-GB" sz="8800" spc="600" dirty="0">
                <a:latin typeface="Century Gothic" panose="020B0502020202020204" pitchFamily="34" charset="0"/>
              </a:rPr>
              <a:t>Mark 10:14, </a:t>
            </a:r>
            <a:endParaRPr lang="en-GB" sz="4800" dirty="0"/>
          </a:p>
        </p:txBody>
      </p:sp>
    </p:spTree>
    <p:extLst>
      <p:ext uri="{BB962C8B-B14F-4D97-AF65-F5344CB8AC3E}">
        <p14:creationId xmlns:p14="http://schemas.microsoft.com/office/powerpoint/2010/main" val="3383706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ythrough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5">
            <a:extLst>
              <a:ext uri="{FF2B5EF4-FFF2-40B4-BE49-F238E27FC236}">
                <a16:creationId xmlns:a16="http://schemas.microsoft.com/office/drawing/2014/main" id="{825E3240-3BEE-D8FF-DE65-613D392644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8231" y="683394"/>
            <a:ext cx="12192000" cy="5573027"/>
          </a:xfrm>
          <a:effectLst>
            <a:glow>
              <a:schemeClr val="accent1">
                <a:alpha val="0"/>
              </a:schemeClr>
            </a:glow>
          </a:effectLst>
        </p:spPr>
        <p:txBody>
          <a:bodyPr>
            <a:normAutofit lnSpcReduction="10000"/>
          </a:bodyPr>
          <a:lstStyle/>
          <a:p>
            <a:r>
              <a:rPr lang="en-GB" sz="7200" dirty="0"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Jesus uses the word</a:t>
            </a:r>
            <a:r>
              <a:rPr lang="en-GB" sz="8800" b="1" dirty="0"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 indignant </a:t>
            </a:r>
            <a:r>
              <a:rPr lang="en-GB" sz="6000" dirty="0"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(KJV)</a:t>
            </a:r>
          </a:p>
          <a:p>
            <a:endParaRPr lang="en-GB" sz="6000" dirty="0">
              <a:latin typeface="Bahnschrift SemiLight Condensed" panose="020B0502040204020203" pitchFamily="34" charset="0"/>
              <a:ea typeface="ADLaM Display" panose="020F0502020204030204" pitchFamily="2" charset="0"/>
              <a:cs typeface="ADLaM Display" panose="020F0502020204030204" pitchFamily="2" charset="0"/>
            </a:endParaRPr>
          </a:p>
          <a:p>
            <a:r>
              <a:rPr lang="en-GB" sz="7800" dirty="0"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Feeling or showing anger or annoyance at what is perceived as unfair treatment.</a:t>
            </a:r>
          </a:p>
        </p:txBody>
      </p:sp>
    </p:spTree>
    <p:extLst>
      <p:ext uri="{BB962C8B-B14F-4D97-AF65-F5344CB8AC3E}">
        <p14:creationId xmlns:p14="http://schemas.microsoft.com/office/powerpoint/2010/main" val="3139492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ythrough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4" descr="Jesus loves the little children Archives – PottyPadre">
            <a:extLst>
              <a:ext uri="{FF2B5EF4-FFF2-40B4-BE49-F238E27FC236}">
                <a16:creationId xmlns:a16="http://schemas.microsoft.com/office/drawing/2014/main" id="{EE125658-F362-1866-203F-1D4A2B09071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423" y="-1054522"/>
            <a:ext cx="11954577" cy="8276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A193D04-41E5-5475-E52B-445B93FDEA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88" y="5650029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GB" sz="9600" b="1" dirty="0" err="1">
                <a:highlight>
                  <a:srgbClr val="EAAD00"/>
                </a:highlight>
              </a:rPr>
              <a:t>i</a:t>
            </a:r>
            <a:r>
              <a:rPr lang="en-GB" sz="9600" b="1" dirty="0">
                <a:highlight>
                  <a:srgbClr val="EAAD00"/>
                </a:highlight>
              </a:rPr>
              <a:t>)	Jesus loved babies. </a:t>
            </a:r>
          </a:p>
        </p:txBody>
      </p:sp>
    </p:spTree>
    <p:extLst>
      <p:ext uri="{BB962C8B-B14F-4D97-AF65-F5344CB8AC3E}">
        <p14:creationId xmlns:p14="http://schemas.microsoft.com/office/powerpoint/2010/main" val="3970535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ythrough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Nothing Can Separate Us From The Love Of God Which Is In Christ Jesus |  Christian.net">
            <a:extLst>
              <a:ext uri="{FF2B5EF4-FFF2-40B4-BE49-F238E27FC236}">
                <a16:creationId xmlns:a16="http://schemas.microsoft.com/office/drawing/2014/main" id="{2138F36A-F03A-28F6-6885-CD5F42D48C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A193D04-41E5-5475-E52B-445B93FDEA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88" y="5650029"/>
            <a:ext cx="11954576" cy="1325563"/>
          </a:xfrm>
        </p:spPr>
        <p:txBody>
          <a:bodyPr>
            <a:normAutofit fontScale="90000"/>
          </a:bodyPr>
          <a:lstStyle/>
          <a:p>
            <a:r>
              <a:rPr lang="en-GB" sz="9600" b="1" dirty="0">
                <a:highlight>
                  <a:srgbClr val="EAAD00"/>
                </a:highlight>
              </a:rPr>
              <a:t>ii)	Jesus also loved adults.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C95202-136F-6055-65CC-6104CA1817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8460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ythrough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The Gods of the Earth. With Christianity's start date… | by Dr. Roy Murphy  | Medium">
            <a:extLst>
              <a:ext uri="{FF2B5EF4-FFF2-40B4-BE49-F238E27FC236}">
                <a16:creationId xmlns:a16="http://schemas.microsoft.com/office/drawing/2014/main" id="{6429FE17-A2A1-FEA4-F282-DCEC61FD8E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7280" y="0"/>
            <a:ext cx="1371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A193D04-41E5-5475-E52B-445B93FDEA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939" y="5532437"/>
            <a:ext cx="11954576" cy="1325563"/>
          </a:xfrm>
        </p:spPr>
        <p:txBody>
          <a:bodyPr>
            <a:noAutofit/>
          </a:bodyPr>
          <a:lstStyle/>
          <a:p>
            <a:r>
              <a:rPr lang="en-GB" sz="7200" b="1" dirty="0">
                <a:highlight>
                  <a:srgbClr val="EAAD00"/>
                </a:highlight>
              </a:rPr>
              <a:t>iii)	 No one is outside the care. </a:t>
            </a:r>
          </a:p>
        </p:txBody>
      </p:sp>
    </p:spTree>
    <p:extLst>
      <p:ext uri="{BB962C8B-B14F-4D97-AF65-F5344CB8AC3E}">
        <p14:creationId xmlns:p14="http://schemas.microsoft.com/office/powerpoint/2010/main" val="2667562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ythrough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Behind the Song: Jesus Loves the Little Children ⋆ Diana Leagh Matthews">
            <a:extLst>
              <a:ext uri="{FF2B5EF4-FFF2-40B4-BE49-F238E27FC236}">
                <a16:creationId xmlns:a16="http://schemas.microsoft.com/office/drawing/2014/main" id="{DA882303-A16C-D791-63FA-DDDE9986A7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490888"/>
            <a:ext cx="12489741" cy="7806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A193D04-41E5-5475-E52B-445B93FDEA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808" y="5532437"/>
            <a:ext cx="12386912" cy="1325563"/>
          </a:xfrm>
        </p:spPr>
        <p:txBody>
          <a:bodyPr>
            <a:noAutofit/>
          </a:bodyPr>
          <a:lstStyle/>
          <a:p>
            <a:r>
              <a:rPr lang="en-GB" sz="7200" b="1" dirty="0">
                <a:highlight>
                  <a:srgbClr val="EAAD00"/>
                </a:highlight>
              </a:rPr>
              <a:t>iv)	They were used for illustration.</a:t>
            </a:r>
          </a:p>
        </p:txBody>
      </p:sp>
    </p:spTree>
    <p:extLst>
      <p:ext uri="{BB962C8B-B14F-4D97-AF65-F5344CB8AC3E}">
        <p14:creationId xmlns:p14="http://schemas.microsoft.com/office/powerpoint/2010/main" val="448478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ythrough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Jesus Christ Taught Us How To Serve Others | Christian.net">
            <a:extLst>
              <a:ext uri="{FF2B5EF4-FFF2-40B4-BE49-F238E27FC236}">
                <a16:creationId xmlns:a16="http://schemas.microsoft.com/office/drawing/2014/main" id="{663E05D6-6256-2647-AB52-B4F2BD0334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A193D04-41E5-5475-E52B-445B93FDEA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94912" y="5166675"/>
            <a:ext cx="12386912" cy="1325563"/>
          </a:xfrm>
        </p:spPr>
        <p:txBody>
          <a:bodyPr>
            <a:noAutofit/>
          </a:bodyPr>
          <a:lstStyle/>
          <a:p>
            <a:pPr algn="ctr"/>
            <a:r>
              <a:rPr lang="en-GB" sz="7200" b="1" dirty="0">
                <a:highlight>
                  <a:srgbClr val="EAAD00"/>
                </a:highlight>
              </a:rPr>
              <a:t>v)	Don’t decide who can and who can’t enter.</a:t>
            </a:r>
          </a:p>
        </p:txBody>
      </p:sp>
    </p:spTree>
    <p:extLst>
      <p:ext uri="{BB962C8B-B14F-4D97-AF65-F5344CB8AC3E}">
        <p14:creationId xmlns:p14="http://schemas.microsoft.com/office/powerpoint/2010/main" val="2623291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ythrough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E4D06CC-6E90-B568-9B09-9EA4692F04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53887"/>
            <a:ext cx="12192000" cy="1655762"/>
          </a:xfr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35000">
                <a:srgbClr val="FFC000"/>
              </a:gs>
              <a:gs pos="100000">
                <a:schemeClr val="accent4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28575">
            <a:noFill/>
          </a:ln>
        </p:spPr>
        <p:txBody>
          <a:bodyPr>
            <a:noAutofit/>
          </a:bodyPr>
          <a:lstStyle/>
          <a:p>
            <a:r>
              <a:rPr lang="en-GB" sz="8800" spc="600" dirty="0">
                <a:latin typeface="Century Gothic" panose="020B0502020202020204" pitchFamily="34" charset="0"/>
              </a:rPr>
              <a:t>Matthew</a:t>
            </a:r>
            <a:r>
              <a:rPr lang="en-GB" sz="9600" spc="600" dirty="0">
                <a:latin typeface="Century Gothic" panose="020B0502020202020204" pitchFamily="34" charset="0"/>
              </a:rPr>
              <a:t>19:14</a:t>
            </a:r>
            <a:endParaRPr lang="en-GB" sz="4800" dirty="0"/>
          </a:p>
        </p:txBody>
      </p:sp>
      <p:sp>
        <p:nvSpPr>
          <p:cNvPr id="3" name="Subtitle 5">
            <a:extLst>
              <a:ext uri="{FF2B5EF4-FFF2-40B4-BE49-F238E27FC236}">
                <a16:creationId xmlns:a16="http://schemas.microsoft.com/office/drawing/2014/main" id="{825E3240-3BEE-D8FF-DE65-613D392644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606" y="2743200"/>
            <a:ext cx="12192000" cy="3774855"/>
          </a:xfrm>
          <a:effectLst>
            <a:glow>
              <a:schemeClr val="accent1">
                <a:alpha val="0"/>
              </a:schemeClr>
            </a:glow>
          </a:effectLst>
        </p:spPr>
        <p:txBody>
          <a:bodyPr>
            <a:normAutofit/>
          </a:bodyPr>
          <a:lstStyle/>
          <a:p>
            <a:r>
              <a:rPr lang="en-GB" sz="7200" dirty="0"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“Let the little children come to Me, and do not forbid them; for of such is the kingdom of heaven.” </a:t>
            </a:r>
            <a:endParaRPr lang="en-GB" sz="7200" b="1" dirty="0">
              <a:latin typeface="Bahnschrift SemiLight Condensed" panose="020B0502040204020203" pitchFamily="34" charset="0"/>
              <a:ea typeface="ADLaM Display" panose="020F0502020204030204" pitchFamily="2" charset="0"/>
              <a:cs typeface="ADLaM Display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6410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ythrough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5">
            <a:extLst>
              <a:ext uri="{FF2B5EF4-FFF2-40B4-BE49-F238E27FC236}">
                <a16:creationId xmlns:a16="http://schemas.microsoft.com/office/drawing/2014/main" id="{825E3240-3BEE-D8FF-DE65-613D392644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1010653"/>
            <a:ext cx="12192000" cy="5573027"/>
          </a:xfrm>
          <a:effectLst>
            <a:glow>
              <a:schemeClr val="accent1">
                <a:alpha val="0"/>
              </a:schemeClr>
            </a:glow>
          </a:effectLst>
        </p:spPr>
        <p:txBody>
          <a:bodyPr>
            <a:normAutofit fontScale="92500"/>
          </a:bodyPr>
          <a:lstStyle/>
          <a:p>
            <a:r>
              <a:rPr lang="en-GB" sz="7200" dirty="0"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•	</a:t>
            </a:r>
            <a:r>
              <a:rPr lang="en-GB" sz="6500" dirty="0"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They weren’t coming for some magical rite. </a:t>
            </a:r>
          </a:p>
          <a:p>
            <a:r>
              <a:rPr lang="en-GB" sz="6500" dirty="0"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•	They weren’t coming for some magical ceremony. </a:t>
            </a:r>
          </a:p>
          <a:p>
            <a:r>
              <a:rPr lang="en-GB" sz="6500" dirty="0"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•	They weren’t coming to get baptized.</a:t>
            </a:r>
          </a:p>
          <a:p>
            <a:r>
              <a:rPr lang="en-GB" sz="6500" dirty="0"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•	They came because their hearts were right.</a:t>
            </a:r>
          </a:p>
        </p:txBody>
      </p:sp>
    </p:spTree>
    <p:extLst>
      <p:ext uri="{BB962C8B-B14F-4D97-AF65-F5344CB8AC3E}">
        <p14:creationId xmlns:p14="http://schemas.microsoft.com/office/powerpoint/2010/main" val="2060303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ythrough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E4D06CC-6E90-B568-9B09-9EA4692F04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53887"/>
            <a:ext cx="12192000" cy="1655762"/>
          </a:xfr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35000">
                <a:srgbClr val="FFC000"/>
              </a:gs>
              <a:gs pos="100000">
                <a:schemeClr val="accent4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28575">
            <a:noFill/>
          </a:ln>
        </p:spPr>
        <p:txBody>
          <a:bodyPr>
            <a:noAutofit/>
          </a:bodyPr>
          <a:lstStyle/>
          <a:p>
            <a:r>
              <a:rPr lang="en-GB" sz="8800" spc="600" dirty="0">
                <a:latin typeface="Century Gothic" panose="020B0502020202020204" pitchFamily="34" charset="0"/>
              </a:rPr>
              <a:t>Matthew</a:t>
            </a:r>
            <a:r>
              <a:rPr lang="en-GB" sz="9600" spc="600" dirty="0">
                <a:latin typeface="Century Gothic" panose="020B0502020202020204" pitchFamily="34" charset="0"/>
              </a:rPr>
              <a:t>19:13-15</a:t>
            </a:r>
            <a:endParaRPr lang="en-GB" sz="4800" dirty="0"/>
          </a:p>
        </p:txBody>
      </p:sp>
      <p:pic>
        <p:nvPicPr>
          <p:cNvPr id="2" name="Picture 2" descr="jesus christ standing with many children in the desert 4K ultra HD high  definition laughing&quot; - Playground">
            <a:extLst>
              <a:ext uri="{FF2B5EF4-FFF2-40B4-BE49-F238E27FC236}">
                <a16:creationId xmlns:a16="http://schemas.microsoft.com/office/drawing/2014/main" id="{A06ACBE6-3355-A0F5-84D3-6F3619CB9F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1" y="1582755"/>
            <a:ext cx="10571746" cy="5946607"/>
          </a:xfrm>
          <a:prstGeom prst="rect">
            <a:avLst/>
          </a:prstGeom>
          <a:noFill/>
          <a:effectLst>
            <a:softEdge rad="889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2336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ythrough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Stream NIMROD - 2020 - JESUS LOVES US ALL by NIMROD - The Mighty Hunter |  Listen online for free on SoundCloud">
            <a:extLst>
              <a:ext uri="{FF2B5EF4-FFF2-40B4-BE49-F238E27FC236}">
                <a16:creationId xmlns:a16="http://schemas.microsoft.com/office/drawing/2014/main" id="{FF2CB51C-7CE8-9837-96F3-B7BB8BDC78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0598" y="310114"/>
            <a:ext cx="6237772" cy="6237772"/>
          </a:xfrm>
          <a:prstGeom prst="rect">
            <a:avLst/>
          </a:prstGeom>
          <a:noFill/>
          <a:effectLst>
            <a:softEdge rad="825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ubtitle 5">
            <a:extLst>
              <a:ext uri="{FF2B5EF4-FFF2-40B4-BE49-F238E27FC236}">
                <a16:creationId xmlns:a16="http://schemas.microsoft.com/office/drawing/2014/main" id="{825E3240-3BEE-D8FF-DE65-613D392644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3630" y="404261"/>
            <a:ext cx="6554804" cy="5573027"/>
          </a:xfrm>
          <a:effectLst>
            <a:glow>
              <a:schemeClr val="accent1">
                <a:alpha val="0"/>
              </a:schemeClr>
            </a:glow>
          </a:effectLst>
        </p:spPr>
        <p:txBody>
          <a:bodyPr>
            <a:normAutofit/>
          </a:bodyPr>
          <a:lstStyle/>
          <a:p>
            <a:r>
              <a:rPr lang="en-GB" sz="7200" dirty="0"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Jesus says, “For now, you permit them to come, and for future, don’t ever forbid them to come.”</a:t>
            </a:r>
            <a:endParaRPr lang="en-GB" sz="6500" dirty="0">
              <a:latin typeface="Bahnschrift SemiLight Condensed" panose="020B0502040204020203" pitchFamily="34" charset="0"/>
              <a:ea typeface="ADLaM Display" panose="020F0502020204030204" pitchFamily="2" charset="0"/>
              <a:cs typeface="ADLaM Display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0247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ythrough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For Of Such Is The Kingdom of Heaven Canvas Jesus Canvas - Gift For  Christian | eBay">
            <a:extLst>
              <a:ext uri="{FF2B5EF4-FFF2-40B4-BE49-F238E27FC236}">
                <a16:creationId xmlns:a16="http://schemas.microsoft.com/office/drawing/2014/main" id="{3519C134-BCFA-45FB-1090-D31BFE534E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79" t="12548" r="4863" b="28336"/>
          <a:stretch/>
        </p:blipFill>
        <p:spPr bwMode="auto">
          <a:xfrm>
            <a:off x="0" y="404261"/>
            <a:ext cx="9572635" cy="6492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ubtitle 5">
            <a:extLst>
              <a:ext uri="{FF2B5EF4-FFF2-40B4-BE49-F238E27FC236}">
                <a16:creationId xmlns:a16="http://schemas.microsoft.com/office/drawing/2014/main" id="{825E3240-3BEE-D8FF-DE65-613D392644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19365" y="182880"/>
            <a:ext cx="9384630" cy="2387065"/>
          </a:xfrm>
          <a:effectLst>
            <a:glow>
              <a:schemeClr val="accent1">
                <a:alpha val="0"/>
              </a:schemeClr>
            </a:glow>
          </a:effectLst>
        </p:spPr>
        <p:txBody>
          <a:bodyPr>
            <a:normAutofit fontScale="92500" lnSpcReduction="20000"/>
          </a:bodyPr>
          <a:lstStyle/>
          <a:p>
            <a:r>
              <a:rPr lang="en-GB" sz="7200" dirty="0"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Jesus says, “For now, you permit them to come, and for future, don’t ever forbid them to come.”</a:t>
            </a:r>
            <a:endParaRPr lang="en-GB" sz="6500" dirty="0">
              <a:latin typeface="Bahnschrift SemiLight Condensed" panose="020B0502040204020203" pitchFamily="34" charset="0"/>
              <a:ea typeface="ADLaM Display" panose="020F0502020204030204" pitchFamily="2" charset="0"/>
              <a:cs typeface="ADLaM Display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9149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ythrough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5">
            <a:extLst>
              <a:ext uri="{FF2B5EF4-FFF2-40B4-BE49-F238E27FC236}">
                <a16:creationId xmlns:a16="http://schemas.microsoft.com/office/drawing/2014/main" id="{825E3240-3BEE-D8FF-DE65-613D392644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0945" y="866274"/>
            <a:ext cx="11744113" cy="6670307"/>
          </a:xfrm>
          <a:effectLst>
            <a:glow>
              <a:schemeClr val="accent1">
                <a:alpha val="0"/>
              </a:schemeClr>
            </a:glow>
          </a:effectLst>
        </p:spPr>
        <p:txBody>
          <a:bodyPr>
            <a:normAutofit/>
          </a:bodyPr>
          <a:lstStyle/>
          <a:p>
            <a:r>
              <a:rPr lang="en-GB" sz="5400" dirty="0"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There is no baptism here of babies. </a:t>
            </a:r>
          </a:p>
          <a:p>
            <a:r>
              <a:rPr lang="en-GB" sz="5400" dirty="0"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There is no indication of the faith of the parents.</a:t>
            </a:r>
          </a:p>
          <a:p>
            <a:r>
              <a:rPr lang="en-GB" sz="5400" dirty="0"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There is no parental covenant here. </a:t>
            </a:r>
          </a:p>
          <a:p>
            <a:endParaRPr lang="en-GB" sz="5400" dirty="0">
              <a:latin typeface="Bahnschrift SemiLight Condensed" panose="020B0502040204020203" pitchFamily="34" charset="0"/>
              <a:ea typeface="ADLaM Display" panose="020F0502020204030204" pitchFamily="2" charset="0"/>
              <a:cs typeface="ADLaM Display" panose="020F0502020204030204" pitchFamily="2" charset="0"/>
            </a:endParaRPr>
          </a:p>
          <a:p>
            <a:endParaRPr lang="en-GB" dirty="0">
              <a:latin typeface="Bahnschrift SemiLight Condensed" panose="020B0502040204020203" pitchFamily="34" charset="0"/>
              <a:ea typeface="ADLaM Display" panose="020F0502020204030204" pitchFamily="2" charset="0"/>
              <a:cs typeface="ADLaM Display" panose="020F0502020204030204" pitchFamily="2" charset="0"/>
            </a:endParaRPr>
          </a:p>
          <a:p>
            <a:r>
              <a:rPr lang="en-GB" sz="8000" dirty="0"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“Babies such as these” </a:t>
            </a:r>
          </a:p>
        </p:txBody>
      </p:sp>
    </p:spTree>
    <p:extLst>
      <p:ext uri="{BB962C8B-B14F-4D97-AF65-F5344CB8AC3E}">
        <p14:creationId xmlns:p14="http://schemas.microsoft.com/office/powerpoint/2010/main" val="4169577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ythrough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E4D06CC-6E90-B568-9B09-9EA4692F04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53887"/>
            <a:ext cx="12192000" cy="1655762"/>
          </a:xfr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35000">
                <a:srgbClr val="FFC000"/>
              </a:gs>
              <a:gs pos="100000">
                <a:schemeClr val="accent4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28575">
            <a:noFill/>
          </a:ln>
        </p:spPr>
        <p:txBody>
          <a:bodyPr>
            <a:noAutofit/>
          </a:bodyPr>
          <a:lstStyle/>
          <a:p>
            <a:r>
              <a:rPr lang="en-GB" sz="8800" spc="600" dirty="0">
                <a:latin typeface="Century Gothic" panose="020B0502020202020204" pitchFamily="34" charset="0"/>
              </a:rPr>
              <a:t>1 Corinthians 13:11, </a:t>
            </a:r>
            <a:endParaRPr lang="en-GB" sz="4800" dirty="0"/>
          </a:p>
        </p:txBody>
      </p:sp>
      <p:sp>
        <p:nvSpPr>
          <p:cNvPr id="3" name="Subtitle 5">
            <a:extLst>
              <a:ext uri="{FF2B5EF4-FFF2-40B4-BE49-F238E27FC236}">
                <a16:creationId xmlns:a16="http://schemas.microsoft.com/office/drawing/2014/main" id="{825E3240-3BEE-D8FF-DE65-613D392644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606" y="2319688"/>
            <a:ext cx="12192000" cy="4198367"/>
          </a:xfrm>
          <a:effectLst>
            <a:glow>
              <a:schemeClr val="accent1">
                <a:alpha val="0"/>
              </a:schemeClr>
            </a:glow>
          </a:effectLst>
        </p:spPr>
        <p:txBody>
          <a:bodyPr>
            <a:normAutofit/>
          </a:bodyPr>
          <a:lstStyle/>
          <a:p>
            <a:r>
              <a:rPr lang="en-GB" sz="7200" dirty="0"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When I was a child, I spoke as a child, I understood as a child, I thought as a child; but when I became a man, I put away childish things. </a:t>
            </a:r>
            <a:endParaRPr lang="en-GB" sz="7200" b="1" dirty="0">
              <a:latin typeface="Bahnschrift SemiLight Condensed" panose="020B0502040204020203" pitchFamily="34" charset="0"/>
              <a:ea typeface="ADLaM Display" panose="020F0502020204030204" pitchFamily="2" charset="0"/>
              <a:cs typeface="ADLaM Display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3961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ythrough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E4D06CC-6E90-B568-9B09-9EA4692F04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53887"/>
            <a:ext cx="12192000" cy="1655762"/>
          </a:xfr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35000">
                <a:srgbClr val="FFC000"/>
              </a:gs>
              <a:gs pos="100000">
                <a:schemeClr val="accent4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28575">
            <a:noFill/>
          </a:ln>
        </p:spPr>
        <p:txBody>
          <a:bodyPr>
            <a:noAutofit/>
          </a:bodyPr>
          <a:lstStyle/>
          <a:p>
            <a:r>
              <a:rPr lang="en-GB" sz="8800" spc="600" dirty="0">
                <a:latin typeface="Century Gothic" panose="020B0502020202020204" pitchFamily="34" charset="0"/>
              </a:rPr>
              <a:t>2 Samuel 12:22-23</a:t>
            </a:r>
            <a:endParaRPr lang="en-GB" sz="4800" dirty="0"/>
          </a:p>
        </p:txBody>
      </p:sp>
      <p:sp>
        <p:nvSpPr>
          <p:cNvPr id="3" name="Subtitle 5">
            <a:extLst>
              <a:ext uri="{FF2B5EF4-FFF2-40B4-BE49-F238E27FC236}">
                <a16:creationId xmlns:a16="http://schemas.microsoft.com/office/drawing/2014/main" id="{825E3240-3BEE-D8FF-DE65-613D392644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606" y="2521818"/>
            <a:ext cx="12192000" cy="4466123"/>
          </a:xfrm>
          <a:effectLst>
            <a:glow>
              <a:schemeClr val="accent1">
                <a:alpha val="0"/>
              </a:schemeClr>
            </a:glow>
          </a:effectLst>
        </p:spPr>
        <p:txBody>
          <a:bodyPr>
            <a:normAutofit/>
          </a:bodyPr>
          <a:lstStyle/>
          <a:p>
            <a:r>
              <a:rPr lang="en-GB" sz="7200" dirty="0"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But now he is dead; why should I fast? Can I bring him back again? I shall go to him, but he shall not return to me.”</a:t>
            </a:r>
            <a:endParaRPr lang="en-GB" sz="7200" b="1" dirty="0">
              <a:latin typeface="Bahnschrift SemiLight Condensed" panose="020B0502040204020203" pitchFamily="34" charset="0"/>
              <a:ea typeface="ADLaM Display" panose="020F0502020204030204" pitchFamily="2" charset="0"/>
              <a:cs typeface="ADLaM Display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8228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ythrough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Exploring His Grace: Born a Sinner?">
            <a:extLst>
              <a:ext uri="{FF2B5EF4-FFF2-40B4-BE49-F238E27FC236}">
                <a16:creationId xmlns:a16="http://schemas.microsoft.com/office/drawing/2014/main" id="{C5900936-0288-4B2D-793C-367045D890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88" y="2675157"/>
            <a:ext cx="5647806" cy="4182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ubtitle 5">
            <a:extLst>
              <a:ext uri="{FF2B5EF4-FFF2-40B4-BE49-F238E27FC236}">
                <a16:creationId xmlns:a16="http://schemas.microsoft.com/office/drawing/2014/main" id="{825E3240-3BEE-D8FF-DE65-613D392644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269509"/>
            <a:ext cx="12192000" cy="4437246"/>
          </a:xfrm>
          <a:effectLst>
            <a:glow>
              <a:schemeClr val="accent1">
                <a:alpha val="0"/>
              </a:schemeClr>
            </a:glow>
          </a:effectLst>
        </p:spPr>
        <p:txBody>
          <a:bodyPr>
            <a:normAutofit/>
          </a:bodyPr>
          <a:lstStyle/>
          <a:p>
            <a:r>
              <a:rPr lang="en-GB" sz="7200" dirty="0"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Babies are sinners, no question about it.  Because they are produced by sinners yet, God has a special place for them. </a:t>
            </a:r>
            <a:endParaRPr lang="en-GB" sz="7200" b="1" dirty="0">
              <a:latin typeface="Bahnschrift SemiLight Condensed" panose="020B0502040204020203" pitchFamily="34" charset="0"/>
              <a:ea typeface="ADLaM Display" panose="020F0502020204030204" pitchFamily="2" charset="0"/>
              <a:cs typeface="ADLaM Display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6458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ythrough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He Blessed Them One by One Giclée Print | Lds artwork, Pictures of christ,  Jesus painting">
            <a:extLst>
              <a:ext uri="{FF2B5EF4-FFF2-40B4-BE49-F238E27FC236}">
                <a16:creationId xmlns:a16="http://schemas.microsoft.com/office/drawing/2014/main" id="{16278D6B-C468-1D3F-11FA-2B0A43A3CB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897" y="1346098"/>
            <a:ext cx="45148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BE4D06CC-6E90-B568-9B09-9EA4692F04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53887"/>
            <a:ext cx="12192000" cy="1655762"/>
          </a:xfr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35000">
                <a:srgbClr val="FFC000"/>
              </a:gs>
              <a:gs pos="100000">
                <a:schemeClr val="accent4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28575">
            <a:noFill/>
          </a:ln>
        </p:spPr>
        <p:txBody>
          <a:bodyPr>
            <a:noAutofit/>
          </a:bodyPr>
          <a:lstStyle/>
          <a:p>
            <a:r>
              <a:rPr lang="en-GB" sz="8800" spc="600" dirty="0">
                <a:latin typeface="Century Gothic" panose="020B0502020202020204" pitchFamily="34" charset="0"/>
              </a:rPr>
              <a:t>Matthew</a:t>
            </a:r>
            <a:r>
              <a:rPr lang="en-GB" sz="9600" spc="600" dirty="0">
                <a:latin typeface="Century Gothic" panose="020B0502020202020204" pitchFamily="34" charset="0"/>
              </a:rPr>
              <a:t>19:15</a:t>
            </a:r>
            <a:endParaRPr lang="en-GB" sz="4800" dirty="0"/>
          </a:p>
        </p:txBody>
      </p:sp>
      <p:sp>
        <p:nvSpPr>
          <p:cNvPr id="3" name="Subtitle 5">
            <a:extLst>
              <a:ext uri="{FF2B5EF4-FFF2-40B4-BE49-F238E27FC236}">
                <a16:creationId xmlns:a16="http://schemas.microsoft.com/office/drawing/2014/main" id="{825E3240-3BEE-D8FF-DE65-613D392644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15276" y="2252311"/>
            <a:ext cx="6676724" cy="3774855"/>
          </a:xfrm>
          <a:effectLst>
            <a:glow>
              <a:schemeClr val="accent1">
                <a:alpha val="0"/>
              </a:schemeClr>
            </a:glow>
          </a:effectLst>
        </p:spPr>
        <p:txBody>
          <a:bodyPr>
            <a:normAutofit/>
          </a:bodyPr>
          <a:lstStyle/>
          <a:p>
            <a:r>
              <a:rPr lang="en-GB" sz="7200" dirty="0"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And He laid His hands on them and departed from there.</a:t>
            </a:r>
            <a:endParaRPr lang="en-GB" sz="7200" b="1" dirty="0">
              <a:latin typeface="Bahnschrift SemiLight Condensed" panose="020B0502040204020203" pitchFamily="34" charset="0"/>
              <a:ea typeface="ADLaM Display" panose="020F0502020204030204" pitchFamily="2" charset="0"/>
              <a:cs typeface="ADLaM Display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4832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ythrough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E4D06CC-6E90-B568-9B09-9EA4692F04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53887"/>
            <a:ext cx="12192000" cy="1655762"/>
          </a:xfr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35000">
                <a:srgbClr val="FFC000"/>
              </a:gs>
              <a:gs pos="100000">
                <a:schemeClr val="accent4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28575">
            <a:noFill/>
          </a:ln>
        </p:spPr>
        <p:txBody>
          <a:bodyPr>
            <a:noAutofit/>
          </a:bodyPr>
          <a:lstStyle/>
          <a:p>
            <a:r>
              <a:rPr lang="en-GB" sz="8800" spc="600" dirty="0">
                <a:latin typeface="Century Gothic" panose="020B0502020202020204" pitchFamily="34" charset="0"/>
              </a:rPr>
              <a:t>Luke 18:17, </a:t>
            </a:r>
            <a:endParaRPr lang="en-GB" sz="4800" dirty="0"/>
          </a:p>
        </p:txBody>
      </p:sp>
      <p:sp>
        <p:nvSpPr>
          <p:cNvPr id="3" name="Subtitle 5">
            <a:extLst>
              <a:ext uri="{FF2B5EF4-FFF2-40B4-BE49-F238E27FC236}">
                <a16:creationId xmlns:a16="http://schemas.microsoft.com/office/drawing/2014/main" id="{825E3240-3BEE-D8FF-DE65-613D392644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2252311"/>
            <a:ext cx="12192000" cy="3774855"/>
          </a:xfrm>
          <a:effectLst>
            <a:glow>
              <a:schemeClr val="accent1">
                <a:alpha val="0"/>
              </a:schemeClr>
            </a:glow>
          </a:effectLst>
        </p:spPr>
        <p:txBody>
          <a:bodyPr>
            <a:normAutofit/>
          </a:bodyPr>
          <a:lstStyle/>
          <a:p>
            <a:r>
              <a:rPr lang="en-GB" sz="7200" dirty="0"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Assuredly, I say to you, whoever does not receive the kingdom of God as a little child will by no means enter it.”</a:t>
            </a:r>
            <a:endParaRPr lang="en-GB" sz="7200" b="1" dirty="0">
              <a:latin typeface="Bahnschrift SemiLight Condensed" panose="020B0502040204020203" pitchFamily="34" charset="0"/>
              <a:ea typeface="ADLaM Display" panose="020F0502020204030204" pitchFamily="2" charset="0"/>
              <a:cs typeface="ADLaM Display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4485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ythrough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E4D06CC-6E90-B568-9B09-9EA4692F04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53887"/>
            <a:ext cx="12192000" cy="1655762"/>
          </a:xfr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35000">
                <a:srgbClr val="FFC000"/>
              </a:gs>
              <a:gs pos="100000">
                <a:schemeClr val="accent4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28575">
            <a:noFill/>
          </a:ln>
        </p:spPr>
        <p:txBody>
          <a:bodyPr>
            <a:noAutofit/>
          </a:bodyPr>
          <a:lstStyle/>
          <a:p>
            <a:r>
              <a:rPr lang="en-GB" sz="8800" spc="600" dirty="0">
                <a:latin typeface="Century Gothic" panose="020B0502020202020204" pitchFamily="34" charset="0"/>
              </a:rPr>
              <a:t>Matthew 18:3, </a:t>
            </a:r>
            <a:endParaRPr lang="en-GB" sz="4800" dirty="0"/>
          </a:p>
        </p:txBody>
      </p:sp>
      <p:sp>
        <p:nvSpPr>
          <p:cNvPr id="3" name="Subtitle 5">
            <a:extLst>
              <a:ext uri="{FF2B5EF4-FFF2-40B4-BE49-F238E27FC236}">
                <a16:creationId xmlns:a16="http://schemas.microsoft.com/office/drawing/2014/main" id="{825E3240-3BEE-D8FF-DE65-613D392644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2252311"/>
            <a:ext cx="12192000" cy="4605689"/>
          </a:xfrm>
          <a:effectLst>
            <a:glow>
              <a:schemeClr val="accent1">
                <a:alpha val="0"/>
              </a:schemeClr>
            </a:glow>
          </a:effectLst>
        </p:spPr>
        <p:txBody>
          <a:bodyPr>
            <a:normAutofit/>
          </a:bodyPr>
          <a:lstStyle/>
          <a:p>
            <a:r>
              <a:rPr lang="en-GB" sz="7200" dirty="0"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And said, “Assuredly, I say to you, unless you are converted and become as little children, you will by no means enter the kingdom of heaven.</a:t>
            </a:r>
            <a:endParaRPr lang="en-GB" sz="7200" b="1" dirty="0">
              <a:latin typeface="Bahnschrift SemiLight Condensed" panose="020B0502040204020203" pitchFamily="34" charset="0"/>
              <a:ea typeface="ADLaM Display" panose="020F0502020204030204" pitchFamily="2" charset="0"/>
              <a:cs typeface="ADLaM Display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7016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ythrough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3A5CB-2B25-8A80-A596-F9111D0A33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8800" b="1" dirty="0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0299AF-C170-58FA-CFE2-768B24B313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897203"/>
            <a:ext cx="10515600" cy="327975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7200" dirty="0"/>
              <a:t>What about your children? </a:t>
            </a:r>
          </a:p>
        </p:txBody>
      </p:sp>
    </p:spTree>
    <p:extLst>
      <p:ext uri="{BB962C8B-B14F-4D97-AF65-F5344CB8AC3E}">
        <p14:creationId xmlns:p14="http://schemas.microsoft.com/office/powerpoint/2010/main" val="3727264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ythrough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E4D06CC-6E90-B568-9B09-9EA4692F04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53887"/>
            <a:ext cx="12192000" cy="1655762"/>
          </a:xfr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35000">
                <a:srgbClr val="FFC000"/>
              </a:gs>
              <a:gs pos="100000">
                <a:schemeClr val="accent4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28575">
            <a:noFill/>
          </a:ln>
        </p:spPr>
        <p:txBody>
          <a:bodyPr>
            <a:noAutofit/>
          </a:bodyPr>
          <a:lstStyle/>
          <a:p>
            <a:r>
              <a:rPr lang="en-GB" sz="8800" spc="600" dirty="0">
                <a:latin typeface="Century Gothic" panose="020B0502020202020204" pitchFamily="34" charset="0"/>
              </a:rPr>
              <a:t>Ephesians 6:4</a:t>
            </a:r>
            <a:endParaRPr lang="en-GB" sz="4800" dirty="0"/>
          </a:p>
        </p:txBody>
      </p:sp>
      <p:sp>
        <p:nvSpPr>
          <p:cNvPr id="3" name="Subtitle 5">
            <a:extLst>
              <a:ext uri="{FF2B5EF4-FFF2-40B4-BE49-F238E27FC236}">
                <a16:creationId xmlns:a16="http://schemas.microsoft.com/office/drawing/2014/main" id="{692BAFB7-76E3-6DF4-43A6-28F610D355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8219" y="2473692"/>
            <a:ext cx="11415562" cy="4475747"/>
          </a:xfrm>
          <a:effectLst>
            <a:glow>
              <a:schemeClr val="accent1">
                <a:alpha val="0"/>
              </a:schemeClr>
            </a:glow>
          </a:effectLst>
        </p:spPr>
        <p:txBody>
          <a:bodyPr>
            <a:normAutofit lnSpcReduction="10000"/>
          </a:bodyPr>
          <a:lstStyle/>
          <a:p>
            <a:r>
              <a:rPr lang="en-GB" sz="8000" dirty="0">
                <a:latin typeface="Agency FB" panose="020B0503020202020204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And you, fathers, do not provoke your children to wrath, but bring them up in the training and admonition of the Lord.</a:t>
            </a:r>
            <a:endParaRPr lang="en-GB" sz="8000" b="1" dirty="0">
              <a:latin typeface="Agency FB" panose="020B0503020202020204" pitchFamily="34" charset="0"/>
              <a:ea typeface="ADLaM Display" panose="020F0502020204030204" pitchFamily="2" charset="0"/>
              <a:cs typeface="ADLaM Display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120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ythrough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baby sleeping on a blanket&#10;&#10;Description automatically generated">
            <a:extLst>
              <a:ext uri="{FF2B5EF4-FFF2-40B4-BE49-F238E27FC236}">
                <a16:creationId xmlns:a16="http://schemas.microsoft.com/office/drawing/2014/main" id="{7895A612-1A2A-E36A-69D3-DB0FA81EF4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352" r="13818" b="1739"/>
          <a:stretch/>
        </p:blipFill>
        <p:spPr>
          <a:xfrm>
            <a:off x="3474974" y="-13923"/>
            <a:ext cx="8668512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FBCDA4AB-BCFA-C0EE-AEC4-BC4258FBF8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29" y="169462"/>
            <a:ext cx="7077852" cy="45854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lvl="0">
              <a:spcAft>
                <a:spcPts val="1000"/>
              </a:spcAft>
              <a:buSzPts val="1600"/>
            </a:pPr>
            <a:r>
              <a:rPr lang="en-US" sz="6600" b="1" dirty="0">
                <a:effectLst/>
              </a:rPr>
              <a:t>1 Remember</a:t>
            </a:r>
            <a:endParaRPr lang="en-US" sz="6600" b="1" dirty="0"/>
          </a:p>
          <a:p>
            <a:pPr lvl="0">
              <a:spcAft>
                <a:spcPts val="1000"/>
              </a:spcAft>
              <a:buSzPts val="1600"/>
            </a:pPr>
            <a:r>
              <a:rPr lang="en-US" sz="6600" dirty="0">
                <a:effectLst/>
              </a:rPr>
              <a:t>Remember to be bringing your children to Jesus.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5916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ythrough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baby sleeping on a blanket&#10;&#10;Description automatically generated">
            <a:extLst>
              <a:ext uri="{FF2B5EF4-FFF2-40B4-BE49-F238E27FC236}">
                <a16:creationId xmlns:a16="http://schemas.microsoft.com/office/drawing/2014/main" id="{9004EDC4-57F8-0797-D92A-F5FA1ADB52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352" r="13818" b="1739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A193D04-41E5-5475-E52B-445B93FDEA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264" y="303116"/>
            <a:ext cx="6086448" cy="390202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b="1" dirty="0">
                <a:highlight>
                  <a:srgbClr val="EAAD00"/>
                </a:highlight>
              </a:rPr>
              <a:t>a)</a:t>
            </a:r>
            <a:r>
              <a:rPr lang="en-US" sz="8000" b="1" dirty="0">
                <a:highlight>
                  <a:srgbClr val="EAAD00"/>
                </a:highlight>
              </a:rPr>
              <a:t>	God created your child.</a:t>
            </a:r>
            <a:endParaRPr lang="en-US" sz="4800" b="1" dirty="0">
              <a:highlight>
                <a:srgbClr val="EAAD00"/>
              </a:highlight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4798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2B2F85-3F9F-8BC0-4615-384661FEF4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8545908">
            <a:off x="2584764" y="-2324851"/>
            <a:ext cx="6819183" cy="12286816"/>
          </a:xfrm>
          <a:prstGeom prst="rect">
            <a:avLst/>
          </a:prstGeom>
          <a:effectLst>
            <a:softEdge rad="838200"/>
          </a:effec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BE4D06CC-6E90-B568-9B09-9EA4692F04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53887"/>
            <a:ext cx="12192000" cy="1655762"/>
          </a:xfr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35000">
                <a:srgbClr val="FFC000"/>
              </a:gs>
              <a:gs pos="100000">
                <a:schemeClr val="accent4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28575">
            <a:noFill/>
          </a:ln>
        </p:spPr>
        <p:txBody>
          <a:bodyPr>
            <a:noAutofit/>
          </a:bodyPr>
          <a:lstStyle/>
          <a:p>
            <a:r>
              <a:rPr lang="en-GB" sz="8800" spc="600" dirty="0">
                <a:latin typeface="Century Gothic" panose="020B0502020202020204" pitchFamily="34" charset="0"/>
              </a:rPr>
              <a:t>Psalm 139:13-14, </a:t>
            </a:r>
            <a:endParaRPr lang="en-GB" sz="4800" dirty="0"/>
          </a:p>
        </p:txBody>
      </p:sp>
    </p:spTree>
    <p:extLst>
      <p:ext uri="{BB962C8B-B14F-4D97-AF65-F5344CB8AC3E}">
        <p14:creationId xmlns:p14="http://schemas.microsoft.com/office/powerpoint/2010/main" val="736590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ythrough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542E23B-25A3-6B82-8210-E623A5444E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0324" y="-544275"/>
            <a:ext cx="10049979" cy="860906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A193D04-41E5-5475-E52B-445B93FDEA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1697" y="5457523"/>
            <a:ext cx="11405135" cy="1325563"/>
          </a:xfrm>
        </p:spPr>
        <p:txBody>
          <a:bodyPr>
            <a:noAutofit/>
          </a:bodyPr>
          <a:lstStyle/>
          <a:p>
            <a:r>
              <a:rPr lang="en-GB" sz="5400" b="1" dirty="0">
                <a:highlight>
                  <a:srgbClr val="EAAD00"/>
                </a:highlight>
              </a:rPr>
              <a:t>b)	God gave that child to you as a gift. </a:t>
            </a:r>
          </a:p>
        </p:txBody>
      </p:sp>
    </p:spTree>
    <p:extLst>
      <p:ext uri="{BB962C8B-B14F-4D97-AF65-F5344CB8AC3E}">
        <p14:creationId xmlns:p14="http://schemas.microsoft.com/office/powerpoint/2010/main" val="2467791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ythrough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Psalm 127:4 Like Arrows in the Hands of a Warrior Are the Children of One's  Youth Family Photo Wall Decal Vinyl Decal PS127V4-0004 - Etsy | Psalms,  Psalm 127, Psalm 127 4">
            <a:extLst>
              <a:ext uri="{FF2B5EF4-FFF2-40B4-BE49-F238E27FC236}">
                <a16:creationId xmlns:a16="http://schemas.microsoft.com/office/drawing/2014/main" id="{D2FFACA9-AAD3-1CFD-968F-EF75E5D3B3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0179" y="-1020631"/>
            <a:ext cx="13563600" cy="10470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BE4D06CC-6E90-B568-9B09-9EA4692F04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53887"/>
            <a:ext cx="12192000" cy="1655762"/>
          </a:xfr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35000">
                <a:srgbClr val="FFC000"/>
              </a:gs>
              <a:gs pos="100000">
                <a:schemeClr val="accent4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28575">
            <a:noFill/>
          </a:ln>
        </p:spPr>
        <p:txBody>
          <a:bodyPr>
            <a:noAutofit/>
          </a:bodyPr>
          <a:lstStyle/>
          <a:p>
            <a:r>
              <a:rPr lang="en-GB" sz="8800" spc="600" dirty="0">
                <a:latin typeface="Century Gothic" panose="020B0502020202020204" pitchFamily="34" charset="0"/>
              </a:rPr>
              <a:t>Psalm 127:4-5</a:t>
            </a:r>
            <a:endParaRPr lang="en-GB" sz="4800" dirty="0"/>
          </a:p>
        </p:txBody>
      </p:sp>
    </p:spTree>
    <p:extLst>
      <p:ext uri="{BB962C8B-B14F-4D97-AF65-F5344CB8AC3E}">
        <p14:creationId xmlns:p14="http://schemas.microsoft.com/office/powerpoint/2010/main" val="4266131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ythrough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Download Jesus shows love for all children. Wallpaper | Wallpapers.com">
            <a:extLst>
              <a:ext uri="{FF2B5EF4-FFF2-40B4-BE49-F238E27FC236}">
                <a16:creationId xmlns:a16="http://schemas.microsoft.com/office/drawing/2014/main" id="{35434093-9467-9816-D899-280163AEEE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767" y="960120"/>
            <a:ext cx="10844463" cy="6100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A193D04-41E5-5475-E52B-445B93FDEA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156" y="616016"/>
            <a:ext cx="11615687" cy="1325563"/>
          </a:xfrm>
        </p:spPr>
        <p:txBody>
          <a:bodyPr>
            <a:noAutofit/>
          </a:bodyPr>
          <a:lstStyle/>
          <a:p>
            <a:pPr algn="ctr"/>
            <a:r>
              <a:rPr lang="en-GB" sz="5400" b="1" dirty="0">
                <a:highlight>
                  <a:srgbClr val="EAAD00"/>
                </a:highlight>
              </a:rPr>
              <a:t>c)	God wants them returned to Him for His use. </a:t>
            </a:r>
          </a:p>
        </p:txBody>
      </p:sp>
    </p:spTree>
    <p:extLst>
      <p:ext uri="{BB962C8B-B14F-4D97-AF65-F5344CB8AC3E}">
        <p14:creationId xmlns:p14="http://schemas.microsoft.com/office/powerpoint/2010/main" val="2306512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ythrough/>
      </p:transition>
    </mc:Choice>
    <mc:Fallback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E4D06CC-6E90-B568-9B09-9EA4692F04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53887"/>
            <a:ext cx="12192000" cy="1655762"/>
          </a:xfr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35000">
                <a:srgbClr val="FFC000"/>
              </a:gs>
              <a:gs pos="100000">
                <a:schemeClr val="accent4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28575">
            <a:noFill/>
          </a:ln>
        </p:spPr>
        <p:txBody>
          <a:bodyPr>
            <a:noAutofit/>
          </a:bodyPr>
          <a:lstStyle/>
          <a:p>
            <a:r>
              <a:rPr lang="en-GB" sz="8800" spc="600" dirty="0">
                <a:latin typeface="Century Gothic" panose="020B0502020202020204" pitchFamily="34" charset="0"/>
              </a:rPr>
              <a:t>Ephesians 6:4, </a:t>
            </a:r>
            <a:endParaRPr lang="en-GB" sz="4800" dirty="0"/>
          </a:p>
        </p:txBody>
      </p:sp>
      <p:sp>
        <p:nvSpPr>
          <p:cNvPr id="7" name="Subtitle 5">
            <a:extLst>
              <a:ext uri="{FF2B5EF4-FFF2-40B4-BE49-F238E27FC236}">
                <a16:creationId xmlns:a16="http://schemas.microsoft.com/office/drawing/2014/main" id="{FB1F1674-FD9C-2A29-E8BA-04C1A883B0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2829258"/>
            <a:ext cx="12192000" cy="3774855"/>
          </a:xfrm>
          <a:effectLst>
            <a:glow>
              <a:schemeClr val="accent1">
                <a:alpha val="0"/>
              </a:schemeClr>
            </a:glow>
          </a:effectLst>
        </p:spPr>
        <p:txBody>
          <a:bodyPr>
            <a:normAutofit/>
          </a:bodyPr>
          <a:lstStyle/>
          <a:p>
            <a:r>
              <a:rPr lang="en-GB" sz="7200" dirty="0"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And you, fathers, do not provoke your children to wrath, but bring them up in the training and admonition of the Lord.</a:t>
            </a:r>
            <a:endParaRPr lang="en-GB" sz="7200" b="1" dirty="0">
              <a:latin typeface="Bahnschrift SemiLight Condensed" panose="020B0502040204020203" pitchFamily="34" charset="0"/>
              <a:ea typeface="ADLaM Display" panose="020F0502020204030204" pitchFamily="2" charset="0"/>
              <a:cs typeface="ADLaM Display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8072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ythrough/>
      </p:transition>
    </mc:Choice>
    <mc:Fallback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00E063C-DDED-8007-B7F4-B88C4C448483}"/>
              </a:ext>
            </a:extLst>
          </p:cNvPr>
          <p:cNvSpPr txBox="1"/>
          <p:nvPr/>
        </p:nvSpPr>
        <p:spPr>
          <a:xfrm>
            <a:off x="1239254" y="225075"/>
            <a:ext cx="9762422" cy="54112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  <a:spcAft>
                <a:spcPts val="1000"/>
              </a:spcAft>
              <a:buSzPts val="1600"/>
            </a:pPr>
            <a:r>
              <a:rPr lang="en-US" sz="13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Latha" panose="020B0604020202020204" pitchFamily="34" charset="0"/>
              </a:rPr>
              <a:t>2.	Teach</a:t>
            </a:r>
          </a:p>
          <a:p>
            <a:pPr lvl="0" algn="ctr">
              <a:lnSpc>
                <a:spcPct val="115000"/>
              </a:lnSpc>
              <a:spcAft>
                <a:spcPts val="1000"/>
              </a:spcAft>
              <a:buSzPts val="1600"/>
            </a:pPr>
            <a:r>
              <a:rPr lang="en-GB" sz="8000" b="1" dirty="0">
                <a:latin typeface="Calibri" panose="020F0502020204030204" pitchFamily="34" charset="0"/>
                <a:ea typeface="Calibri" panose="020F0502020204030204" pitchFamily="34" charset="0"/>
                <a:cs typeface="Latha" panose="020B0604020202020204" pitchFamily="34" charset="0"/>
              </a:rPr>
              <a:t>We are called by God to teach. </a:t>
            </a:r>
            <a:endParaRPr lang="en-GB" sz="6000" dirty="0">
              <a:effectLst/>
              <a:latin typeface="Calibri" panose="020F0502020204030204" pitchFamily="34" charset="0"/>
              <a:ea typeface="Calibri" panose="020F0502020204030204" pitchFamily="34" charset="0"/>
              <a:cs typeface="Lath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2955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ythrough/>
      </p:transition>
    </mc:Choice>
    <mc:Fallback xmlns=""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E4D06CC-6E90-B568-9B09-9EA4692F04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53887"/>
            <a:ext cx="12192000" cy="1655762"/>
          </a:xfr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35000">
                <a:srgbClr val="FFC000"/>
              </a:gs>
              <a:gs pos="100000">
                <a:schemeClr val="accent4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28575">
            <a:noFill/>
          </a:ln>
        </p:spPr>
        <p:txBody>
          <a:bodyPr>
            <a:noAutofit/>
          </a:bodyPr>
          <a:lstStyle/>
          <a:p>
            <a:r>
              <a:rPr lang="en-GB" sz="8800" spc="600" dirty="0">
                <a:latin typeface="Century Gothic" panose="020B0502020202020204" pitchFamily="34" charset="0"/>
              </a:rPr>
              <a:t>2 Timothy 3:15, </a:t>
            </a:r>
            <a:endParaRPr lang="en-GB" sz="4800" dirty="0"/>
          </a:p>
        </p:txBody>
      </p:sp>
      <p:sp>
        <p:nvSpPr>
          <p:cNvPr id="7" name="Subtitle 5">
            <a:extLst>
              <a:ext uri="{FF2B5EF4-FFF2-40B4-BE49-F238E27FC236}">
                <a16:creationId xmlns:a16="http://schemas.microsoft.com/office/drawing/2014/main" id="{FB1F1674-FD9C-2A29-E8BA-04C1A883B0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8383" y="2252313"/>
            <a:ext cx="11454063" cy="4130420"/>
          </a:xfrm>
          <a:effectLst>
            <a:glow>
              <a:schemeClr val="accent1">
                <a:alpha val="0"/>
              </a:schemeClr>
            </a:glow>
          </a:effectLst>
        </p:spPr>
        <p:txBody>
          <a:bodyPr>
            <a:normAutofit fontScale="92500"/>
          </a:bodyPr>
          <a:lstStyle/>
          <a:p>
            <a:r>
              <a:rPr lang="en-GB" sz="7200" dirty="0"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And that from childhood you have known the Holy Scriptures, which are able to make you wise for salvation through faith which is in Christ Jesus.</a:t>
            </a:r>
            <a:endParaRPr lang="en-GB" sz="7200" b="1" dirty="0">
              <a:latin typeface="Bahnschrift SemiLight Condensed" panose="020B0502040204020203" pitchFamily="34" charset="0"/>
              <a:ea typeface="ADLaM Display" panose="020F0502020204030204" pitchFamily="2" charset="0"/>
              <a:cs typeface="ADLaM Display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7927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ythrough/>
      </p:transition>
    </mc:Choice>
    <mc:Fallback xmlns=""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5">
            <a:extLst>
              <a:ext uri="{FF2B5EF4-FFF2-40B4-BE49-F238E27FC236}">
                <a16:creationId xmlns:a16="http://schemas.microsoft.com/office/drawing/2014/main" id="{825E3240-3BEE-D8FF-DE65-613D392644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269509"/>
            <a:ext cx="12192000" cy="4437246"/>
          </a:xfrm>
          <a:effectLst>
            <a:glow>
              <a:schemeClr val="accent1">
                <a:alpha val="0"/>
              </a:schemeClr>
            </a:glow>
          </a:effectLst>
        </p:spPr>
        <p:txBody>
          <a:bodyPr>
            <a:normAutofit/>
          </a:bodyPr>
          <a:lstStyle/>
          <a:p>
            <a:r>
              <a:rPr lang="en-GB" sz="7200" dirty="0"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Lois and Eunice</a:t>
            </a:r>
            <a:endParaRPr lang="en-GB" sz="7200" b="1" dirty="0">
              <a:latin typeface="Bahnschrift SemiLight Condensed" panose="020B0502040204020203" pitchFamily="34" charset="0"/>
              <a:ea typeface="ADLaM Display" panose="020F0502020204030204" pitchFamily="2" charset="0"/>
              <a:cs typeface="ADLaM Display" panose="020F0502020204030204" pitchFamily="2" charset="0"/>
            </a:endParaRPr>
          </a:p>
        </p:txBody>
      </p:sp>
      <p:pic>
        <p:nvPicPr>
          <p:cNvPr id="44034" name="Picture 2" descr="The Formative Faith of a Godly Grandmother and Mother in Timothy's Life">
            <a:extLst>
              <a:ext uri="{FF2B5EF4-FFF2-40B4-BE49-F238E27FC236}">
                <a16:creationId xmlns:a16="http://schemas.microsoft.com/office/drawing/2014/main" id="{24355D34-E082-5765-75C2-69B93A53B5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8319" y="1306228"/>
            <a:ext cx="9515362" cy="5113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9893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ythrough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5">
            <a:extLst>
              <a:ext uri="{FF2B5EF4-FFF2-40B4-BE49-F238E27FC236}">
                <a16:creationId xmlns:a16="http://schemas.microsoft.com/office/drawing/2014/main" id="{692BAFB7-76E3-6DF4-43A6-28F610D355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8221" y="3094523"/>
            <a:ext cx="11415562" cy="3763477"/>
          </a:xfrm>
          <a:effectLst>
            <a:glow>
              <a:schemeClr val="accent1">
                <a:alpha val="0"/>
              </a:schemeClr>
            </a:glow>
          </a:effectLst>
        </p:spPr>
        <p:txBody>
          <a:bodyPr>
            <a:normAutofit/>
          </a:bodyPr>
          <a:lstStyle/>
          <a:p>
            <a:r>
              <a:rPr lang="en-GB" sz="5400" dirty="0">
                <a:latin typeface="Bahnschrift Light Semi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</a:t>
            </a:r>
            <a:r>
              <a:rPr lang="en-GB" sz="5400" dirty="0">
                <a:latin typeface="Bahnschrift 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	If they die, you know where they are!</a:t>
            </a:r>
          </a:p>
          <a:p>
            <a:endParaRPr lang="en-GB" sz="5400" dirty="0">
              <a:latin typeface="Bahnschrift Light Condensed" panose="020B0502040204020203" pitchFamily="34" charset="0"/>
              <a:ea typeface="ADLaM Display" panose="020F0502020204030204" pitchFamily="2" charset="0"/>
              <a:cs typeface="ADLaM Display" panose="020F0502020204030204" pitchFamily="2" charset="0"/>
            </a:endParaRPr>
          </a:p>
          <a:p>
            <a:r>
              <a:rPr lang="en-GB" sz="5400" dirty="0">
                <a:latin typeface="Bahnschrift 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	If they live, you know to whom they belong!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EA41B2F-96CF-C96B-BD9A-9B76D23791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0889" y="0"/>
            <a:ext cx="11415561" cy="2387600"/>
          </a:xfrm>
        </p:spPr>
        <p:txBody>
          <a:bodyPr>
            <a:normAutofit/>
          </a:bodyPr>
          <a:lstStyle/>
          <a:p>
            <a:r>
              <a:rPr lang="en-GB" sz="7200" b="1" dirty="0">
                <a:solidFill>
                  <a:srgbClr val="EAAD00"/>
                </a:solidFill>
                <a:latin typeface="Bahnschrift SemiBold Condensed" panose="020B0502040204020203" pitchFamily="34" charset="0"/>
              </a:rPr>
              <a:t>Confidence that you have brought your child to Jesus.</a:t>
            </a:r>
          </a:p>
        </p:txBody>
      </p:sp>
    </p:spTree>
    <p:extLst>
      <p:ext uri="{BB962C8B-B14F-4D97-AF65-F5344CB8AC3E}">
        <p14:creationId xmlns:p14="http://schemas.microsoft.com/office/powerpoint/2010/main" val="2938064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ythrough/>
      </p:transition>
    </mc:Choice>
    <mc:Fallback xmlns=""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613 Breakdowns: The Mark Of The Beast In Depth : r/Christianity">
            <a:extLst>
              <a:ext uri="{FF2B5EF4-FFF2-40B4-BE49-F238E27FC236}">
                <a16:creationId xmlns:a16="http://schemas.microsoft.com/office/drawing/2014/main" id="{C2836FD7-07A6-C20D-E50D-AA170BBAAA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3618" y="1802430"/>
            <a:ext cx="5143500" cy="5505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BE4D06CC-6E90-B568-9B09-9EA4692F04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53887"/>
            <a:ext cx="12192000" cy="1655762"/>
          </a:xfr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35000">
                <a:srgbClr val="FFC000"/>
              </a:gs>
              <a:gs pos="100000">
                <a:schemeClr val="accent4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28575">
            <a:noFill/>
          </a:ln>
        </p:spPr>
        <p:txBody>
          <a:bodyPr>
            <a:noAutofit/>
          </a:bodyPr>
          <a:lstStyle/>
          <a:p>
            <a:r>
              <a:rPr lang="en-GB" sz="8800" spc="600" dirty="0">
                <a:latin typeface="Century Gothic" panose="020B0502020202020204" pitchFamily="34" charset="0"/>
              </a:rPr>
              <a:t>Deuteronomy 6:6-9, </a:t>
            </a:r>
            <a:endParaRPr lang="en-GB" sz="48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FFA1411-D1E9-6B08-63F0-5B3DFCEBC65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35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ythrough/>
      </p:transition>
    </mc:Choice>
    <mc:Fallback xmlns=""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ownload Line Art, Design, Floral. Royalty-Free Vector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2863" y="8205138"/>
            <a:ext cx="5914850" cy="3416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FE23A67F-DBC8-F585-F8CD-E198E0DA5BED}"/>
              </a:ext>
            </a:extLst>
          </p:cNvPr>
          <p:cNvSpPr txBox="1">
            <a:spLocks/>
          </p:cNvSpPr>
          <p:nvPr/>
        </p:nvSpPr>
        <p:spPr>
          <a:xfrm>
            <a:off x="73794" y="-77000"/>
            <a:ext cx="12118206" cy="779646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5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GB" sz="13700" dirty="0">
                <a:highlight>
                  <a:srgbClr val="EAAD00"/>
                </a:highlight>
                <a:latin typeface="Bahnschrift Light Condensed" panose="020B0502040204020203" pitchFamily="34" charset="0"/>
              </a:rPr>
              <a:t>Another thing you need to do.</a:t>
            </a:r>
          </a:p>
          <a:p>
            <a:pPr>
              <a:lnSpc>
                <a:spcPct val="100000"/>
              </a:lnSpc>
            </a:pPr>
            <a:endParaRPr lang="en-GB" sz="11400" dirty="0">
              <a:highlight>
                <a:srgbClr val="EAAD00"/>
              </a:highlight>
              <a:latin typeface="Bahnschrift Light Condensed" panose="020B0502040204020203" pitchFamily="34" charset="0"/>
            </a:endParaRPr>
          </a:p>
          <a:p>
            <a:pPr>
              <a:lnSpc>
                <a:spcPct val="100000"/>
              </a:lnSpc>
            </a:pPr>
            <a:r>
              <a:rPr lang="en-GB" sz="11400" dirty="0">
                <a:latin typeface="Bahnschrift Light Condensed" panose="020B0502040204020203" pitchFamily="34" charset="0"/>
              </a:rPr>
              <a:t>Do you have Bible verses hanging around your house? </a:t>
            </a:r>
          </a:p>
          <a:p>
            <a:pPr>
              <a:lnSpc>
                <a:spcPct val="100000"/>
              </a:lnSpc>
            </a:pPr>
            <a:r>
              <a:rPr lang="en-GB" sz="11400" dirty="0">
                <a:latin typeface="Bahnschrift Light Condensed" panose="020B0502040204020203" pitchFamily="34" charset="0"/>
              </a:rPr>
              <a:t>Do you have little plaques that remind them of great scriptural truths hanging in their rooms?</a:t>
            </a:r>
          </a:p>
          <a:p>
            <a:pPr>
              <a:lnSpc>
                <a:spcPct val="100000"/>
              </a:lnSpc>
            </a:pPr>
            <a:r>
              <a:rPr lang="en-GB" sz="11400" dirty="0">
                <a:latin typeface="Bahnschrift Light Condensed" panose="020B0502040204020203" pitchFamily="34" charset="0"/>
              </a:rPr>
              <a:t>Do you have Bibles all around? </a:t>
            </a:r>
          </a:p>
          <a:p>
            <a:pPr>
              <a:lnSpc>
                <a:spcPct val="100000"/>
              </a:lnSpc>
            </a:pPr>
            <a:r>
              <a:rPr lang="en-GB" sz="11400" dirty="0">
                <a:latin typeface="Bahnschrift Light Condensed" panose="020B0502040204020203" pitchFamily="34" charset="0"/>
              </a:rPr>
              <a:t>Do you read them stories? </a:t>
            </a:r>
          </a:p>
          <a:p>
            <a:pPr algn="r">
              <a:lnSpc>
                <a:spcPct val="100000"/>
              </a:lnSpc>
            </a:pPr>
            <a:endParaRPr lang="en-GB" sz="9600" dirty="0">
              <a:latin typeface="Bahnschrift Light Condensed" panose="020B0502040204020203" pitchFamily="34" charset="0"/>
            </a:endParaRPr>
          </a:p>
          <a:p>
            <a:pPr algn="r">
              <a:lnSpc>
                <a:spcPct val="100000"/>
              </a:lnSpc>
            </a:pPr>
            <a:r>
              <a:rPr lang="en-GB" sz="9600" dirty="0">
                <a:highlight>
                  <a:srgbClr val="EAAD00"/>
                </a:highlight>
                <a:latin typeface="Bahnschrift Light Condensed" panose="020B0502040204020203" pitchFamily="34" charset="0"/>
              </a:rPr>
              <a:t> </a:t>
            </a:r>
            <a:endParaRPr lang="en-GB" sz="9600" dirty="0">
              <a:latin typeface="Bahnschrift Ligh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5928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ythrough/>
      </p:transition>
    </mc:Choice>
    <mc:Fallback xmlns="">
      <p:transition spd="slow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E4D06CC-6E90-B568-9B09-9EA4692F04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53887"/>
            <a:ext cx="12192000" cy="1298071"/>
          </a:xfr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35000">
                <a:srgbClr val="FFC000"/>
              </a:gs>
              <a:gs pos="100000">
                <a:schemeClr val="accent4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28575">
            <a:noFill/>
          </a:ln>
        </p:spPr>
        <p:txBody>
          <a:bodyPr>
            <a:noAutofit/>
          </a:bodyPr>
          <a:lstStyle/>
          <a:p>
            <a:r>
              <a:rPr lang="en-GB" sz="7200" spc="600" dirty="0">
                <a:latin typeface="Century Gothic" panose="020B0502020202020204" pitchFamily="34" charset="0"/>
              </a:rPr>
              <a:t>Deuteronomy 6:10-13, </a:t>
            </a:r>
            <a:endParaRPr lang="en-GB" sz="4000" dirty="0"/>
          </a:p>
        </p:txBody>
      </p:sp>
      <p:sp>
        <p:nvSpPr>
          <p:cNvPr id="2" name="Subtitle 5">
            <a:extLst>
              <a:ext uri="{FF2B5EF4-FFF2-40B4-BE49-F238E27FC236}">
                <a16:creationId xmlns:a16="http://schemas.microsoft.com/office/drawing/2014/main" id="{A8952407-2286-175D-9184-013A0D3A71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8383" y="1876926"/>
            <a:ext cx="11454063" cy="4831881"/>
          </a:xfrm>
          <a:effectLst>
            <a:glow>
              <a:schemeClr val="accent1">
                <a:alpha val="0"/>
              </a:schemeClr>
            </a:glow>
          </a:effectLst>
        </p:spPr>
        <p:txBody>
          <a:bodyPr>
            <a:normAutofit lnSpcReduction="10000"/>
          </a:bodyPr>
          <a:lstStyle/>
          <a:p>
            <a:r>
              <a:rPr lang="en-GB" sz="7200" dirty="0"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houses full of all good things, which you did not fill, hewn-out wells which you did not dig, vineyards and olive trees which you did not plant—when you have eaten and are full</a:t>
            </a:r>
            <a:endParaRPr lang="en-GB" sz="7200" b="1" dirty="0">
              <a:latin typeface="Bahnschrift SemiLight Condensed" panose="020B0502040204020203" pitchFamily="34" charset="0"/>
              <a:ea typeface="ADLaM Display" panose="020F0502020204030204" pitchFamily="2" charset="0"/>
              <a:cs typeface="ADLaM Display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7092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ythrough/>
      </p:transition>
    </mc:Choice>
    <mc:Fallback xmlns="">
      <p:transition spd="slow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00E063C-DDED-8007-B7F4-B88C4C448483}"/>
              </a:ext>
            </a:extLst>
          </p:cNvPr>
          <p:cNvSpPr txBox="1"/>
          <p:nvPr/>
        </p:nvSpPr>
        <p:spPr>
          <a:xfrm>
            <a:off x="1214789" y="581210"/>
            <a:ext cx="9762422" cy="50585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  <a:spcAft>
                <a:spcPts val="1000"/>
              </a:spcAft>
              <a:buSzPts val="1600"/>
            </a:pPr>
            <a:r>
              <a:rPr lang="en-US" sz="13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Latha" panose="020B0604020202020204" pitchFamily="34" charset="0"/>
              </a:rPr>
              <a:t>3.	Model. </a:t>
            </a:r>
          </a:p>
          <a:p>
            <a:pPr lvl="0" algn="ctr">
              <a:lnSpc>
                <a:spcPct val="115000"/>
              </a:lnSpc>
              <a:spcAft>
                <a:spcPts val="1000"/>
              </a:spcAft>
              <a:buSzPts val="1600"/>
            </a:pPr>
            <a:r>
              <a:rPr lang="en-GB" sz="6600" b="1" dirty="0">
                <a:latin typeface="Calibri" panose="020F0502020204030204" pitchFamily="34" charset="0"/>
                <a:ea typeface="Calibri" panose="020F0502020204030204" pitchFamily="34" charset="0"/>
                <a:cs typeface="Latha" panose="020B0604020202020204" pitchFamily="34" charset="0"/>
              </a:rPr>
              <a:t>We must set the pattern.</a:t>
            </a:r>
          </a:p>
          <a:p>
            <a:pPr lvl="0" algn="ctr">
              <a:lnSpc>
                <a:spcPct val="115000"/>
              </a:lnSpc>
              <a:spcAft>
                <a:spcPts val="1000"/>
              </a:spcAft>
              <a:buSzPts val="1600"/>
            </a:pPr>
            <a:r>
              <a:rPr lang="en-GB" sz="6600" b="1" dirty="0">
                <a:latin typeface="Calibri" panose="020F0502020204030204" pitchFamily="34" charset="0"/>
                <a:ea typeface="Calibri" panose="020F0502020204030204" pitchFamily="34" charset="0"/>
                <a:cs typeface="Latha" panose="020B0604020202020204" pitchFamily="34" charset="0"/>
              </a:rPr>
              <a:t>You must set an example.  </a:t>
            </a:r>
            <a:endParaRPr lang="en-GB" sz="4800" dirty="0">
              <a:effectLst/>
              <a:latin typeface="Calibri" panose="020F0502020204030204" pitchFamily="34" charset="0"/>
              <a:ea typeface="Calibri" panose="020F0502020204030204" pitchFamily="34" charset="0"/>
              <a:cs typeface="Lath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7979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ythrough/>
      </p:transition>
    </mc:Choice>
    <mc:Fallback xmlns="">
      <p:transition spd="slow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Daily Bible Reading &quot;Eli's Sons Disobeyed God&quot; (1 Samuel 2:22-36) | Deborah  H Bateman - Author">
            <a:extLst>
              <a:ext uri="{FF2B5EF4-FFF2-40B4-BE49-F238E27FC236}">
                <a16:creationId xmlns:a16="http://schemas.microsoft.com/office/drawing/2014/main" id="{D0A74C71-701D-4379-A3E3-520EDBE548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888" y="0"/>
            <a:ext cx="10105790" cy="7465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9273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ythrough/>
      </p:transition>
    </mc:Choice>
    <mc:Fallback xmlns="">
      <p:transition spd="slow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Paulie | The Priest's Fork">
            <a:extLst>
              <a:ext uri="{FF2B5EF4-FFF2-40B4-BE49-F238E27FC236}">
                <a16:creationId xmlns:a16="http://schemas.microsoft.com/office/drawing/2014/main" id="{4B39A93F-7F10-F558-1C96-BB705FB7A6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2090" y="1670033"/>
            <a:ext cx="7087820" cy="5187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BE4D06CC-6E90-B568-9B09-9EA4692F04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53887"/>
            <a:ext cx="12192000" cy="1655762"/>
          </a:xfr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35000">
                <a:srgbClr val="FFC000"/>
              </a:gs>
              <a:gs pos="100000">
                <a:schemeClr val="accent4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28575">
            <a:noFill/>
          </a:ln>
        </p:spPr>
        <p:txBody>
          <a:bodyPr>
            <a:noAutofit/>
          </a:bodyPr>
          <a:lstStyle/>
          <a:p>
            <a:r>
              <a:rPr lang="en-GB" sz="8800" spc="600" dirty="0">
                <a:latin typeface="Century Gothic" panose="020B0502020202020204" pitchFamily="34" charset="0"/>
              </a:rPr>
              <a:t>1 Samuel 2:15-16, </a:t>
            </a:r>
            <a:endParaRPr lang="en-GB" sz="4800" dirty="0"/>
          </a:p>
        </p:txBody>
      </p:sp>
    </p:spTree>
    <p:extLst>
      <p:ext uri="{BB962C8B-B14F-4D97-AF65-F5344CB8AC3E}">
        <p14:creationId xmlns:p14="http://schemas.microsoft.com/office/powerpoint/2010/main" val="2953726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ythrough/>
      </p:transition>
    </mc:Choice>
    <mc:Fallback xmlns="">
      <p:transition spd="slow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20+ Eli Samuel Son Dreams Stock Photos, Pictures &amp; Royalty-Free Images -  iStock">
            <a:extLst>
              <a:ext uri="{FF2B5EF4-FFF2-40B4-BE49-F238E27FC236}">
                <a16:creationId xmlns:a16="http://schemas.microsoft.com/office/drawing/2014/main" id="{DCFAB24A-DD4C-E53A-F0FD-5561D8DC8B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3134" y="1416684"/>
            <a:ext cx="8786104" cy="624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BE4D06CC-6E90-B568-9B09-9EA4692F04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53887"/>
            <a:ext cx="12192000" cy="1655762"/>
          </a:xfr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35000">
                <a:srgbClr val="FFC000"/>
              </a:gs>
              <a:gs pos="100000">
                <a:schemeClr val="accent4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28575">
            <a:noFill/>
          </a:ln>
        </p:spPr>
        <p:txBody>
          <a:bodyPr>
            <a:noAutofit/>
          </a:bodyPr>
          <a:lstStyle/>
          <a:p>
            <a:r>
              <a:rPr lang="en-GB" sz="8800" spc="600" dirty="0">
                <a:latin typeface="Century Gothic" panose="020B0502020202020204" pitchFamily="34" charset="0"/>
              </a:rPr>
              <a:t>1 Samuel 2:23-25, </a:t>
            </a:r>
            <a:endParaRPr lang="en-GB" sz="4800" dirty="0"/>
          </a:p>
        </p:txBody>
      </p:sp>
    </p:spTree>
    <p:extLst>
      <p:ext uri="{BB962C8B-B14F-4D97-AF65-F5344CB8AC3E}">
        <p14:creationId xmlns:p14="http://schemas.microsoft.com/office/powerpoint/2010/main" val="2330843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ythrough/>
      </p:transition>
    </mc:Choice>
    <mc:Fallback xmlns="">
      <p:transition spd="slow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E4D06CC-6E90-B568-9B09-9EA4692F04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53887"/>
            <a:ext cx="12192000" cy="1655762"/>
          </a:xfr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35000">
                <a:srgbClr val="FFC000"/>
              </a:gs>
              <a:gs pos="100000">
                <a:schemeClr val="accent4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28575">
            <a:noFill/>
          </a:ln>
        </p:spPr>
        <p:txBody>
          <a:bodyPr>
            <a:noAutofit/>
          </a:bodyPr>
          <a:lstStyle/>
          <a:p>
            <a:r>
              <a:rPr lang="en-GB" sz="8800" spc="600" dirty="0">
                <a:latin typeface="Century Gothic" panose="020B0502020202020204" pitchFamily="34" charset="0"/>
              </a:rPr>
              <a:t>1 Kings 12:13-14, </a:t>
            </a:r>
            <a:endParaRPr lang="en-GB" sz="4800" dirty="0"/>
          </a:p>
        </p:txBody>
      </p:sp>
      <p:pic>
        <p:nvPicPr>
          <p:cNvPr id="54274" name="Picture 2" descr="What does 2 Chronicles 10:13 mean? | Bible Art">
            <a:extLst>
              <a:ext uri="{FF2B5EF4-FFF2-40B4-BE49-F238E27FC236}">
                <a16:creationId xmlns:a16="http://schemas.microsoft.com/office/drawing/2014/main" id="{E32B4FCB-D44C-9C6F-ADDB-E256C526BE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006" y="1909649"/>
            <a:ext cx="48768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C878F9B-60F2-19A9-EF7D-CA306C49F790}"/>
              </a:ext>
            </a:extLst>
          </p:cNvPr>
          <p:cNvSpPr txBox="1"/>
          <p:nvPr/>
        </p:nvSpPr>
        <p:spPr>
          <a:xfrm>
            <a:off x="5686123" y="2378320"/>
            <a:ext cx="6097604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4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Latha" panose="020B0604020202020204" pitchFamily="34" charset="0"/>
              </a:rPr>
              <a:t>“My father made your yoke heavy, but I will add to your yoke; my father chastised you with whips, but I will chastise you with scourges!” </a:t>
            </a:r>
            <a:endParaRPr lang="en-GB" sz="4400" dirty="0"/>
          </a:p>
        </p:txBody>
      </p:sp>
    </p:spTree>
    <p:extLst>
      <p:ext uri="{BB962C8B-B14F-4D97-AF65-F5344CB8AC3E}">
        <p14:creationId xmlns:p14="http://schemas.microsoft.com/office/powerpoint/2010/main" val="135330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ythrough/>
      </p:transition>
    </mc:Choice>
    <mc:Fallback xmlns="">
      <p:transition spd="slow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Scripture Wall Art - Joshua 24:15">
            <a:extLst>
              <a:ext uri="{FF2B5EF4-FFF2-40B4-BE49-F238E27FC236}">
                <a16:creationId xmlns:a16="http://schemas.microsoft.com/office/drawing/2014/main" id="{E48CFA79-829E-8140-3B84-D6C0D9D0AA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1237" y="0"/>
            <a:ext cx="12634473" cy="8537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BE4D06CC-6E90-B568-9B09-9EA4692F04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53887"/>
            <a:ext cx="12192000" cy="1655762"/>
          </a:xfr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35000">
                <a:srgbClr val="FFC000"/>
              </a:gs>
              <a:gs pos="100000">
                <a:schemeClr val="accent4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28575">
            <a:noFill/>
          </a:ln>
        </p:spPr>
        <p:txBody>
          <a:bodyPr>
            <a:noAutofit/>
          </a:bodyPr>
          <a:lstStyle/>
          <a:p>
            <a:r>
              <a:rPr lang="en-GB" sz="8800" spc="600" dirty="0">
                <a:latin typeface="Century Gothic" panose="020B0502020202020204" pitchFamily="34" charset="0"/>
              </a:rPr>
              <a:t>Joshua 24:15, </a:t>
            </a:r>
            <a:endParaRPr lang="en-GB" sz="4800" dirty="0"/>
          </a:p>
        </p:txBody>
      </p:sp>
    </p:spTree>
    <p:extLst>
      <p:ext uri="{BB962C8B-B14F-4D97-AF65-F5344CB8AC3E}">
        <p14:creationId xmlns:p14="http://schemas.microsoft.com/office/powerpoint/2010/main" val="3944141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ythrough/>
      </p:transition>
    </mc:Choice>
    <mc:Fallback xmlns="">
      <p:transition spd="slow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00E063C-DDED-8007-B7F4-B88C4C448483}"/>
              </a:ext>
            </a:extLst>
          </p:cNvPr>
          <p:cNvSpPr txBox="1"/>
          <p:nvPr/>
        </p:nvSpPr>
        <p:spPr>
          <a:xfrm>
            <a:off x="1214789" y="581210"/>
            <a:ext cx="9762422" cy="50585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  <a:spcAft>
                <a:spcPts val="1000"/>
              </a:spcAft>
              <a:buSzPts val="1600"/>
            </a:pPr>
            <a:r>
              <a:rPr lang="en-US" sz="13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Latha" panose="020B0604020202020204" pitchFamily="34" charset="0"/>
              </a:rPr>
              <a:t>4.	Trust. </a:t>
            </a:r>
          </a:p>
          <a:p>
            <a:pPr lvl="0" algn="ctr">
              <a:lnSpc>
                <a:spcPct val="115000"/>
              </a:lnSpc>
              <a:spcAft>
                <a:spcPts val="1000"/>
              </a:spcAft>
              <a:buSzPts val="1600"/>
            </a:pPr>
            <a:r>
              <a:rPr lang="en-GB" sz="6600" b="1" dirty="0">
                <a:latin typeface="Calibri" panose="020F0502020204030204" pitchFamily="34" charset="0"/>
                <a:ea typeface="Calibri" panose="020F0502020204030204" pitchFamily="34" charset="0"/>
                <a:cs typeface="Latha" panose="020B0604020202020204" pitchFamily="34" charset="0"/>
              </a:rPr>
              <a:t>When you have done all that, trust God.</a:t>
            </a:r>
            <a:endParaRPr lang="en-GB" sz="4800" dirty="0">
              <a:effectLst/>
              <a:latin typeface="Calibri" panose="020F0502020204030204" pitchFamily="34" charset="0"/>
              <a:ea typeface="Calibri" panose="020F0502020204030204" pitchFamily="34" charset="0"/>
              <a:cs typeface="Lath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6443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ythrough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E4D06CC-6E90-B568-9B09-9EA4692F04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53887"/>
            <a:ext cx="12192000" cy="1655762"/>
          </a:xfr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35000">
                <a:srgbClr val="FFC000"/>
              </a:gs>
              <a:gs pos="100000">
                <a:schemeClr val="accent4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28575">
            <a:noFill/>
          </a:ln>
        </p:spPr>
        <p:txBody>
          <a:bodyPr>
            <a:noAutofit/>
          </a:bodyPr>
          <a:lstStyle/>
          <a:p>
            <a:r>
              <a:rPr lang="en-GB" sz="8800" spc="600" dirty="0">
                <a:latin typeface="Century Gothic" panose="020B0502020202020204" pitchFamily="34" charset="0"/>
              </a:rPr>
              <a:t>Matthew</a:t>
            </a:r>
            <a:r>
              <a:rPr lang="en-GB" sz="9600" spc="600" dirty="0">
                <a:latin typeface="Century Gothic" panose="020B0502020202020204" pitchFamily="34" charset="0"/>
              </a:rPr>
              <a:t>19:13</a:t>
            </a:r>
            <a:endParaRPr lang="en-GB" sz="4800" dirty="0"/>
          </a:p>
        </p:txBody>
      </p:sp>
      <p:sp>
        <p:nvSpPr>
          <p:cNvPr id="3" name="Subtitle 5">
            <a:extLst>
              <a:ext uri="{FF2B5EF4-FFF2-40B4-BE49-F238E27FC236}">
                <a16:creationId xmlns:a16="http://schemas.microsoft.com/office/drawing/2014/main" id="{825E3240-3BEE-D8FF-DE65-613D392644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8219" y="2382253"/>
            <a:ext cx="11415562" cy="4475747"/>
          </a:xfrm>
          <a:effectLst>
            <a:glow>
              <a:schemeClr val="accent1">
                <a:alpha val="0"/>
              </a:schemeClr>
            </a:glow>
          </a:effectLst>
        </p:spPr>
        <p:txBody>
          <a:bodyPr>
            <a:normAutofit lnSpcReduction="10000"/>
          </a:bodyPr>
          <a:lstStyle/>
          <a:p>
            <a:r>
              <a:rPr lang="en-GB" sz="8000" dirty="0">
                <a:latin typeface="Agency FB" panose="020B0503020202020204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Then little children were brought to Him that He might put His hands on them and pray, but the disciples rebuked them. </a:t>
            </a:r>
            <a:endParaRPr lang="en-GB" sz="8000" b="1" dirty="0">
              <a:latin typeface="Agency FB" panose="020B0503020202020204" pitchFamily="34" charset="0"/>
              <a:ea typeface="ADLaM Display" panose="020F0502020204030204" pitchFamily="2" charset="0"/>
              <a:cs typeface="ADLaM Display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3369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ythrough/>
      </p:transition>
    </mc:Choice>
    <mc:Fallback xmlns="">
      <p:transition spd="slow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32x12 Train up A Child in the Way He Should Go and When He is Old He Will  Not Depart From It Proverbs 22:6 Bible Verse Scripture Christian - Etsy UK">
            <a:extLst>
              <a:ext uri="{FF2B5EF4-FFF2-40B4-BE49-F238E27FC236}">
                <a16:creationId xmlns:a16="http://schemas.microsoft.com/office/drawing/2014/main" id="{375B7ACF-D250-BA02-858C-566ED26F98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14914"/>
            <a:ext cx="12192000" cy="121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BE4D06CC-6E90-B568-9B09-9EA4692F04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53887"/>
            <a:ext cx="12192000" cy="1655762"/>
          </a:xfr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35000">
                <a:srgbClr val="FFC000"/>
              </a:gs>
              <a:gs pos="100000">
                <a:schemeClr val="accent4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28575">
            <a:noFill/>
          </a:ln>
        </p:spPr>
        <p:txBody>
          <a:bodyPr>
            <a:noAutofit/>
          </a:bodyPr>
          <a:lstStyle/>
          <a:p>
            <a:r>
              <a:rPr lang="en-GB" sz="8800" spc="600" dirty="0">
                <a:latin typeface="Century Gothic" panose="020B0502020202020204" pitchFamily="34" charset="0"/>
              </a:rPr>
              <a:t>Proverbs 22:6, </a:t>
            </a:r>
            <a:endParaRPr lang="en-GB" sz="4800" dirty="0"/>
          </a:p>
        </p:txBody>
      </p:sp>
    </p:spTree>
    <p:extLst>
      <p:ext uri="{BB962C8B-B14F-4D97-AF65-F5344CB8AC3E}">
        <p14:creationId xmlns:p14="http://schemas.microsoft.com/office/powerpoint/2010/main" val="1551904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ythrough/>
      </p:transition>
    </mc:Choice>
    <mc:Fallback xmlns="">
      <p:transition spd="slow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3E0D64-D342-189B-3E73-F36C70FAD0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9C86B8-AC85-EA2B-2FF1-E5FFFFDDEB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8370" name="Picture 2" descr="Praying for Your Children - More to Be">
            <a:extLst>
              <a:ext uri="{FF2B5EF4-FFF2-40B4-BE49-F238E27FC236}">
                <a16:creationId xmlns:a16="http://schemas.microsoft.com/office/drawing/2014/main" id="{526ADB86-C745-6886-16D9-DC7F1BB6A6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3180" y="-202931"/>
            <a:ext cx="7749138" cy="7749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1383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ythrough/>
      </p:transition>
    </mc:Choice>
    <mc:Fallback xmlns="">
      <p:transition spd="slow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13AA44-A340-7A2D-188B-5E2FE7ED86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1E1517-DA47-1116-3EF8-06D63C911F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9394" name="Picture 2" descr="A Simple Way to Pray for Your Children (with free printable prayer ...">
            <a:extLst>
              <a:ext uri="{FF2B5EF4-FFF2-40B4-BE49-F238E27FC236}">
                <a16:creationId xmlns:a16="http://schemas.microsoft.com/office/drawing/2014/main" id="{3AE29688-0C55-48D2-67D8-287C0B8565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6059" y="-1505394"/>
            <a:ext cx="7635772" cy="10014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3183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ythrough/>
      </p:transition>
    </mc:Choice>
    <mc:Fallback xmlns="">
      <p:transition spd="slow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CD53514-02B6-52BB-A5F3-8626F6A07E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269"/>
          <a:stretch/>
        </p:blipFill>
        <p:spPr>
          <a:xfrm rot="21309330">
            <a:off x="438905" y="3114806"/>
            <a:ext cx="7159149" cy="5086490"/>
          </a:xfrm>
          <a:prstGeom prst="rect">
            <a:avLst/>
          </a:prstGeom>
          <a:effectLst>
            <a:softEdge rad="698500"/>
          </a:effectLst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C688F1BF-23E8-FC6F-8F99-F80B77B8AE6B}"/>
              </a:ext>
            </a:extLst>
          </p:cNvPr>
          <p:cNvSpPr txBox="1">
            <a:spLocks/>
          </p:cNvSpPr>
          <p:nvPr/>
        </p:nvSpPr>
        <p:spPr>
          <a:xfrm>
            <a:off x="8417458" y="0"/>
            <a:ext cx="3799007" cy="718618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35000">
                <a:srgbClr val="FFC000"/>
              </a:gs>
              <a:gs pos="100000">
                <a:schemeClr val="accent4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28575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4000" b="1" dirty="0"/>
              <a:t>David Lewis Elliott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2FDB9CE-CCA2-B14F-B72E-43F745B985F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3799007" cy="718618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35000">
                <a:srgbClr val="FFC000"/>
              </a:gs>
              <a:gs pos="100000">
                <a:schemeClr val="accent4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28575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4000" b="1" dirty="0" err="1"/>
              <a:t>Zionna</a:t>
            </a:r>
            <a:r>
              <a:rPr lang="en-GB" sz="4000" b="1" dirty="0"/>
              <a:t> Susan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BEE2DAE1-26AB-2DEE-405A-97A933CD9A85}"/>
              </a:ext>
            </a:extLst>
          </p:cNvPr>
          <p:cNvSpPr txBox="1">
            <a:spLocks/>
          </p:cNvSpPr>
          <p:nvPr/>
        </p:nvSpPr>
        <p:spPr>
          <a:xfrm>
            <a:off x="4001041" y="6139382"/>
            <a:ext cx="3799007" cy="718618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35000">
                <a:srgbClr val="FFC000"/>
              </a:gs>
              <a:gs pos="100000">
                <a:schemeClr val="accent4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28575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4000" b="1" dirty="0"/>
              <a:t>Priscilla </a:t>
            </a:r>
            <a:r>
              <a:rPr lang="en-GB" sz="4000" b="1" dirty="0" err="1"/>
              <a:t>Estel</a:t>
            </a:r>
            <a:endParaRPr lang="en-GB" sz="40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31C2A6-3892-22F4-0E23-EEE9E4A9C1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467" y="-200101"/>
            <a:ext cx="5765533" cy="4324150"/>
          </a:xfrm>
          <a:prstGeom prst="rect">
            <a:avLst/>
          </a:prstGeom>
          <a:effectLst>
            <a:softEdge rad="9779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B7DFFD3-2846-B23E-9CC9-8F31D20B2E8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5491" b="17953"/>
          <a:stretch/>
        </p:blipFill>
        <p:spPr>
          <a:xfrm rot="2607393">
            <a:off x="6776526" y="1068000"/>
            <a:ext cx="7727551" cy="5626768"/>
          </a:xfrm>
          <a:prstGeom prst="rect">
            <a:avLst/>
          </a:prstGeom>
          <a:effectLst>
            <a:softEdge rad="1003300"/>
          </a:effectLst>
        </p:spPr>
      </p:pic>
    </p:spTree>
    <p:extLst>
      <p:ext uri="{BB962C8B-B14F-4D97-AF65-F5344CB8AC3E}">
        <p14:creationId xmlns:p14="http://schemas.microsoft.com/office/powerpoint/2010/main" val="949681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ythrough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Jesus and Children - Standard Publishing's Classic Bible Art Collection |  Jesus pictures, Pictures of jesus christ, Jesus and mary pictures">
            <a:extLst>
              <a:ext uri="{FF2B5EF4-FFF2-40B4-BE49-F238E27FC236}">
                <a16:creationId xmlns:a16="http://schemas.microsoft.com/office/drawing/2014/main" id="{A8C6E390-2CC5-2955-A0BD-5EA2B0347F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323"/>
            <a:ext cx="5698156" cy="6808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ubtitle 5">
            <a:extLst>
              <a:ext uri="{FF2B5EF4-FFF2-40B4-BE49-F238E27FC236}">
                <a16:creationId xmlns:a16="http://schemas.microsoft.com/office/drawing/2014/main" id="{F8688143-8FA3-1C1B-8666-26242AD110F7}"/>
              </a:ext>
            </a:extLst>
          </p:cNvPr>
          <p:cNvSpPr txBox="1">
            <a:spLocks/>
          </p:cNvSpPr>
          <p:nvPr/>
        </p:nvSpPr>
        <p:spPr>
          <a:xfrm>
            <a:off x="5977288" y="575110"/>
            <a:ext cx="5922747" cy="5806439"/>
          </a:xfrm>
          <a:prstGeom prst="rect">
            <a:avLst/>
          </a:prstGeom>
          <a:effectLst>
            <a:glow>
              <a:schemeClr val="accent1">
                <a:alpha val="0"/>
              </a:schemeClr>
            </a:glow>
          </a:effectLst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8800" b="1" dirty="0">
                <a:latin typeface="Bahnschrift Light Semi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Mark 10:10,</a:t>
            </a:r>
          </a:p>
          <a:p>
            <a:pPr marL="0" indent="0">
              <a:buNone/>
            </a:pPr>
            <a:endParaRPr lang="en-GB" sz="5400" dirty="0">
              <a:latin typeface="Bahnschrift Light SemiCondensed" panose="020B0502040204020203" pitchFamily="34" charset="0"/>
              <a:ea typeface="ADLaM Display" panose="020F0502020204030204" pitchFamily="2" charset="0"/>
              <a:cs typeface="ADLaM Display" panose="020F0502020204030204" pitchFamily="2" charset="0"/>
            </a:endParaRPr>
          </a:p>
          <a:p>
            <a:pPr marL="0" indent="0" algn="ctr">
              <a:buNone/>
            </a:pPr>
            <a:r>
              <a:rPr lang="en-GB" sz="5400" dirty="0">
                <a:latin typeface="Bahnschrift Light Semi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 In the house His disciples also asked Him again about the same matter.</a:t>
            </a:r>
            <a:endParaRPr lang="en-GB" sz="5400" dirty="0">
              <a:latin typeface="Bahnschrift Light Condensed" panose="020B0502040204020203" pitchFamily="34" charset="0"/>
              <a:ea typeface="ADLaM Display" panose="020F0502020204030204" pitchFamily="2" charset="0"/>
              <a:cs typeface="ADLaM Display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0131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ythrough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E4D06CC-6E90-B568-9B09-9EA4692F04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53887"/>
            <a:ext cx="12192000" cy="1655762"/>
          </a:xfr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35000">
                <a:srgbClr val="FFC000"/>
              </a:gs>
              <a:gs pos="100000">
                <a:schemeClr val="accent4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28575">
            <a:noFill/>
          </a:ln>
        </p:spPr>
        <p:txBody>
          <a:bodyPr>
            <a:noAutofit/>
          </a:bodyPr>
          <a:lstStyle/>
          <a:p>
            <a:r>
              <a:rPr lang="en-GB" sz="8800" spc="600" dirty="0">
                <a:latin typeface="Century Gothic" panose="020B0502020202020204" pitchFamily="34" charset="0"/>
              </a:rPr>
              <a:t>Matthew</a:t>
            </a:r>
            <a:r>
              <a:rPr lang="en-GB" sz="9600" spc="600" dirty="0">
                <a:latin typeface="Century Gothic" panose="020B0502020202020204" pitchFamily="34" charset="0"/>
              </a:rPr>
              <a:t>19:13</a:t>
            </a:r>
            <a:endParaRPr lang="en-GB" sz="4800" dirty="0"/>
          </a:p>
        </p:txBody>
      </p:sp>
      <p:sp>
        <p:nvSpPr>
          <p:cNvPr id="3" name="Subtitle 5">
            <a:extLst>
              <a:ext uri="{FF2B5EF4-FFF2-40B4-BE49-F238E27FC236}">
                <a16:creationId xmlns:a16="http://schemas.microsoft.com/office/drawing/2014/main" id="{825E3240-3BEE-D8FF-DE65-613D392644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61183" y="2468879"/>
            <a:ext cx="4536707" cy="4475747"/>
          </a:xfrm>
          <a:effectLst>
            <a:glow>
              <a:schemeClr val="accent1">
                <a:alpha val="0"/>
              </a:schemeClr>
            </a:glow>
          </a:effectLst>
        </p:spPr>
        <p:txBody>
          <a:bodyPr>
            <a:normAutofit lnSpcReduction="10000"/>
          </a:bodyPr>
          <a:lstStyle/>
          <a:p>
            <a:r>
              <a:rPr lang="en-GB" sz="8000" dirty="0">
                <a:latin typeface="Agency FB" panose="020B0503020202020204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but the disciples rebuked them. </a:t>
            </a:r>
            <a:endParaRPr lang="en-GB" sz="8000" b="1" dirty="0">
              <a:latin typeface="Agency FB" panose="020B0503020202020204" pitchFamily="34" charset="0"/>
              <a:ea typeface="ADLaM Display" panose="020F0502020204030204" pitchFamily="2" charset="0"/>
              <a:cs typeface="ADLaM Display" panose="020F0502020204030204" pitchFamily="2" charset="0"/>
            </a:endParaRPr>
          </a:p>
        </p:txBody>
      </p:sp>
      <p:pic>
        <p:nvPicPr>
          <p:cNvPr id="6146" name="Picture 2" descr="Blog: Updates and Inspiration from the Revival">
            <a:extLst>
              <a:ext uri="{FF2B5EF4-FFF2-40B4-BE49-F238E27FC236}">
                <a16:creationId xmlns:a16="http://schemas.microsoft.com/office/drawing/2014/main" id="{99A01108-DE52-DED7-8BCC-B7C0B70DA7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70202"/>
            <a:ext cx="7671335" cy="5074424"/>
          </a:xfrm>
          <a:prstGeom prst="rect">
            <a:avLst/>
          </a:prstGeom>
          <a:noFill/>
          <a:effectLst>
            <a:softEdge rad="2032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3395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ythrough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E4D06CC-6E90-B568-9B09-9EA4692F04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53887"/>
            <a:ext cx="12192000" cy="1655762"/>
          </a:xfr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35000">
                <a:srgbClr val="FFC000"/>
              </a:gs>
              <a:gs pos="100000">
                <a:schemeClr val="accent4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28575">
            <a:noFill/>
          </a:ln>
        </p:spPr>
        <p:txBody>
          <a:bodyPr>
            <a:noAutofit/>
          </a:bodyPr>
          <a:lstStyle/>
          <a:p>
            <a:r>
              <a:rPr lang="en-GB" sz="8800" spc="600" dirty="0">
                <a:latin typeface="Century Gothic" panose="020B0502020202020204" pitchFamily="34" charset="0"/>
              </a:rPr>
              <a:t>Matthew</a:t>
            </a:r>
            <a:r>
              <a:rPr lang="en-GB" sz="9600" spc="600" dirty="0">
                <a:latin typeface="Century Gothic" panose="020B0502020202020204" pitchFamily="34" charset="0"/>
              </a:rPr>
              <a:t> 18:2</a:t>
            </a:r>
            <a:endParaRPr lang="en-GB" sz="4800" dirty="0"/>
          </a:p>
        </p:txBody>
      </p:sp>
      <p:pic>
        <p:nvPicPr>
          <p:cNvPr id="7170" name="Picture 2" descr="What does Matthew 18:2 mean? | Bible Art">
            <a:extLst>
              <a:ext uri="{FF2B5EF4-FFF2-40B4-BE49-F238E27FC236}">
                <a16:creationId xmlns:a16="http://schemas.microsoft.com/office/drawing/2014/main" id="{2E60B348-9433-4115-B01D-40E16B4A7A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8781" y="1502179"/>
            <a:ext cx="7634438" cy="6689558"/>
          </a:xfrm>
          <a:prstGeom prst="rect">
            <a:avLst/>
          </a:prstGeom>
          <a:noFill/>
          <a:effectLst>
            <a:softEdge rad="787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4592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ythrough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BDEFCAAD4F72547B776048F143C6F83" ma:contentTypeVersion="13" ma:contentTypeDescription="Create a new document." ma:contentTypeScope="" ma:versionID="0806948b1ec27a36d16aac85a5ac1999">
  <xsd:schema xmlns:xsd="http://www.w3.org/2001/XMLSchema" xmlns:xs="http://www.w3.org/2001/XMLSchema" xmlns:p="http://schemas.microsoft.com/office/2006/metadata/properties" xmlns:ns2="5620283e-d191-45ef-900c-2941300163fc" xmlns:ns3="06066cf0-36ab-4043-aa1b-027dde327c9d" targetNamespace="http://schemas.microsoft.com/office/2006/metadata/properties" ma:root="true" ma:fieldsID="c79b7d1f786b9c67f84e9c608e25a0ee" ns2:_="" ns3:_="">
    <xsd:import namespace="5620283e-d191-45ef-900c-2941300163fc"/>
    <xsd:import namespace="06066cf0-36ab-4043-aa1b-027dde327c9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BillingMetadata" minOccurs="0"/>
                <xsd:element ref="ns2:Link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620283e-d191-45ef-900c-2941300163f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c736e042-a69a-4ad9-84ce-35ffcdbbd1c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BillingMetadata" ma:index="19" nillable="true" ma:displayName="MediaServiceBillingMetadata" ma:hidden="true" ma:internalName="MediaServiceBillingMetadata" ma:readOnly="true">
      <xsd:simpleType>
        <xsd:restriction base="dms:Note"/>
      </xsd:simpleType>
    </xsd:element>
    <xsd:element name="Link" ma:index="20" nillable="true" ma:displayName="Link" ma:format="Hyperlink" ma:internalName="Link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6066cf0-36ab-4043-aa1b-027dde327c9d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cbf7fe25-7622-4bdc-ba98-4eba45ec3afb}" ma:internalName="TaxCatchAll" ma:showField="CatchAllData" ma:web="06066cf0-36ab-4043-aa1b-027dde327c9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620283e-d191-45ef-900c-2941300163fc">
      <Terms xmlns="http://schemas.microsoft.com/office/infopath/2007/PartnerControls"/>
    </lcf76f155ced4ddcb4097134ff3c332f>
    <TaxCatchAll xmlns="06066cf0-36ab-4043-aa1b-027dde327c9d" xsi:nil="true"/>
    <Link xmlns="5620283e-d191-45ef-900c-2941300163fc">
      <Url xsi:nil="true"/>
      <Description xsi:nil="true"/>
    </Link>
  </documentManagement>
</p:properties>
</file>

<file path=customXml/itemProps1.xml><?xml version="1.0" encoding="utf-8"?>
<ds:datastoreItem xmlns:ds="http://schemas.openxmlformats.org/officeDocument/2006/customXml" ds:itemID="{A1668617-0CA1-45E6-9856-AF7C52631137}"/>
</file>

<file path=customXml/itemProps2.xml><?xml version="1.0" encoding="utf-8"?>
<ds:datastoreItem xmlns:ds="http://schemas.openxmlformats.org/officeDocument/2006/customXml" ds:itemID="{340FA856-6139-4A95-99B8-56509146D267}"/>
</file>

<file path=customXml/itemProps3.xml><?xml version="1.0" encoding="utf-8"?>
<ds:datastoreItem xmlns:ds="http://schemas.openxmlformats.org/officeDocument/2006/customXml" ds:itemID="{AF066CC4-4A98-4CDC-9AB1-3B0744492B72}"/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1611</TotalTime>
  <Words>1027</Words>
  <Application>Microsoft Office PowerPoint</Application>
  <PresentationFormat>Widescreen</PresentationFormat>
  <Paragraphs>115</Paragraphs>
  <Slides>63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73" baseType="lpstr">
      <vt:lpstr>Agency FB</vt:lpstr>
      <vt:lpstr>Arial</vt:lpstr>
      <vt:lpstr>Bahnschrift Light Condensed</vt:lpstr>
      <vt:lpstr>Bahnschrift Light SemiCondensed</vt:lpstr>
      <vt:lpstr>Bahnschrift SemiBold Condensed</vt:lpstr>
      <vt:lpstr>Bahnschrift SemiLight Condensed</vt:lpstr>
      <vt:lpstr>Calibri</vt:lpstr>
      <vt:lpstr>Calibri Light</vt:lpstr>
      <vt:lpstr>Century Gothic</vt:lpstr>
      <vt:lpstr>Office Theme</vt:lpstr>
      <vt:lpstr>PowerPoint Presentation</vt:lpstr>
      <vt:lpstr>   Matthew 19:13-15</vt:lpstr>
      <vt:lpstr>Matthew19:13-15</vt:lpstr>
      <vt:lpstr>Ephesians 6:4</vt:lpstr>
      <vt:lpstr>Confidence that you have brought your child to Jesus.</vt:lpstr>
      <vt:lpstr>Matthew19:13</vt:lpstr>
      <vt:lpstr>PowerPoint Presentation</vt:lpstr>
      <vt:lpstr>Matthew19:13</vt:lpstr>
      <vt:lpstr>Matthew 18:2</vt:lpstr>
      <vt:lpstr>PowerPoint Presentation</vt:lpstr>
      <vt:lpstr>PowerPoint Presentation</vt:lpstr>
      <vt:lpstr>Mark 10:16</vt:lpstr>
      <vt:lpstr>PowerPoint Presentation</vt:lpstr>
      <vt:lpstr>PowerPoint Presentation</vt:lpstr>
      <vt:lpstr>John 3:6</vt:lpstr>
      <vt:lpstr>Psalm 51:5, </vt:lpstr>
      <vt:lpstr>PowerPoint Presentation</vt:lpstr>
      <vt:lpstr>Matthew 11:16-17, </vt:lpstr>
      <vt:lpstr>Matthew19:13</vt:lpstr>
      <vt:lpstr>Matthew19:14</vt:lpstr>
      <vt:lpstr>Mark 10:14, </vt:lpstr>
      <vt:lpstr>PowerPoint Presentation</vt:lpstr>
      <vt:lpstr>i) Jesus loved babies. </vt:lpstr>
      <vt:lpstr>ii) Jesus also loved adults.</vt:lpstr>
      <vt:lpstr>iii)  No one is outside the care. </vt:lpstr>
      <vt:lpstr>iv) They were used for illustration.</vt:lpstr>
      <vt:lpstr>v) Don’t decide who can and who can’t enter.</vt:lpstr>
      <vt:lpstr>Matthew19:14</vt:lpstr>
      <vt:lpstr>PowerPoint Presentation</vt:lpstr>
      <vt:lpstr>PowerPoint Presentation</vt:lpstr>
      <vt:lpstr>PowerPoint Presentation</vt:lpstr>
      <vt:lpstr>PowerPoint Presentation</vt:lpstr>
      <vt:lpstr>1 Corinthians 13:11, </vt:lpstr>
      <vt:lpstr>2 Samuel 12:22-23</vt:lpstr>
      <vt:lpstr>PowerPoint Presentation</vt:lpstr>
      <vt:lpstr>Matthew19:15</vt:lpstr>
      <vt:lpstr>Luke 18:17, </vt:lpstr>
      <vt:lpstr>Matthew 18:3, </vt:lpstr>
      <vt:lpstr>Conclusion</vt:lpstr>
      <vt:lpstr>1 Remember Remember to be bringing your children to Jesus.</vt:lpstr>
      <vt:lpstr>a) God created your child.</vt:lpstr>
      <vt:lpstr>Psalm 139:13-14, </vt:lpstr>
      <vt:lpstr>b) God gave that child to you as a gift. </vt:lpstr>
      <vt:lpstr>Psalm 127:4-5</vt:lpstr>
      <vt:lpstr>c) God wants them returned to Him for His use. </vt:lpstr>
      <vt:lpstr>Ephesians 6:4, </vt:lpstr>
      <vt:lpstr>PowerPoint Presentation</vt:lpstr>
      <vt:lpstr>2 Timothy 3:15, </vt:lpstr>
      <vt:lpstr>PowerPoint Presentation</vt:lpstr>
      <vt:lpstr>Deuteronomy 6:6-9, </vt:lpstr>
      <vt:lpstr>PowerPoint Presentation</vt:lpstr>
      <vt:lpstr>Deuteronomy 6:10-13, </vt:lpstr>
      <vt:lpstr>PowerPoint Presentation</vt:lpstr>
      <vt:lpstr>PowerPoint Presentation</vt:lpstr>
      <vt:lpstr>1 Samuel 2:15-16, </vt:lpstr>
      <vt:lpstr>1 Samuel 2:23-25, </vt:lpstr>
      <vt:lpstr>1 Kings 12:13-14, </vt:lpstr>
      <vt:lpstr>Joshua 24:15, </vt:lpstr>
      <vt:lpstr>PowerPoint Presentation</vt:lpstr>
      <vt:lpstr>Proverbs 22:6, 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7th Response to Jesus-  Wayside Soil- Faith for Physical! Matthew 15:29-39 </dc:title>
  <dc:creator>finny moses</dc:creator>
  <cp:lastModifiedBy>Msft198</cp:lastModifiedBy>
  <cp:revision>71</cp:revision>
  <cp:lastPrinted>2023-11-04T22:32:19Z</cp:lastPrinted>
  <dcterms:created xsi:type="dcterms:W3CDTF">2023-11-03T10:52:57Z</dcterms:created>
  <dcterms:modified xsi:type="dcterms:W3CDTF">2024-06-29T22:04:56Z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0x0101004BDEFCAAD4F72547B776048F143C6F83</vt:lpwstr>
  </property>
</Properties>
</file>