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9" r:id="rId4"/>
    <p:sldId id="403" r:id="rId5"/>
    <p:sldId id="405" r:id="rId6"/>
    <p:sldId id="406" r:id="rId7"/>
    <p:sldId id="404" r:id="rId8"/>
    <p:sldId id="402" r:id="rId9"/>
    <p:sldId id="407" r:id="rId10"/>
    <p:sldId id="320" r:id="rId11"/>
    <p:sldId id="316" r:id="rId12"/>
    <p:sldId id="321" r:id="rId13"/>
    <p:sldId id="408" r:id="rId14"/>
    <p:sldId id="409" r:id="rId15"/>
    <p:sldId id="410" r:id="rId16"/>
    <p:sldId id="411" r:id="rId17"/>
    <p:sldId id="412" r:id="rId18"/>
    <p:sldId id="414" r:id="rId19"/>
    <p:sldId id="415" r:id="rId20"/>
    <p:sldId id="416" r:id="rId21"/>
    <p:sldId id="462" r:id="rId22"/>
    <p:sldId id="417" r:id="rId23"/>
    <p:sldId id="322" r:id="rId24"/>
    <p:sldId id="323" r:id="rId25"/>
    <p:sldId id="418" r:id="rId26"/>
    <p:sldId id="325" r:id="rId27"/>
    <p:sldId id="419" r:id="rId28"/>
    <p:sldId id="324" r:id="rId29"/>
    <p:sldId id="461" r:id="rId30"/>
    <p:sldId id="463" r:id="rId31"/>
    <p:sldId id="326" r:id="rId32"/>
    <p:sldId id="327" r:id="rId33"/>
    <p:sldId id="420" r:id="rId34"/>
    <p:sldId id="328" r:id="rId35"/>
    <p:sldId id="422" r:id="rId36"/>
    <p:sldId id="329" r:id="rId37"/>
    <p:sldId id="423" r:id="rId38"/>
    <p:sldId id="424" r:id="rId39"/>
    <p:sldId id="426" r:id="rId40"/>
    <p:sldId id="425" r:id="rId41"/>
    <p:sldId id="427" r:id="rId42"/>
    <p:sldId id="428" r:id="rId43"/>
    <p:sldId id="429" r:id="rId44"/>
    <p:sldId id="431" r:id="rId45"/>
    <p:sldId id="432" r:id="rId46"/>
    <p:sldId id="433" r:id="rId47"/>
    <p:sldId id="464" r:id="rId48"/>
    <p:sldId id="331" r:id="rId49"/>
    <p:sldId id="434" r:id="rId50"/>
    <p:sldId id="436" r:id="rId51"/>
    <p:sldId id="435" r:id="rId52"/>
    <p:sldId id="437" r:id="rId53"/>
    <p:sldId id="438" r:id="rId54"/>
    <p:sldId id="332" r:id="rId55"/>
    <p:sldId id="439" r:id="rId56"/>
    <p:sldId id="440" r:id="rId57"/>
    <p:sldId id="441" r:id="rId58"/>
    <p:sldId id="442" r:id="rId59"/>
    <p:sldId id="443" r:id="rId60"/>
    <p:sldId id="444" r:id="rId61"/>
    <p:sldId id="445" r:id="rId62"/>
    <p:sldId id="446" r:id="rId63"/>
    <p:sldId id="447" r:id="rId64"/>
    <p:sldId id="448" r:id="rId65"/>
    <p:sldId id="449" r:id="rId66"/>
    <p:sldId id="333" r:id="rId67"/>
    <p:sldId id="450" r:id="rId68"/>
    <p:sldId id="330" r:id="rId69"/>
    <p:sldId id="334" r:id="rId70"/>
    <p:sldId id="451" r:id="rId71"/>
    <p:sldId id="335" r:id="rId72"/>
    <p:sldId id="336" r:id="rId73"/>
    <p:sldId id="337" r:id="rId74"/>
    <p:sldId id="453" r:id="rId75"/>
    <p:sldId id="454" r:id="rId76"/>
    <p:sldId id="455" r:id="rId77"/>
    <p:sldId id="456" r:id="rId78"/>
    <p:sldId id="457" r:id="rId79"/>
    <p:sldId id="458" r:id="rId80"/>
    <p:sldId id="45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607" autoAdjust="0"/>
    <p:restoredTop sz="94660"/>
  </p:normalViewPr>
  <p:slideViewPr>
    <p:cSldViewPr snapToGrid="0">
      <p:cViewPr>
        <p:scale>
          <a:sx n="50" d="100"/>
          <a:sy n="50" d="100"/>
        </p:scale>
        <p:origin x="728" y="5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73C7730-C7EE-4E26-9582-F41D4214C7FF}" type="datetimeFigureOut">
              <a:rPr lang="en-GB" smtClean="0"/>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32350833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3C7730-C7EE-4E26-9582-F41D4214C7FF}" type="datetimeFigureOut">
              <a:rPr lang="en-GB" smtClean="0"/>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356399799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3C7730-C7EE-4E26-9582-F41D4214C7FF}" type="datetimeFigureOut">
              <a:rPr lang="en-GB" smtClean="0"/>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07938118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3C7730-C7EE-4E26-9582-F41D4214C7FF}" type="datetimeFigureOut">
              <a:rPr lang="en-GB" smtClean="0"/>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103532084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3C7730-C7EE-4E26-9582-F41D4214C7FF}" type="datetimeFigureOut">
              <a:rPr lang="en-GB" smtClean="0"/>
              <a:t>13/01/2024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08198734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73C7730-C7EE-4E26-9582-F41D4214C7FF}" type="datetimeFigureOut">
              <a:rPr lang="en-GB" smtClean="0"/>
              <a:t>13/01/2024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100126459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73C7730-C7EE-4E26-9582-F41D4214C7FF}" type="datetimeFigureOut">
              <a:rPr lang="en-GB" smtClean="0"/>
              <a:t>13/01/2024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13186037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73C7730-C7EE-4E26-9582-F41D4214C7FF}" type="datetimeFigureOut">
              <a:rPr lang="en-GB" smtClean="0"/>
              <a:t>13/01/2024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28223330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C7730-C7EE-4E26-9582-F41D4214C7FF}" type="datetimeFigureOut">
              <a:rPr lang="en-GB" smtClean="0"/>
              <a:t>13/01/2024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350743528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3C7730-C7EE-4E26-9582-F41D4214C7FF}" type="datetimeFigureOut">
              <a:rPr lang="en-GB" smtClean="0"/>
              <a:t>13/01/2024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3040978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3C7730-C7EE-4E26-9582-F41D4214C7FF}" type="datetimeFigureOut">
              <a:rPr lang="en-GB" smtClean="0"/>
              <a:t>13/01/2024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DD12D-6325-459B-BD93-C57D7D0A73ED}" type="slidenum">
              <a:rPr lang="en-GB" smtClean="0"/>
              <a:t>‹#›</a:t>
            </a:fld>
            <a:endParaRPr lang="en-GB"/>
          </a:p>
        </p:txBody>
      </p:sp>
    </p:spTree>
    <p:extLst>
      <p:ext uri="{BB962C8B-B14F-4D97-AF65-F5344CB8AC3E}">
        <p14:creationId xmlns:p14="http://schemas.microsoft.com/office/powerpoint/2010/main" val="24873228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61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C7730-C7EE-4E26-9582-F41D4214C7FF}" type="datetimeFigureOut">
              <a:rPr lang="en-GB" smtClean="0"/>
              <a:t>13/01/2024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DD12D-6325-459B-BD93-C57D7D0A73ED}" type="slidenum">
              <a:rPr lang="en-GB" smtClean="0"/>
              <a:t>‹#›</a:t>
            </a:fld>
            <a:endParaRPr lang="en-GB"/>
          </a:p>
        </p:txBody>
      </p:sp>
    </p:spTree>
    <p:extLst>
      <p:ext uri="{BB962C8B-B14F-4D97-AF65-F5344CB8AC3E}">
        <p14:creationId xmlns:p14="http://schemas.microsoft.com/office/powerpoint/2010/main" val="1590626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ine PNG Images, Download 1100000+ Line PNG Resources with Transparent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61" y="2134818"/>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19161" y="2049546"/>
            <a:ext cx="105156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8000" b="1" dirty="0">
                <a:latin typeface="Bahnschrift Light Condensed" panose="020B0502040204020203" pitchFamily="34" charset="0"/>
              </a:rPr>
              <a:t>1 3   J a n u a r y  –   S u n d a y  </a:t>
            </a:r>
          </a:p>
        </p:txBody>
      </p:sp>
    </p:spTree>
    <p:extLst>
      <p:ext uri="{BB962C8B-B14F-4D97-AF65-F5344CB8AC3E}">
        <p14:creationId xmlns:p14="http://schemas.microsoft.com/office/powerpoint/2010/main" val="298660146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91134"/>
          </a:xfrm>
        </p:spPr>
        <p:txBody>
          <a:bodyPr>
            <a:noAutofit/>
          </a:bodyPr>
          <a:lstStyle/>
          <a:p>
            <a:r>
              <a:rPr lang="en-GB" sz="7200" b="1" dirty="0">
                <a:latin typeface="Bahnschrift Light Condensed" panose="020B0502040204020203" pitchFamily="34" charset="0"/>
              </a:rPr>
              <a:t>All their expectations were </a:t>
            </a:r>
            <a:r>
              <a:rPr lang="en-GB" sz="7200" b="1" dirty="0">
                <a:solidFill>
                  <a:srgbClr val="C00000"/>
                </a:solidFill>
                <a:latin typeface="Bahnschrift Light Condensed" panose="020B0502040204020203" pitchFamily="34" charset="0"/>
              </a:rPr>
              <a:t>Unfulfilled.</a:t>
            </a:r>
            <a:r>
              <a:rPr lang="en-GB" sz="7200" b="1" dirty="0">
                <a:latin typeface="Bahnschrift Light Condensed" panose="020B0502040204020203" pitchFamily="34" charset="0"/>
              </a:rPr>
              <a:t> </a:t>
            </a:r>
            <a:endParaRPr lang="en-GB" sz="3600" b="1" dirty="0">
              <a:latin typeface="Bahnschrift Light Condensed" panose="020B0502040204020203" pitchFamily="34" charset="0"/>
            </a:endParaRPr>
          </a:p>
        </p:txBody>
      </p:sp>
      <p:pic>
        <p:nvPicPr>
          <p:cNvPr id="3" name="Picture 2" descr="Life Of Jesus Christ: Parables The Good Shepherd, 48% OFF">
            <a:extLst>
              <a:ext uri="{FF2B5EF4-FFF2-40B4-BE49-F238E27FC236}">
                <a16:creationId xmlns:a16="http://schemas.microsoft.com/office/drawing/2014/main" id="{323DB224-C46A-E5F5-B1A0-7FC6E579DA0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46" t="8061" r="19091" b="27610"/>
          <a:stretch/>
        </p:blipFill>
        <p:spPr bwMode="auto">
          <a:xfrm flipH="1">
            <a:off x="282112" y="998271"/>
            <a:ext cx="11838268" cy="6284405"/>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43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13810" y="2373574"/>
            <a:ext cx="4882312" cy="2387600"/>
          </a:xfrm>
        </p:spPr>
        <p:txBody>
          <a:bodyPr anchor="t">
            <a:normAutofit/>
          </a:bodyPr>
          <a:lstStyle/>
          <a:p>
            <a:pPr algn="l"/>
            <a:r>
              <a:rPr lang="en-GB" sz="6600" spc="600" dirty="0">
                <a:latin typeface="Century Gothic" panose="020B0502020202020204" pitchFamily="34" charset="0"/>
              </a:rPr>
              <a:t>Matthew </a:t>
            </a:r>
            <a:r>
              <a:rPr lang="en-GB" sz="6600" b="1" spc="600" dirty="0">
                <a:latin typeface="Century Gothic" panose="020B0502020202020204" pitchFamily="34" charset="0"/>
              </a:rPr>
              <a:t>16:13</a:t>
            </a:r>
            <a:endParaRPr lang="en-GB" sz="6600" b="1" dirty="0"/>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Ancient Caesarea Philippi - Background Bible Study (Bible History Online) -  Bible History">
            <a:extLst>
              <a:ext uri="{FF2B5EF4-FFF2-40B4-BE49-F238E27FC236}">
                <a16:creationId xmlns:a16="http://schemas.microsoft.com/office/drawing/2014/main" id="{9F880667-B101-048C-C516-3F09436A33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32434" y="343073"/>
            <a:ext cx="6326390" cy="61230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60659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6885"/>
            <a:ext cx="12192000" cy="1391134"/>
          </a:xfrm>
        </p:spPr>
        <p:txBody>
          <a:bodyPr>
            <a:noAutofit/>
          </a:bodyPr>
          <a:lstStyle/>
          <a:p>
            <a:r>
              <a:rPr lang="en-GB" sz="8800" spc="600" dirty="0">
                <a:latin typeface="Century Gothic" panose="020B0502020202020204" pitchFamily="34" charset="0"/>
              </a:rPr>
              <a:t>Chapter 16</a:t>
            </a:r>
            <a:endParaRPr lang="en-GB" sz="48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2476" y="1276499"/>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388258" y="2547087"/>
            <a:ext cx="11415484" cy="4310913"/>
          </a:xfrm>
        </p:spPr>
        <p:txBody>
          <a:bodyPr>
            <a:normAutofit fontScale="47500" lnSpcReduction="20000"/>
          </a:bodyPr>
          <a:lstStyle/>
          <a:p>
            <a:pPr>
              <a:lnSpc>
                <a:spcPct val="100000"/>
              </a:lnSpc>
            </a:pPr>
            <a:r>
              <a:rPr lang="en-GB" sz="12600" dirty="0">
                <a:latin typeface="Bahnschrift SemiLight Condensed" panose="020B0502040204020203" pitchFamily="34" charset="0"/>
              </a:rPr>
              <a:t>“</a:t>
            </a:r>
            <a:r>
              <a:rPr lang="en-GB" sz="15200" dirty="0">
                <a:latin typeface="Bahnschrift SemiLight Condensed" panose="020B0502040204020203" pitchFamily="34" charset="0"/>
              </a:rPr>
              <a:t>Not only I Am going to die,” </a:t>
            </a:r>
          </a:p>
          <a:p>
            <a:pPr>
              <a:lnSpc>
                <a:spcPct val="100000"/>
              </a:lnSpc>
            </a:pPr>
            <a:endParaRPr lang="en-GB" dirty="0">
              <a:latin typeface="Bahnschrift SemiLight Condensed" panose="020B0502040204020203" pitchFamily="34" charset="0"/>
            </a:endParaRPr>
          </a:p>
          <a:p>
            <a:pPr>
              <a:lnSpc>
                <a:spcPct val="100000"/>
              </a:lnSpc>
            </a:pPr>
            <a:r>
              <a:rPr lang="en-GB" sz="10900" dirty="0">
                <a:latin typeface="Bahnschrift SemiLight Condensed" panose="020B0502040204020203" pitchFamily="34" charset="0"/>
              </a:rPr>
              <a:t>V 24 He says, “you are going to take up your cross.” </a:t>
            </a:r>
          </a:p>
          <a:p>
            <a:pPr>
              <a:lnSpc>
                <a:spcPct val="100000"/>
              </a:lnSpc>
            </a:pPr>
            <a:r>
              <a:rPr lang="en-GB" sz="10900" dirty="0">
                <a:latin typeface="Bahnschrift SemiLight Condensed" panose="020B0502040204020203" pitchFamily="34" charset="0"/>
              </a:rPr>
              <a:t>V 25, “you are going to have to lose your life for my sake.” </a:t>
            </a:r>
          </a:p>
        </p:txBody>
      </p:sp>
    </p:spTree>
    <p:extLst>
      <p:ext uri="{BB962C8B-B14F-4D97-AF65-F5344CB8AC3E}">
        <p14:creationId xmlns:p14="http://schemas.microsoft.com/office/powerpoint/2010/main" val="279776209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6392"/>
            <a:ext cx="12192000" cy="1391134"/>
          </a:xfrm>
        </p:spPr>
        <p:txBody>
          <a:bodyPr>
            <a:noAutofit/>
          </a:bodyPr>
          <a:lstStyle/>
          <a:p>
            <a:r>
              <a:rPr lang="en-GB" sz="8800" spc="600" dirty="0">
                <a:latin typeface="Century Gothic" panose="020B0502020202020204" pitchFamily="34" charset="0"/>
              </a:rPr>
              <a:t>Chapter 16:16</a:t>
            </a:r>
            <a:endParaRPr lang="en-GB" sz="48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2476" y="1738511"/>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388258" y="3069271"/>
            <a:ext cx="11415484" cy="3167900"/>
          </a:xfrm>
        </p:spPr>
        <p:txBody>
          <a:bodyPr>
            <a:normAutofit fontScale="85000" lnSpcReduction="20000"/>
          </a:bodyPr>
          <a:lstStyle/>
          <a:p>
            <a:pPr>
              <a:lnSpc>
                <a:spcPct val="100000"/>
              </a:lnSpc>
            </a:pPr>
            <a:r>
              <a:rPr lang="en-GB" sz="9600" dirty="0">
                <a:latin typeface="Bahnschrift SemiLight Condensed" panose="020B0502040204020203" pitchFamily="34" charset="0"/>
              </a:rPr>
              <a:t>“You are </a:t>
            </a:r>
            <a:r>
              <a:rPr lang="en-GB" sz="13800" dirty="0">
                <a:latin typeface="Bahnschrift SemiLight Condensed" panose="020B0502040204020203" pitchFamily="34" charset="0"/>
              </a:rPr>
              <a:t>Christ, </a:t>
            </a:r>
            <a:r>
              <a:rPr lang="en-GB" sz="9600" dirty="0">
                <a:latin typeface="Bahnschrift SemiLight Condensed" panose="020B0502040204020203" pitchFamily="34" charset="0"/>
              </a:rPr>
              <a:t>the Son of the </a:t>
            </a:r>
            <a:r>
              <a:rPr lang="en-GB" sz="14900" dirty="0">
                <a:latin typeface="Bahnschrift SemiLight Condensed" panose="020B0502040204020203" pitchFamily="34" charset="0"/>
              </a:rPr>
              <a:t>living God</a:t>
            </a:r>
            <a:r>
              <a:rPr lang="en-GB" sz="9600" dirty="0">
                <a:latin typeface="Bahnschrift SemiLight Condensed" panose="020B0502040204020203" pitchFamily="34" charset="0"/>
              </a:rPr>
              <a:t>.” </a:t>
            </a:r>
            <a:endParaRPr lang="en-GB" sz="7200" dirty="0">
              <a:latin typeface="Bahnschrift SemiLight Condensed" panose="020B0502040204020203" pitchFamily="34" charset="0"/>
            </a:endParaRPr>
          </a:p>
        </p:txBody>
      </p:sp>
    </p:spTree>
    <p:extLst>
      <p:ext uri="{BB962C8B-B14F-4D97-AF65-F5344CB8AC3E}">
        <p14:creationId xmlns:p14="http://schemas.microsoft.com/office/powerpoint/2010/main" val="373523900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6392"/>
            <a:ext cx="12192000" cy="1391134"/>
          </a:xfrm>
        </p:spPr>
        <p:txBody>
          <a:bodyPr>
            <a:noAutofit/>
          </a:bodyPr>
          <a:lstStyle/>
          <a:p>
            <a:r>
              <a:rPr lang="en-GB" sz="8800" spc="600" dirty="0">
                <a:latin typeface="Century Gothic" panose="020B0502020202020204" pitchFamily="34" charset="0"/>
              </a:rPr>
              <a:t>Chapter 16:18-20, </a:t>
            </a:r>
            <a:endParaRPr lang="en-GB" sz="48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2476" y="1738511"/>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388258" y="3069271"/>
            <a:ext cx="11415484" cy="3167900"/>
          </a:xfrm>
        </p:spPr>
        <p:txBody>
          <a:bodyPr>
            <a:normAutofit/>
          </a:bodyPr>
          <a:lstStyle/>
          <a:p>
            <a:pPr>
              <a:lnSpc>
                <a:spcPct val="100000"/>
              </a:lnSpc>
            </a:pPr>
            <a:r>
              <a:rPr lang="en-GB" sz="8000" dirty="0">
                <a:latin typeface="Bahnschrift SemiLight Condensed" panose="020B0502040204020203" pitchFamily="34" charset="0"/>
              </a:rPr>
              <a:t>When Christ builds a church, what’s it like? </a:t>
            </a:r>
            <a:endParaRPr lang="en-GB" sz="6000" dirty="0">
              <a:latin typeface="Bahnschrift SemiLight Condensed" panose="020B0502040204020203" pitchFamily="34" charset="0"/>
            </a:endParaRPr>
          </a:p>
        </p:txBody>
      </p:sp>
    </p:spTree>
    <p:extLst>
      <p:ext uri="{BB962C8B-B14F-4D97-AF65-F5344CB8AC3E}">
        <p14:creationId xmlns:p14="http://schemas.microsoft.com/office/powerpoint/2010/main" val="11612869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hat Does It Mean to Be &quot;One Church&quot;? - The Glorious Table">
            <a:extLst>
              <a:ext uri="{FF2B5EF4-FFF2-40B4-BE49-F238E27FC236}">
                <a16:creationId xmlns:a16="http://schemas.microsoft.com/office/drawing/2014/main" id="{2F67987A-309E-6F45-F11A-1BB85FF5D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8625"/>
            <a:ext cx="11430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494136" y="913212"/>
            <a:ext cx="11415484" cy="3167900"/>
          </a:xfrm>
        </p:spPr>
        <p:txBody>
          <a:bodyPr>
            <a:normAutofit/>
          </a:bodyPr>
          <a:lstStyle/>
          <a:p>
            <a:pPr>
              <a:lnSpc>
                <a:spcPct val="100000"/>
              </a:lnSpc>
            </a:pPr>
            <a:r>
              <a:rPr lang="en-GB" sz="11500" dirty="0">
                <a:latin typeface="Bahnschrift SemiLight Condensed" panose="020B0502040204020203" pitchFamily="34" charset="0"/>
              </a:rPr>
              <a:t>1.	The Certain Church.</a:t>
            </a:r>
            <a:endParaRPr lang="en-GB" sz="8000" dirty="0">
              <a:latin typeface="Bahnschrift SemiLight Condensed" panose="020B0502040204020203" pitchFamily="34" charset="0"/>
            </a:endParaRPr>
          </a:p>
        </p:txBody>
      </p:sp>
    </p:spTree>
    <p:extLst>
      <p:ext uri="{BB962C8B-B14F-4D97-AF65-F5344CB8AC3E}">
        <p14:creationId xmlns:p14="http://schemas.microsoft.com/office/powerpoint/2010/main" val="329296609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ews &amp; Stories » Voices of the Resurrection">
            <a:extLst>
              <a:ext uri="{FF2B5EF4-FFF2-40B4-BE49-F238E27FC236}">
                <a16:creationId xmlns:a16="http://schemas.microsoft.com/office/drawing/2014/main" id="{B73A2100-4539-169A-92F5-DDEF3D354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572" y="142073"/>
            <a:ext cx="18561470" cy="6573854"/>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494136" y="913212"/>
            <a:ext cx="11415484" cy="3167900"/>
          </a:xfrm>
        </p:spPr>
        <p:txBody>
          <a:bodyPr>
            <a:normAutofit/>
          </a:bodyPr>
          <a:lstStyle/>
          <a:p>
            <a:pPr>
              <a:lnSpc>
                <a:spcPct val="100000"/>
              </a:lnSpc>
            </a:pPr>
            <a:r>
              <a:rPr lang="en-GB" sz="11500">
                <a:latin typeface="Bahnschrift SemiLight Condensed" panose="020B0502040204020203" pitchFamily="34" charset="0"/>
              </a:rPr>
              <a:t>2.	Christ the owner.</a:t>
            </a:r>
            <a:endParaRPr lang="en-GB" sz="8000" dirty="0">
              <a:latin typeface="Bahnschrift SemiLight Condensed" panose="020B0502040204020203" pitchFamily="34" charset="0"/>
            </a:endParaRPr>
          </a:p>
        </p:txBody>
      </p:sp>
    </p:spTree>
    <p:extLst>
      <p:ext uri="{BB962C8B-B14F-4D97-AF65-F5344CB8AC3E}">
        <p14:creationId xmlns:p14="http://schemas.microsoft.com/office/powerpoint/2010/main" val="315548556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ews &amp; Stories » Voices of the Resurrection">
            <a:extLst>
              <a:ext uri="{FF2B5EF4-FFF2-40B4-BE49-F238E27FC236}">
                <a16:creationId xmlns:a16="http://schemas.microsoft.com/office/drawing/2014/main" id="{B73A2100-4539-169A-92F5-DDEF3D354E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56572" y="142073"/>
            <a:ext cx="18561470" cy="6573854"/>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494136" y="913211"/>
            <a:ext cx="11415484" cy="5025575"/>
          </a:xfrm>
        </p:spPr>
        <p:txBody>
          <a:bodyPr>
            <a:normAutofit fontScale="62500" lnSpcReduction="20000"/>
          </a:bodyPr>
          <a:lstStyle/>
          <a:p>
            <a:pPr>
              <a:lnSpc>
                <a:spcPct val="100000"/>
              </a:lnSpc>
            </a:pPr>
            <a:r>
              <a:rPr lang="en-GB" sz="14100" b="1" dirty="0">
                <a:latin typeface="Bahnschrift SemiLight Condensed" panose="020B0502040204020203" pitchFamily="34" charset="0"/>
              </a:rPr>
              <a:t>John 6, </a:t>
            </a:r>
            <a:r>
              <a:rPr lang="en-GB" sz="11500" dirty="0">
                <a:latin typeface="Bahnschrift SemiLight Condensed" panose="020B0502040204020203" pitchFamily="34" charset="0"/>
              </a:rPr>
              <a:t>“All that the Father gives to me shall come to me.” </a:t>
            </a:r>
          </a:p>
          <a:p>
            <a:pPr>
              <a:lnSpc>
                <a:spcPct val="100000"/>
              </a:lnSpc>
            </a:pPr>
            <a:r>
              <a:rPr lang="en-GB" sz="14100" b="1" dirty="0">
                <a:latin typeface="Bahnschrift SemiLight Condensed" panose="020B0502040204020203" pitchFamily="34" charset="0"/>
              </a:rPr>
              <a:t>John 10, </a:t>
            </a:r>
            <a:r>
              <a:rPr lang="en-GB" sz="11500" dirty="0">
                <a:latin typeface="Bahnschrift SemiLight Condensed" panose="020B0502040204020203" pitchFamily="34" charset="0"/>
              </a:rPr>
              <a:t>“My sheep hear my voice and I know them and am known of them.” </a:t>
            </a:r>
          </a:p>
        </p:txBody>
      </p:sp>
    </p:spTree>
    <p:extLst>
      <p:ext uri="{BB962C8B-B14F-4D97-AF65-F5344CB8AC3E}">
        <p14:creationId xmlns:p14="http://schemas.microsoft.com/office/powerpoint/2010/main" val="141222183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 Defining Identity">
            <a:extLst>
              <a:ext uri="{FF2B5EF4-FFF2-40B4-BE49-F238E27FC236}">
                <a16:creationId xmlns:a16="http://schemas.microsoft.com/office/drawing/2014/main" id="{8D7B2198-9F1C-23B3-696E-12C8E0DFE8F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253" y="455613"/>
            <a:ext cx="12288253" cy="594518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6853186" y="913212"/>
            <a:ext cx="5056433" cy="5487588"/>
          </a:xfrm>
        </p:spPr>
        <p:txBody>
          <a:bodyPr>
            <a:normAutofit fontScale="92500" lnSpcReduction="20000"/>
          </a:bodyPr>
          <a:lstStyle/>
          <a:p>
            <a:pPr>
              <a:lnSpc>
                <a:spcPct val="100000"/>
              </a:lnSpc>
            </a:pPr>
            <a:r>
              <a:rPr lang="en-GB" sz="11500" dirty="0">
                <a:latin typeface="Bahnschrift SemiLight Condensed" panose="020B0502040204020203" pitchFamily="34" charset="0"/>
              </a:rPr>
              <a:t>3.	The identity of the church.</a:t>
            </a:r>
            <a:endParaRPr lang="en-GB" sz="8000" dirty="0">
              <a:latin typeface="Bahnschrift SemiLight Condensed" panose="020B0502040204020203" pitchFamily="34" charset="0"/>
            </a:endParaRPr>
          </a:p>
        </p:txBody>
      </p:sp>
    </p:spTree>
    <p:extLst>
      <p:ext uri="{BB962C8B-B14F-4D97-AF65-F5344CB8AC3E}">
        <p14:creationId xmlns:p14="http://schemas.microsoft.com/office/powerpoint/2010/main" val="282687072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 Defining Identity">
            <a:extLst>
              <a:ext uri="{FF2B5EF4-FFF2-40B4-BE49-F238E27FC236}">
                <a16:creationId xmlns:a16="http://schemas.microsoft.com/office/drawing/2014/main" id="{8D7B2198-9F1C-23B3-696E-12C8E0DFE8F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253" y="455613"/>
            <a:ext cx="12288253" cy="594518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5630780" y="913212"/>
            <a:ext cx="6278840" cy="5487588"/>
          </a:xfrm>
        </p:spPr>
        <p:txBody>
          <a:bodyPr>
            <a:normAutofit/>
          </a:bodyPr>
          <a:lstStyle/>
          <a:p>
            <a:pPr>
              <a:lnSpc>
                <a:spcPct val="100000"/>
              </a:lnSpc>
            </a:pPr>
            <a:r>
              <a:rPr lang="en-GB" sz="13800" dirty="0">
                <a:latin typeface="Bahnschrift SemiLight Condensed" panose="020B0502040204020203" pitchFamily="34" charset="0"/>
              </a:rPr>
              <a:t>EKKLESIA</a:t>
            </a:r>
          </a:p>
          <a:p>
            <a:pPr>
              <a:lnSpc>
                <a:spcPct val="100000"/>
              </a:lnSpc>
            </a:pPr>
            <a:r>
              <a:rPr lang="en-GB" sz="11500" dirty="0">
                <a:latin typeface="Bahnschrift SemiLight Condensed" panose="020B0502040204020203" pitchFamily="34" charset="0"/>
              </a:rPr>
              <a:t>    Acts 7:38  </a:t>
            </a:r>
            <a:endParaRPr lang="en-GB" sz="8000" dirty="0">
              <a:latin typeface="Bahnschrift SemiLight Condensed" panose="020B0502040204020203" pitchFamily="34" charset="0"/>
            </a:endParaRPr>
          </a:p>
        </p:txBody>
      </p:sp>
    </p:spTree>
    <p:extLst>
      <p:ext uri="{BB962C8B-B14F-4D97-AF65-F5344CB8AC3E}">
        <p14:creationId xmlns:p14="http://schemas.microsoft.com/office/powerpoint/2010/main" val="411133338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ownload Line Art, Design, Floral. Royalty-Free Vecto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279" y="3900805"/>
            <a:ext cx="5914850" cy="34160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86879" y="4721651"/>
            <a:ext cx="11677650" cy="842706"/>
          </a:xfrm>
        </p:spPr>
        <p:txBody>
          <a:bodyPr>
            <a:normAutofit fontScale="90000"/>
          </a:bodyPr>
          <a:lstStyle/>
          <a:p>
            <a:pPr>
              <a:lnSpc>
                <a:spcPct val="100000"/>
              </a:lnSpc>
            </a:pPr>
            <a:r>
              <a:rPr lang="en-GB" sz="12800" dirty="0">
                <a:latin typeface="Bahnschrift Light Condensed" panose="020B0502040204020203" pitchFamily="34" charset="0"/>
              </a:rPr>
              <a:t>Christ Builds !</a:t>
            </a:r>
            <a:br>
              <a:rPr lang="en-GB" sz="12800" dirty="0">
                <a:latin typeface="Bahnschrift Light Condensed" panose="020B0502040204020203" pitchFamily="34" charset="0"/>
              </a:rPr>
            </a:br>
            <a:r>
              <a:rPr lang="en-GB" sz="8000" dirty="0">
                <a:latin typeface="Bahnschrift Light Condensed" panose="020B0502040204020203" pitchFamily="34" charset="0"/>
              </a:rPr>
              <a:t>Matthew 16:18-20</a:t>
            </a:r>
            <a:br>
              <a:rPr lang="en-GB" dirty="0"/>
            </a:br>
            <a:endParaRPr lang="en-GB" dirty="0"/>
          </a:p>
        </p:txBody>
      </p:sp>
      <p:pic>
        <p:nvPicPr>
          <p:cNvPr id="2050" name="Picture 2" descr="Divider PNG Images | Free PNG Vector Graphics, Effects &amp; Backgrounds -  rawpixel"/>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5704" y="8641553"/>
            <a:ext cx="762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983FCE0-E3CC-B046-F1DB-9AC7C05A11A8}"/>
              </a:ext>
            </a:extLst>
          </p:cNvPr>
          <p:cNvSpPr/>
          <p:nvPr/>
        </p:nvSpPr>
        <p:spPr>
          <a:xfrm>
            <a:off x="486879" y="381812"/>
            <a:ext cx="11677650" cy="1569660"/>
          </a:xfrm>
          <a:prstGeom prst="rect">
            <a:avLst/>
          </a:prstGeom>
          <a:noFill/>
        </p:spPr>
        <p:txBody>
          <a:bodyPr wrap="square" lIns="91440" tIns="45720" rIns="91440" bIns="45720">
            <a:spAutoFit/>
          </a:bodyPr>
          <a:lstStyle/>
          <a:p>
            <a:pPr algn="ctr"/>
            <a:r>
              <a:rPr lang="en-GB" sz="9600" b="1" cap="none" spc="0" dirty="0">
                <a:ln w="10160">
                  <a:solidFill>
                    <a:schemeClr val="tx1"/>
                  </a:solidFill>
                  <a:prstDash val="solid"/>
                </a:ln>
                <a:solidFill>
                  <a:schemeClr val="accent4"/>
                </a:solidFill>
                <a:effectLst>
                  <a:outerShdw blurRad="38100" dist="22860" dir="5400000" algn="tl" rotWithShape="0">
                    <a:srgbClr val="000000">
                      <a:alpha val="30000"/>
                    </a:srgbClr>
                  </a:outerShdw>
                </a:effectLst>
                <a:latin typeface="Bahnschrift Light Condensed" panose="020B0502040204020203" pitchFamily="34" charset="0"/>
              </a:rPr>
              <a:t>Foundation of the Church </a:t>
            </a:r>
            <a:endParaRPr lang="en-GB" sz="9600" b="1" cap="none" spc="0" dirty="0">
              <a:ln w="10160">
                <a:solidFill>
                  <a:schemeClr val="tx1"/>
                </a:solidFill>
                <a:prstDash val="solid"/>
              </a:ln>
              <a:solidFill>
                <a:schemeClr val="accent4"/>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21459735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231006" y="796833"/>
            <a:ext cx="11678614" cy="5671339"/>
          </a:xfrm>
        </p:spPr>
        <p:txBody>
          <a:bodyPr>
            <a:normAutofit/>
          </a:bodyPr>
          <a:lstStyle/>
          <a:p>
            <a:pPr>
              <a:lnSpc>
                <a:spcPct val="100000"/>
              </a:lnSpc>
            </a:pPr>
            <a:r>
              <a:rPr lang="en-GB" sz="8000" b="1" dirty="0">
                <a:latin typeface="Bahnschrift SemiLight Condensed" panose="020B0502040204020203" pitchFamily="34" charset="0"/>
              </a:rPr>
              <a:t>Acts 19. </a:t>
            </a:r>
            <a:r>
              <a:rPr lang="en-GB" sz="6600" dirty="0">
                <a:latin typeface="Bahnschrift SemiLight Condensed" panose="020B0502040204020203" pitchFamily="34" charset="0"/>
              </a:rPr>
              <a:t>When the mob at Ephesus rioted, they’re called an </a:t>
            </a:r>
            <a:r>
              <a:rPr lang="en-GB" sz="6600" dirty="0" err="1">
                <a:latin typeface="Bahnschrift SemiLight Condensed" panose="020B0502040204020203" pitchFamily="34" charset="0"/>
              </a:rPr>
              <a:t>ekklesia</a:t>
            </a:r>
            <a:r>
              <a:rPr lang="en-GB" sz="6600" dirty="0">
                <a:latin typeface="Bahnschrift SemiLight Condensed" panose="020B0502040204020203" pitchFamily="34" charset="0"/>
              </a:rPr>
              <a:t>, a group of people gathered, an assembly broke into a riot. </a:t>
            </a:r>
          </a:p>
        </p:txBody>
      </p:sp>
    </p:spTree>
    <p:extLst>
      <p:ext uri="{BB962C8B-B14F-4D97-AF65-F5344CB8AC3E}">
        <p14:creationId xmlns:p14="http://schemas.microsoft.com/office/powerpoint/2010/main" val="249669972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010DB8DD-AED0-C98D-1D92-25AF4B68DEEB}"/>
              </a:ext>
            </a:extLst>
          </p:cNvPr>
          <p:cNvSpPr>
            <a:spLocks noGrp="1"/>
          </p:cNvSpPr>
          <p:nvPr>
            <p:ph type="subTitle" idx="1"/>
          </p:nvPr>
        </p:nvSpPr>
        <p:spPr>
          <a:xfrm>
            <a:off x="231006" y="1132113"/>
            <a:ext cx="11678614" cy="5336059"/>
          </a:xfrm>
        </p:spPr>
        <p:txBody>
          <a:bodyPr>
            <a:normAutofit/>
          </a:bodyPr>
          <a:lstStyle/>
          <a:p>
            <a:pPr>
              <a:lnSpc>
                <a:spcPct val="100000"/>
              </a:lnSpc>
            </a:pPr>
            <a:r>
              <a:rPr lang="en-GB" sz="8000" b="1" dirty="0">
                <a:latin typeface="Bahnschrift SemiLight Condensed" panose="020B0502040204020203" pitchFamily="34" charset="0"/>
              </a:rPr>
              <a:t>Hebrews 12:22-24, </a:t>
            </a:r>
            <a:r>
              <a:rPr lang="en-GB" sz="6600" dirty="0">
                <a:latin typeface="Bahnschrift SemiLight Condensed" panose="020B0502040204020203" pitchFamily="34" charset="0"/>
              </a:rPr>
              <a:t>all the redeemed of all the ages gathered before the throne of God are called the church.</a:t>
            </a:r>
          </a:p>
        </p:txBody>
      </p:sp>
    </p:spTree>
    <p:extLst>
      <p:ext uri="{BB962C8B-B14F-4D97-AF65-F5344CB8AC3E}">
        <p14:creationId xmlns:p14="http://schemas.microsoft.com/office/powerpoint/2010/main" val="65669764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etamorphic Rock Photograph by Orchidpoet - Pixels">
            <a:extLst>
              <a:ext uri="{FF2B5EF4-FFF2-40B4-BE49-F238E27FC236}">
                <a16:creationId xmlns:a16="http://schemas.microsoft.com/office/drawing/2014/main" id="{7E6C8809-466D-98BC-DC07-C498C6E39EA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0" y="-194912"/>
            <a:ext cx="12192599" cy="72478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15792A5-97A4-E111-C536-7931B58079CD}"/>
              </a:ext>
            </a:extLst>
          </p:cNvPr>
          <p:cNvSpPr/>
          <p:nvPr/>
        </p:nvSpPr>
        <p:spPr>
          <a:xfrm>
            <a:off x="0" y="1744924"/>
            <a:ext cx="12191999" cy="3631763"/>
          </a:xfrm>
          <a:prstGeom prst="rect">
            <a:avLst/>
          </a:prstGeom>
          <a:noFill/>
        </p:spPr>
        <p:txBody>
          <a:bodyPr wrap="square" lIns="91440" tIns="45720" rIns="91440" bIns="45720">
            <a:spAutoFit/>
          </a:bodyPr>
          <a:lstStyle/>
          <a:p>
            <a:pPr algn="ctr"/>
            <a:r>
              <a:rPr lang="en-GB" sz="11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ahnschrift SemiLight Condensed" panose="020B0502040204020203" pitchFamily="34" charset="0"/>
              </a:rPr>
              <a:t>4.	The foundation of the church.</a:t>
            </a:r>
            <a:endParaRPr lang="en-GB" sz="11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29050183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2255"/>
            <a:ext cx="12192000" cy="1391134"/>
          </a:xfrm>
        </p:spPr>
        <p:txBody>
          <a:bodyPr>
            <a:noAutofit/>
          </a:bodyPr>
          <a:lstStyle/>
          <a:p>
            <a:r>
              <a:rPr lang="en-GB" sz="8800" spc="600" dirty="0">
                <a:latin typeface="Century Gothic" panose="020B0502020202020204" pitchFamily="34" charset="0"/>
              </a:rPr>
              <a:t>Chapter 16:18</a:t>
            </a:r>
            <a:endParaRPr lang="en-GB" sz="48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9" y="1507505"/>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750771" y="3120775"/>
            <a:ext cx="10886171" cy="3530282"/>
          </a:xfrm>
        </p:spPr>
        <p:txBody>
          <a:bodyPr>
            <a:normAutofit lnSpcReduction="10000"/>
          </a:bodyPr>
          <a:lstStyle/>
          <a:p>
            <a:r>
              <a:rPr lang="en-GB" sz="6600" dirty="0">
                <a:latin typeface="Bahnschrift SemiLight Condensed" panose="020B0502040204020203" pitchFamily="34" charset="0"/>
              </a:rPr>
              <a:t>And I also say to you that you are Peter, and on this rock I will build My church, and the gates of Hades shall not prevail against it. </a:t>
            </a:r>
            <a:endParaRPr lang="en-GB" sz="5400" dirty="0">
              <a:latin typeface="Bahnschrift SemiLight Condensed" panose="020B0502040204020203" pitchFamily="34" charset="0"/>
            </a:endParaRPr>
          </a:p>
        </p:txBody>
      </p:sp>
    </p:spTree>
    <p:extLst>
      <p:ext uri="{BB962C8B-B14F-4D97-AF65-F5344CB8AC3E}">
        <p14:creationId xmlns:p14="http://schemas.microsoft.com/office/powerpoint/2010/main" val="218623038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5642"/>
            <a:ext cx="12192000" cy="3386108"/>
          </a:xfrm>
        </p:spPr>
        <p:txBody>
          <a:bodyPr>
            <a:noAutofit/>
          </a:bodyPr>
          <a:lstStyle/>
          <a:p>
            <a:pPr>
              <a:lnSpc>
                <a:spcPct val="150000"/>
              </a:lnSpc>
            </a:pPr>
            <a:r>
              <a:rPr lang="en-GB" sz="11500" dirty="0">
                <a:latin typeface="Bahnschrift SemiLight Condensed" panose="020B0502040204020203" pitchFamily="34" charset="0"/>
              </a:rPr>
              <a:t>What is that rock?</a:t>
            </a:r>
            <a:br>
              <a:rPr lang="en-GB" sz="8800" spc="600" dirty="0">
                <a:latin typeface="Century Gothic" panose="020B0502020202020204" pitchFamily="34" charset="0"/>
              </a:rPr>
            </a:br>
            <a:endParaRPr lang="en-GB" sz="5400" b="1" dirty="0"/>
          </a:p>
        </p:txBody>
      </p:sp>
      <p:sp>
        <p:nvSpPr>
          <p:cNvPr id="6" name="Subtitle 5">
            <a:extLst>
              <a:ext uri="{FF2B5EF4-FFF2-40B4-BE49-F238E27FC236}">
                <a16:creationId xmlns:a16="http://schemas.microsoft.com/office/drawing/2014/main" id="{22961C9F-F928-528D-0FEA-0E380ED01E4B}"/>
              </a:ext>
            </a:extLst>
          </p:cNvPr>
          <p:cNvSpPr>
            <a:spLocks noGrp="1"/>
          </p:cNvSpPr>
          <p:nvPr>
            <p:ph type="subTitle" idx="1"/>
          </p:nvPr>
        </p:nvSpPr>
        <p:spPr>
          <a:xfrm>
            <a:off x="1254035" y="8430222"/>
            <a:ext cx="9144000" cy="1655762"/>
          </a:xfrm>
        </p:spPr>
        <p:txBody>
          <a:bodyPr/>
          <a:lstStyle/>
          <a:p>
            <a:endParaRPr lang="en-GB" dirty="0"/>
          </a:p>
        </p:txBody>
      </p:sp>
      <p:pic>
        <p:nvPicPr>
          <p:cNvPr id="3" name="Picture 2">
            <a:extLst>
              <a:ext uri="{FF2B5EF4-FFF2-40B4-BE49-F238E27FC236}">
                <a16:creationId xmlns:a16="http://schemas.microsoft.com/office/drawing/2014/main" id="{02C2AB30-AFC3-EA1D-8150-1B96CB4DDA2E}"/>
              </a:ext>
            </a:extLst>
          </p:cNvPr>
          <p:cNvPicPr>
            <a:picLocks noChangeAspect="1"/>
          </p:cNvPicPr>
          <p:nvPr/>
        </p:nvPicPr>
        <p:blipFill>
          <a:blip r:embed="rId2"/>
          <a:stretch>
            <a:fillRect/>
          </a:stretch>
        </p:blipFill>
        <p:spPr>
          <a:xfrm>
            <a:off x="7661709" y="2768266"/>
            <a:ext cx="4100793" cy="3554021"/>
          </a:xfrm>
          <a:prstGeom prst="rect">
            <a:avLst/>
          </a:prstGeom>
        </p:spPr>
      </p:pic>
    </p:spTree>
    <p:extLst>
      <p:ext uri="{BB962C8B-B14F-4D97-AF65-F5344CB8AC3E}">
        <p14:creationId xmlns:p14="http://schemas.microsoft.com/office/powerpoint/2010/main" val="2045159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802"/>
            <a:ext cx="12192000" cy="3386108"/>
          </a:xfrm>
        </p:spPr>
        <p:txBody>
          <a:bodyPr>
            <a:noAutofit/>
          </a:bodyPr>
          <a:lstStyle/>
          <a:p>
            <a:pPr>
              <a:lnSpc>
                <a:spcPct val="100000"/>
              </a:lnSpc>
            </a:pPr>
            <a:r>
              <a:rPr lang="en-GB" sz="11500" dirty="0">
                <a:latin typeface="Bahnschrift SemiLight Condensed" panose="020B0502040204020203" pitchFamily="34" charset="0"/>
              </a:rPr>
              <a:t>“You are Peter</a:t>
            </a:r>
            <a:br>
              <a:rPr lang="en-GB" sz="11500" dirty="0">
                <a:latin typeface="Bahnschrift SemiLight Condensed" panose="020B0502040204020203" pitchFamily="34" charset="0"/>
              </a:rPr>
            </a:br>
            <a:r>
              <a:rPr lang="en-GB" sz="7200" dirty="0">
                <a:latin typeface="Bahnschrift SemiLight Condensed" panose="020B0502040204020203" pitchFamily="34" charset="0"/>
              </a:rPr>
              <a:t>I am going to build my church on you’’ </a:t>
            </a:r>
            <a:br>
              <a:rPr lang="en-GB" sz="8800" spc="600" dirty="0">
                <a:latin typeface="Century Gothic" panose="020B0502020202020204" pitchFamily="34" charset="0"/>
              </a:rPr>
            </a:br>
            <a:endParaRPr lang="en-GB" sz="5400" b="1" dirty="0"/>
          </a:p>
        </p:txBody>
      </p:sp>
      <p:sp>
        <p:nvSpPr>
          <p:cNvPr id="6" name="Subtitle 5">
            <a:extLst>
              <a:ext uri="{FF2B5EF4-FFF2-40B4-BE49-F238E27FC236}">
                <a16:creationId xmlns:a16="http://schemas.microsoft.com/office/drawing/2014/main" id="{22961C9F-F928-528D-0FEA-0E380ED01E4B}"/>
              </a:ext>
            </a:extLst>
          </p:cNvPr>
          <p:cNvSpPr>
            <a:spLocks noGrp="1"/>
          </p:cNvSpPr>
          <p:nvPr>
            <p:ph type="subTitle" idx="1"/>
          </p:nvPr>
        </p:nvSpPr>
        <p:spPr>
          <a:xfrm>
            <a:off x="1254035" y="8430222"/>
            <a:ext cx="9144000" cy="1655762"/>
          </a:xfrm>
        </p:spPr>
        <p:txBody>
          <a:bodyPr/>
          <a:lstStyle/>
          <a:p>
            <a:endParaRPr lang="en-GB" dirty="0"/>
          </a:p>
        </p:txBody>
      </p:sp>
    </p:spTree>
    <p:extLst>
      <p:ext uri="{BB962C8B-B14F-4D97-AF65-F5344CB8AC3E}">
        <p14:creationId xmlns:p14="http://schemas.microsoft.com/office/powerpoint/2010/main" val="307691412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8959"/>
            <a:ext cx="12192000" cy="1203853"/>
          </a:xfrm>
        </p:spPr>
        <p:txBody>
          <a:bodyPr>
            <a:noAutofit/>
          </a:bodyPr>
          <a:lstStyle/>
          <a:p>
            <a:r>
              <a:rPr lang="en-GB" sz="11500" spc="600" dirty="0">
                <a:latin typeface="Century Gothic" panose="020B0502020202020204" pitchFamily="34" charset="0"/>
              </a:rPr>
              <a:t>E</a:t>
            </a:r>
            <a:r>
              <a:rPr lang="en-GB" sz="8800" spc="600" dirty="0">
                <a:latin typeface="Century Gothic" panose="020B0502020202020204" pitchFamily="34" charset="0"/>
              </a:rPr>
              <a:t>phesians 2:20, </a:t>
            </a:r>
            <a:endParaRPr lang="en-GB" sz="48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9" y="1316069"/>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297544" y="2336485"/>
            <a:ext cx="11625942" cy="4318315"/>
          </a:xfrm>
        </p:spPr>
        <p:txBody>
          <a:bodyPr>
            <a:normAutofit/>
          </a:bodyPr>
          <a:lstStyle/>
          <a:p>
            <a:r>
              <a:rPr lang="en-GB" sz="7200" dirty="0">
                <a:latin typeface="Bahnschrift SemiLight Condensed" panose="020B0502040204020203" pitchFamily="34" charset="0"/>
              </a:rPr>
              <a:t>Having been built on the foundation of the apostles and prophets, Jesus Christ Himself being the chief cornerstone, </a:t>
            </a:r>
          </a:p>
        </p:txBody>
      </p:sp>
    </p:spTree>
    <p:extLst>
      <p:ext uri="{BB962C8B-B14F-4D97-AF65-F5344CB8AC3E}">
        <p14:creationId xmlns:p14="http://schemas.microsoft.com/office/powerpoint/2010/main" val="321604724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1046"/>
            <a:ext cx="12192000" cy="1203853"/>
          </a:xfrm>
        </p:spPr>
        <p:txBody>
          <a:bodyPr>
            <a:noAutofit/>
          </a:bodyPr>
          <a:lstStyle/>
          <a:p>
            <a:r>
              <a:rPr lang="en-GB" sz="11500" spc="600" dirty="0">
                <a:latin typeface="Century Gothic" panose="020B0502020202020204" pitchFamily="34" charset="0"/>
              </a:rPr>
              <a:t>M</a:t>
            </a:r>
            <a:r>
              <a:rPr lang="en-GB" sz="8800" spc="600" dirty="0">
                <a:latin typeface="Century Gothic" panose="020B0502020202020204" pitchFamily="34" charset="0"/>
              </a:rPr>
              <a:t>atthew 16 </a:t>
            </a:r>
            <a:endParaRPr lang="en-GB" sz="48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0604" y="2545882"/>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297543" y="3917482"/>
            <a:ext cx="11625942" cy="2342682"/>
          </a:xfrm>
        </p:spPr>
        <p:txBody>
          <a:bodyPr>
            <a:normAutofit/>
          </a:bodyPr>
          <a:lstStyle/>
          <a:p>
            <a:r>
              <a:rPr lang="en-GB" sz="7200" dirty="0">
                <a:latin typeface="Bahnschrift SemiLight Condensed" panose="020B0502040204020203" pitchFamily="34" charset="0"/>
              </a:rPr>
              <a:t>Peter</a:t>
            </a:r>
          </a:p>
        </p:txBody>
      </p:sp>
    </p:spTree>
    <p:extLst>
      <p:ext uri="{BB962C8B-B14F-4D97-AF65-F5344CB8AC3E}">
        <p14:creationId xmlns:p14="http://schemas.microsoft.com/office/powerpoint/2010/main" val="13153533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306" y="3136297"/>
            <a:ext cx="12192000" cy="4862221"/>
          </a:xfrm>
        </p:spPr>
        <p:txBody>
          <a:bodyPr>
            <a:noAutofit/>
          </a:bodyPr>
          <a:lstStyle/>
          <a:p>
            <a:r>
              <a:rPr lang="en-GB" sz="8800" dirty="0">
                <a:latin typeface="Bahnschrift SemiLight Condensed" panose="020B0502040204020203" pitchFamily="34" charset="0"/>
              </a:rPr>
              <a:t>Petra / Petros difference?</a:t>
            </a:r>
            <a:br>
              <a:rPr lang="en-GB" sz="7200" dirty="0">
                <a:latin typeface="Bahnschrift SemiLight Condensed" panose="020B0502040204020203" pitchFamily="34" charset="0"/>
              </a:rPr>
            </a:br>
            <a:br>
              <a:rPr lang="en-GB" sz="7200" dirty="0">
                <a:latin typeface="Bahnschrift SemiLight Condensed" panose="020B0502040204020203" pitchFamily="34" charset="0"/>
              </a:rPr>
            </a:br>
            <a:r>
              <a:rPr lang="en-GB" sz="7200" dirty="0">
                <a:latin typeface="Bahnschrift SemiLight Condensed" panose="020B0502040204020203" pitchFamily="34" charset="0"/>
              </a:rPr>
              <a:t>Petros has to be used in the case of Peter because it’s a masculine form and he is a man. </a:t>
            </a:r>
            <a:br>
              <a:rPr lang="en-GB" sz="7200" dirty="0">
                <a:latin typeface="Bahnschrift SemiLight Condensed" panose="020B0502040204020203" pitchFamily="34" charset="0"/>
              </a:rPr>
            </a:br>
            <a:br>
              <a:rPr lang="en-GB" sz="3200" dirty="0">
                <a:latin typeface="Bahnschrift SemiLight Condensed" panose="020B0502040204020203" pitchFamily="34" charset="0"/>
              </a:rPr>
            </a:br>
            <a:br>
              <a:rPr lang="en-GB" sz="8800" spc="600" dirty="0">
                <a:latin typeface="Century Gothic" panose="020B0502020202020204" pitchFamily="34" charset="0"/>
              </a:rPr>
            </a:br>
            <a:endParaRPr lang="en-GB" sz="4800" dirty="0"/>
          </a:p>
        </p:txBody>
      </p:sp>
    </p:spTree>
    <p:extLst>
      <p:ext uri="{BB962C8B-B14F-4D97-AF65-F5344CB8AC3E}">
        <p14:creationId xmlns:p14="http://schemas.microsoft.com/office/powerpoint/2010/main" val="399850776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NE | English meaning - Cambridge Dictionary">
            <a:extLst>
              <a:ext uri="{FF2B5EF4-FFF2-40B4-BE49-F238E27FC236}">
                <a16:creationId xmlns:a16="http://schemas.microsoft.com/office/drawing/2014/main" id="{4B9EDFA3-6F57-C243-F796-86F342776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499" y="1468438"/>
            <a:ext cx="5278138" cy="3509962"/>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18432" y="4983162"/>
            <a:ext cx="12192000" cy="3082081"/>
          </a:xfrm>
        </p:spPr>
        <p:txBody>
          <a:bodyPr>
            <a:noAutofit/>
          </a:bodyPr>
          <a:lstStyle/>
          <a:p>
            <a:br>
              <a:rPr lang="en-GB" sz="7200" dirty="0">
                <a:latin typeface="Bahnschrift SemiLight Condensed" panose="020B0502040204020203" pitchFamily="34" charset="0"/>
              </a:rPr>
            </a:br>
            <a:br>
              <a:rPr lang="en-GB" sz="7200" dirty="0">
                <a:latin typeface="Bahnschrift SemiLight Condensed" panose="020B0502040204020203" pitchFamily="34" charset="0"/>
              </a:rPr>
            </a:br>
            <a:r>
              <a:rPr lang="en-GB" sz="7200" dirty="0">
                <a:latin typeface="Bahnschrift SemiLight Condensed" panose="020B0502040204020203" pitchFamily="34" charset="0"/>
              </a:rPr>
              <a:t>“You are </a:t>
            </a:r>
            <a:r>
              <a:rPr lang="en-GB" sz="9600" dirty="0" err="1">
                <a:latin typeface="Bahnschrift SemiLight Condensed" panose="020B0502040204020203" pitchFamily="34" charset="0"/>
              </a:rPr>
              <a:t>petros</a:t>
            </a:r>
            <a:r>
              <a:rPr lang="en-GB" sz="9600" dirty="0">
                <a:latin typeface="Bahnschrift SemiLight Condensed" panose="020B0502040204020203" pitchFamily="34" charset="0"/>
              </a:rPr>
              <a:t>,” </a:t>
            </a:r>
            <a:br>
              <a:rPr lang="en-GB" sz="9600" dirty="0">
                <a:latin typeface="Bahnschrift SemiLight Condensed" panose="020B0502040204020203" pitchFamily="34" charset="0"/>
              </a:rPr>
            </a:br>
            <a:br>
              <a:rPr lang="en-GB" sz="9600" dirty="0">
                <a:latin typeface="Bahnschrift SemiLight Condensed" panose="020B0502040204020203" pitchFamily="34" charset="0"/>
              </a:rPr>
            </a:br>
            <a:br>
              <a:rPr lang="en-GB" sz="9600" dirty="0">
                <a:latin typeface="Bahnschrift SemiLight Condensed" panose="020B0502040204020203" pitchFamily="34" charset="0"/>
              </a:rPr>
            </a:br>
            <a:r>
              <a:rPr lang="en-GB" sz="7200" dirty="0">
                <a:latin typeface="Bahnschrift SemiLight Condensed" panose="020B0502040204020203" pitchFamily="34" charset="0"/>
              </a:rPr>
              <a:t>which means stone. </a:t>
            </a:r>
            <a:br>
              <a:rPr lang="en-GB" sz="7200" dirty="0">
                <a:latin typeface="Bahnschrift SemiLight Condensed" panose="020B0502040204020203" pitchFamily="34" charset="0"/>
              </a:rPr>
            </a:br>
            <a:br>
              <a:rPr lang="en-GB" sz="3200" dirty="0">
                <a:latin typeface="Bahnschrift SemiLight Condensed" panose="020B0502040204020203" pitchFamily="34" charset="0"/>
              </a:rPr>
            </a:br>
            <a:br>
              <a:rPr lang="en-GB" sz="8800" spc="600" dirty="0">
                <a:latin typeface="Century Gothic" panose="020B0502020202020204" pitchFamily="34" charset="0"/>
              </a:rPr>
            </a:br>
            <a:endParaRPr lang="en-GB" sz="4800" dirty="0"/>
          </a:p>
        </p:txBody>
      </p:sp>
    </p:spTree>
    <p:extLst>
      <p:ext uri="{BB962C8B-B14F-4D97-AF65-F5344CB8AC3E}">
        <p14:creationId xmlns:p14="http://schemas.microsoft.com/office/powerpoint/2010/main" val="214608936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11" y="1122363"/>
            <a:ext cx="12051102" cy="1391134"/>
          </a:xfrm>
        </p:spPr>
        <p:txBody>
          <a:bodyPr>
            <a:noAutofit/>
          </a:bodyPr>
          <a:lstStyle/>
          <a:p>
            <a:r>
              <a:rPr lang="en-GB" sz="13800" b="1" spc="600" dirty="0">
                <a:latin typeface="Century Gothic" panose="020B0502020202020204" pitchFamily="34" charset="0"/>
              </a:rPr>
              <a:t>M</a:t>
            </a:r>
            <a:r>
              <a:rPr lang="en-GB" sz="8000" spc="600" dirty="0">
                <a:latin typeface="Century Gothic" panose="020B0502020202020204" pitchFamily="34" charset="0"/>
              </a:rPr>
              <a:t>atthew </a:t>
            </a:r>
            <a:r>
              <a:rPr lang="en-GB" sz="8800" spc="600" dirty="0">
                <a:latin typeface="Century Gothic" panose="020B0502020202020204" pitchFamily="34" charset="0"/>
              </a:rPr>
              <a:t>16:13-20 </a:t>
            </a:r>
            <a:endParaRPr lang="en-GB" sz="80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3601" y="2408584"/>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0" y="3660142"/>
            <a:ext cx="12192000" cy="2993365"/>
          </a:xfrm>
        </p:spPr>
        <p:txBody>
          <a:bodyPr>
            <a:normAutofit/>
          </a:bodyPr>
          <a:lstStyle/>
          <a:p>
            <a:r>
              <a:rPr lang="en-GB" sz="6600" dirty="0">
                <a:latin typeface="Bahnschrift Light Condensed" panose="020B0502040204020203" pitchFamily="34" charset="0"/>
              </a:rPr>
              <a:t>The ultimate goal of the universe is to Glorify God and all things are </a:t>
            </a:r>
          </a:p>
          <a:p>
            <a:r>
              <a:rPr lang="en-GB" sz="6600" dirty="0">
                <a:latin typeface="Bahnschrift Light Condensed" panose="020B0502040204020203" pitchFamily="34" charset="0"/>
              </a:rPr>
              <a:t>made by </a:t>
            </a:r>
            <a:r>
              <a:rPr lang="en-GB" sz="6600" b="1" dirty="0">
                <a:latin typeface="Bahnschrift Light Condensed" panose="020B0502040204020203" pitchFamily="34" charset="0"/>
              </a:rPr>
              <a:t>Him</a:t>
            </a:r>
            <a:r>
              <a:rPr lang="en-GB" sz="6600" dirty="0">
                <a:latin typeface="Bahnschrift Light Condensed" panose="020B0502040204020203" pitchFamily="34" charset="0"/>
              </a:rPr>
              <a:t> and for </a:t>
            </a:r>
            <a:r>
              <a:rPr lang="en-GB" sz="6600" b="1" dirty="0">
                <a:latin typeface="Bahnschrift Light Condensed" panose="020B0502040204020203" pitchFamily="34" charset="0"/>
              </a:rPr>
              <a:t>Him</a:t>
            </a:r>
          </a:p>
        </p:txBody>
      </p:sp>
    </p:spTree>
    <p:extLst>
      <p:ext uri="{BB962C8B-B14F-4D97-AF65-F5344CB8AC3E}">
        <p14:creationId xmlns:p14="http://schemas.microsoft.com/office/powerpoint/2010/main" val="221911514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5 Known Facts About the Rocky Mountains - Rico Aviation Blog">
            <a:extLst>
              <a:ext uri="{FF2B5EF4-FFF2-40B4-BE49-F238E27FC236}">
                <a16:creationId xmlns:a16="http://schemas.microsoft.com/office/drawing/2014/main" id="{8436E346-1E58-5BD1-E6ED-D1D7FAF08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22" y="6350"/>
            <a:ext cx="9877778" cy="555625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3917950"/>
            <a:ext cx="12192000" cy="4862221"/>
          </a:xfrm>
        </p:spPr>
        <p:txBody>
          <a:bodyPr>
            <a:noAutofit/>
          </a:bodyPr>
          <a:lstStyle/>
          <a:p>
            <a:r>
              <a:rPr lang="en-GB" sz="7200" dirty="0">
                <a:latin typeface="Bahnschrift SemiLight Condensed" panose="020B0502040204020203" pitchFamily="34" charset="0"/>
              </a:rPr>
              <a:t>“but upon this </a:t>
            </a:r>
            <a:r>
              <a:rPr lang="en-GB" sz="9600" dirty="0" err="1">
                <a:latin typeface="Bahnschrift SemiLight Condensed" panose="020B0502040204020203" pitchFamily="34" charset="0"/>
              </a:rPr>
              <a:t>petra</a:t>
            </a:r>
            <a:r>
              <a:rPr lang="en-GB" sz="9600" dirty="0">
                <a:latin typeface="Bahnschrift SemiLight Condensed" panose="020B0502040204020203" pitchFamily="34" charset="0"/>
              </a:rPr>
              <a:t>” </a:t>
            </a:r>
            <a:br>
              <a:rPr lang="en-GB" sz="9600" dirty="0">
                <a:latin typeface="Bahnschrift SemiLight Condensed" panose="020B0502040204020203" pitchFamily="34" charset="0"/>
              </a:rPr>
            </a:br>
            <a:br>
              <a:rPr lang="en-GB" sz="11500" dirty="0">
                <a:latin typeface="Bahnschrift SemiLight Condensed" panose="020B0502040204020203" pitchFamily="34" charset="0"/>
              </a:rPr>
            </a:br>
            <a:br>
              <a:rPr lang="en-GB" sz="9600" dirty="0">
                <a:latin typeface="Bahnschrift SemiLight Condensed" panose="020B0502040204020203" pitchFamily="34" charset="0"/>
              </a:rPr>
            </a:br>
            <a:r>
              <a:rPr lang="en-GB" sz="7200" dirty="0">
                <a:latin typeface="Bahnschrift SemiLight Condensed" panose="020B0502040204020203" pitchFamily="34" charset="0"/>
              </a:rPr>
              <a:t>- it means a rock bed or a rocky mountain. </a:t>
            </a:r>
            <a:br>
              <a:rPr lang="en-GB" sz="7200" dirty="0">
                <a:latin typeface="Bahnschrift SemiLight Condensed" panose="020B0502040204020203" pitchFamily="34" charset="0"/>
              </a:rPr>
            </a:br>
            <a:br>
              <a:rPr lang="en-GB" sz="3200" dirty="0">
                <a:latin typeface="Bahnschrift SemiLight Condensed" panose="020B0502040204020203" pitchFamily="34" charset="0"/>
              </a:rPr>
            </a:br>
            <a:br>
              <a:rPr lang="en-GB" sz="8800" spc="600" dirty="0">
                <a:latin typeface="Century Gothic" panose="020B0502020202020204" pitchFamily="34" charset="0"/>
              </a:rPr>
            </a:br>
            <a:endParaRPr lang="en-GB" sz="4800" dirty="0"/>
          </a:p>
        </p:txBody>
      </p:sp>
    </p:spTree>
    <p:extLst>
      <p:ext uri="{BB962C8B-B14F-4D97-AF65-F5344CB8AC3E}">
        <p14:creationId xmlns:p14="http://schemas.microsoft.com/office/powerpoint/2010/main" val="10066883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14" y="939719"/>
            <a:ext cx="12192000" cy="1203853"/>
          </a:xfrm>
        </p:spPr>
        <p:txBody>
          <a:bodyPr>
            <a:noAutofit/>
          </a:bodyPr>
          <a:lstStyle/>
          <a:p>
            <a:r>
              <a:rPr lang="en-GB" sz="11500" spc="600" dirty="0">
                <a:latin typeface="Century Gothic" panose="020B0502020202020204" pitchFamily="34" charset="0"/>
              </a:rPr>
              <a:t>E</a:t>
            </a:r>
            <a:r>
              <a:rPr lang="en-GB" sz="8800" spc="600" dirty="0">
                <a:latin typeface="Century Gothic" panose="020B0502020202020204" pitchFamily="34" charset="0"/>
              </a:rPr>
              <a:t>phesians 2:20, </a:t>
            </a:r>
            <a:endParaRPr lang="en-GB" sz="48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0603" y="1912834"/>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297544" y="3184740"/>
            <a:ext cx="11625942" cy="3607943"/>
          </a:xfrm>
        </p:spPr>
        <p:txBody>
          <a:bodyPr>
            <a:normAutofit/>
          </a:bodyPr>
          <a:lstStyle/>
          <a:p>
            <a:r>
              <a:rPr lang="en-GB" sz="7200" dirty="0">
                <a:latin typeface="Bahnschrift SemiLight Condensed" panose="020B0502040204020203" pitchFamily="34" charset="0"/>
              </a:rPr>
              <a:t>That the church is built on the foundation of the apostles, Peter being representative of them. </a:t>
            </a:r>
          </a:p>
        </p:txBody>
      </p:sp>
    </p:spTree>
    <p:extLst>
      <p:ext uri="{BB962C8B-B14F-4D97-AF65-F5344CB8AC3E}">
        <p14:creationId xmlns:p14="http://schemas.microsoft.com/office/powerpoint/2010/main" val="333170958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527"/>
            <a:ext cx="12192000" cy="1203853"/>
          </a:xfrm>
        </p:spPr>
        <p:txBody>
          <a:bodyPr>
            <a:noAutofit/>
          </a:bodyPr>
          <a:lstStyle/>
          <a:p>
            <a:r>
              <a:rPr lang="en-GB" sz="9600" spc="600" dirty="0">
                <a:latin typeface="Century Gothic" panose="020B0502020202020204" pitchFamily="34" charset="0"/>
              </a:rPr>
              <a:t>A</a:t>
            </a:r>
            <a:r>
              <a:rPr lang="en-GB" sz="8000" spc="600" dirty="0">
                <a:latin typeface="Century Gothic" panose="020B0502020202020204" pitchFamily="34" charset="0"/>
              </a:rPr>
              <a:t>cts 2:14, </a:t>
            </a:r>
            <a:endParaRPr lang="en-GB" sz="44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8" y="1713590"/>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809171" y="2734006"/>
            <a:ext cx="10573657" cy="4318315"/>
          </a:xfrm>
        </p:spPr>
        <p:txBody>
          <a:bodyPr>
            <a:normAutofit fontScale="70000" lnSpcReduction="20000"/>
          </a:bodyPr>
          <a:lstStyle/>
          <a:p>
            <a:pPr>
              <a:lnSpc>
                <a:spcPct val="120000"/>
              </a:lnSpc>
            </a:pPr>
            <a:r>
              <a:rPr lang="en-GB" sz="8000" dirty="0">
                <a:latin typeface="Bahnschrift SemiLight Condensed" panose="020B0502040204020203" pitchFamily="34" charset="0"/>
              </a:rPr>
              <a:t>But Peter, standing up with the eleven, raised his voice and said to them, “Men of Judea and all who dwell in Jerusalem, let this be known to you, and heed my words.</a:t>
            </a:r>
          </a:p>
        </p:txBody>
      </p:sp>
    </p:spTree>
    <p:extLst>
      <p:ext uri="{BB962C8B-B14F-4D97-AF65-F5344CB8AC3E}">
        <p14:creationId xmlns:p14="http://schemas.microsoft.com/office/powerpoint/2010/main" val="275087897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77519"/>
            <a:ext cx="12192000" cy="1836292"/>
          </a:xfrm>
        </p:spPr>
        <p:txBody>
          <a:bodyPr>
            <a:noAutofit/>
          </a:bodyPr>
          <a:lstStyle/>
          <a:p>
            <a:pPr>
              <a:lnSpc>
                <a:spcPct val="100000"/>
              </a:lnSpc>
            </a:pPr>
            <a:r>
              <a:rPr lang="en-GB" sz="6600" b="1" dirty="0">
                <a:latin typeface="Bahnschrift Light Condensed" panose="020B0502040204020203" pitchFamily="34" charset="0"/>
              </a:rPr>
              <a:t>Two thousand more were added later to the church in </a:t>
            </a:r>
            <a:r>
              <a:rPr lang="en-GB" sz="7200" b="1" spc="600" dirty="0">
                <a:latin typeface="Bahnschrift Light Condensed" panose="020B0502040204020203" pitchFamily="34" charset="0"/>
              </a:rPr>
              <a:t>Acts 4</a:t>
            </a:r>
            <a:r>
              <a:rPr lang="en-GB" sz="7200" spc="600" dirty="0">
                <a:latin typeface="Bahnschrift Light Condensed" panose="020B0502040204020203" pitchFamily="34" charset="0"/>
              </a:rPr>
              <a:t>.</a:t>
            </a:r>
            <a:endParaRPr lang="en-GB" sz="6600" dirty="0">
              <a:latin typeface="Bahnschrift Light Condensed" panose="020B0502040204020203" pitchFamily="34" charset="0"/>
            </a:endParaRPr>
          </a:p>
        </p:txBody>
      </p:sp>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200526" y="2262370"/>
            <a:ext cx="11790946" cy="4812200"/>
          </a:xfrm>
        </p:spPr>
        <p:txBody>
          <a:bodyPr>
            <a:normAutofit fontScale="70000" lnSpcReduction="20000"/>
          </a:bodyPr>
          <a:lstStyle/>
          <a:p>
            <a:pPr marL="1143000" indent="-1143000" algn="l">
              <a:lnSpc>
                <a:spcPct val="120000"/>
              </a:lnSpc>
              <a:buFont typeface="Arial" panose="020B0604020202020204" pitchFamily="34" charset="0"/>
              <a:buChar char="•"/>
            </a:pPr>
            <a:r>
              <a:rPr lang="en-GB" sz="8000" dirty="0">
                <a:latin typeface="Bahnschrift SemiLight Condensed" panose="020B0502040204020203" pitchFamily="34" charset="0"/>
              </a:rPr>
              <a:t>Lame man was healed. </a:t>
            </a:r>
          </a:p>
          <a:p>
            <a:pPr marL="1143000" indent="-1143000" algn="l">
              <a:lnSpc>
                <a:spcPct val="120000"/>
              </a:lnSpc>
              <a:buFont typeface="Arial" panose="020B0604020202020204" pitchFamily="34" charset="0"/>
              <a:buChar char="•"/>
            </a:pPr>
            <a:r>
              <a:rPr lang="en-GB" sz="8000" dirty="0">
                <a:latin typeface="Bahnschrift SemiLight Condensed" panose="020B0502040204020203" pitchFamily="34" charset="0"/>
              </a:rPr>
              <a:t>Election of Matthias took place to replace Judas. </a:t>
            </a:r>
          </a:p>
          <a:p>
            <a:pPr marL="1143000" indent="-1143000" algn="l">
              <a:lnSpc>
                <a:spcPct val="120000"/>
              </a:lnSpc>
              <a:buFont typeface="Arial" panose="020B0604020202020204" pitchFamily="34" charset="0"/>
              <a:buChar char="•"/>
            </a:pPr>
            <a:r>
              <a:rPr lang="en-GB" sz="8000" dirty="0">
                <a:latin typeface="Bahnschrift SemiLight Condensed" panose="020B0502040204020203" pitchFamily="34" charset="0"/>
              </a:rPr>
              <a:t>Heroic message of Peter before the Sanhedrin</a:t>
            </a:r>
          </a:p>
        </p:txBody>
      </p:sp>
    </p:spTree>
    <p:extLst>
      <p:ext uri="{BB962C8B-B14F-4D97-AF65-F5344CB8AC3E}">
        <p14:creationId xmlns:p14="http://schemas.microsoft.com/office/powerpoint/2010/main" val="296196485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9737"/>
            <a:ext cx="12192000" cy="1203853"/>
          </a:xfrm>
        </p:spPr>
        <p:txBody>
          <a:bodyPr>
            <a:noAutofit/>
          </a:bodyPr>
          <a:lstStyle/>
          <a:p>
            <a:r>
              <a:rPr lang="en-GB" sz="8000" spc="600" dirty="0">
                <a:latin typeface="Century Gothic" panose="020B0502020202020204" pitchFamily="34" charset="0"/>
              </a:rPr>
              <a:t>Acts 2:42,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8" y="1474105"/>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809169" y="2494521"/>
            <a:ext cx="10573657" cy="4318315"/>
          </a:xfrm>
        </p:spPr>
        <p:txBody>
          <a:bodyPr>
            <a:normAutofit fontScale="85000" lnSpcReduction="20000"/>
          </a:bodyPr>
          <a:lstStyle/>
          <a:p>
            <a:pPr>
              <a:lnSpc>
                <a:spcPct val="120000"/>
              </a:lnSpc>
            </a:pPr>
            <a:r>
              <a:rPr lang="en-GB" sz="8000" dirty="0">
                <a:latin typeface="Bahnschrift SemiLight Condensed" panose="020B0502040204020203" pitchFamily="34" charset="0"/>
              </a:rPr>
              <a:t>And they continued steadfastly in the apostles’ doctrine and fellowship, in the breaking of bread, and in prayers.</a:t>
            </a:r>
          </a:p>
        </p:txBody>
      </p:sp>
    </p:spTree>
    <p:extLst>
      <p:ext uri="{BB962C8B-B14F-4D97-AF65-F5344CB8AC3E}">
        <p14:creationId xmlns:p14="http://schemas.microsoft.com/office/powerpoint/2010/main" val="144040205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5168767" y="194583"/>
            <a:ext cx="6522985" cy="6437223"/>
          </a:xfrm>
        </p:spPr>
        <p:txBody>
          <a:bodyPr>
            <a:normAutofit fontScale="62500" lnSpcReduction="20000"/>
          </a:bodyPr>
          <a:lstStyle/>
          <a:p>
            <a:pPr>
              <a:lnSpc>
                <a:spcPct val="120000"/>
              </a:lnSpc>
            </a:pPr>
            <a:r>
              <a:rPr lang="en-GB" sz="9600" dirty="0">
                <a:latin typeface="Bahnschrift SemiLight Condensed" panose="020B0502040204020203" pitchFamily="34" charset="0"/>
              </a:rPr>
              <a:t>“All who agree with the confession of Peter are Peters themselves, setting a sure foundation.” </a:t>
            </a:r>
          </a:p>
          <a:p>
            <a:pPr>
              <a:lnSpc>
                <a:spcPct val="120000"/>
              </a:lnSpc>
            </a:pPr>
            <a:r>
              <a:rPr lang="en-GB" sz="14100" b="1" dirty="0">
                <a:latin typeface="Bahnschrift SemiLight Condensed" panose="020B0502040204020203" pitchFamily="34" charset="0"/>
              </a:rPr>
              <a:t>Martin Luther.</a:t>
            </a:r>
            <a:endParaRPr lang="en-GB" sz="11500" dirty="0">
              <a:latin typeface="Bahnschrift SemiLight Condensed" panose="020B0502040204020203" pitchFamily="34" charset="0"/>
            </a:endParaRPr>
          </a:p>
        </p:txBody>
      </p:sp>
      <p:pic>
        <p:nvPicPr>
          <p:cNvPr id="14338" name="Picture 2" descr="Workshop of Lucas Cranach the Elder | Martin Luther (1483–1546) | The  Metropolitan Museum of Art">
            <a:extLst>
              <a:ext uri="{FF2B5EF4-FFF2-40B4-BE49-F238E27FC236}">
                <a16:creationId xmlns:a16="http://schemas.microsoft.com/office/drawing/2014/main" id="{E0C17D60-5136-959C-4351-F49E3C3D4DF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07270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 y="150509"/>
            <a:ext cx="12192000" cy="1203853"/>
          </a:xfrm>
        </p:spPr>
        <p:txBody>
          <a:bodyPr>
            <a:noAutofit/>
          </a:bodyPr>
          <a:lstStyle/>
          <a:p>
            <a:r>
              <a:rPr lang="en-GB" sz="8000" spc="600" dirty="0">
                <a:latin typeface="Century Gothic" panose="020B0502020202020204" pitchFamily="34" charset="0"/>
              </a:rPr>
              <a:t>1 Peter 2:4-5,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6" y="1158522"/>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95711" y="2300438"/>
            <a:ext cx="11800572" cy="5117643"/>
          </a:xfrm>
        </p:spPr>
        <p:txBody>
          <a:bodyPr>
            <a:normAutofit fontScale="62500" lnSpcReduction="20000"/>
          </a:bodyPr>
          <a:lstStyle/>
          <a:p>
            <a:pPr>
              <a:lnSpc>
                <a:spcPct val="120000"/>
              </a:lnSpc>
            </a:pPr>
            <a:r>
              <a:rPr lang="en-GB" sz="8000" dirty="0">
                <a:latin typeface="Bahnschrift SemiLight Condensed" panose="020B0502040204020203" pitchFamily="34" charset="0"/>
              </a:rPr>
              <a:t>4 Coming to Him as to a living stone, rejected indeed by men, but chosen by God and precious, </a:t>
            </a:r>
          </a:p>
          <a:p>
            <a:pPr>
              <a:lnSpc>
                <a:spcPct val="120000"/>
              </a:lnSpc>
            </a:pPr>
            <a:r>
              <a:rPr lang="en-GB" sz="8000" dirty="0">
                <a:latin typeface="Bahnschrift SemiLight Condensed" panose="020B0502040204020203" pitchFamily="34" charset="0"/>
              </a:rPr>
              <a:t>5 you also, as living stones, are being built up a spiritual house, a holy priesthood, to offer up spiritual sacrifices acceptable to God through Jesus Christ.</a:t>
            </a:r>
          </a:p>
        </p:txBody>
      </p:sp>
    </p:spTree>
    <p:extLst>
      <p:ext uri="{BB962C8B-B14F-4D97-AF65-F5344CB8AC3E}">
        <p14:creationId xmlns:p14="http://schemas.microsoft.com/office/powerpoint/2010/main" val="15265779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6269"/>
            <a:ext cx="12192000" cy="1203853"/>
          </a:xfrm>
        </p:spPr>
        <p:txBody>
          <a:bodyPr>
            <a:noAutofit/>
          </a:bodyPr>
          <a:lstStyle/>
          <a:p>
            <a:r>
              <a:rPr lang="en-GB" sz="8000" spc="600" dirty="0">
                <a:latin typeface="Century Gothic" panose="020B0502020202020204" pitchFamily="34" charset="0"/>
              </a:rPr>
              <a:t>1 Corinthians 3:11,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6" y="1605950"/>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95711" y="2877954"/>
            <a:ext cx="11800572" cy="4540127"/>
          </a:xfrm>
        </p:spPr>
        <p:txBody>
          <a:bodyPr>
            <a:normAutofit/>
          </a:bodyPr>
          <a:lstStyle/>
          <a:p>
            <a:pPr>
              <a:lnSpc>
                <a:spcPct val="120000"/>
              </a:lnSpc>
            </a:pPr>
            <a:r>
              <a:rPr lang="en-GB" sz="6600" dirty="0">
                <a:latin typeface="Bahnschrift SemiLight Condensed" panose="020B0502040204020203" pitchFamily="34" charset="0"/>
              </a:rPr>
              <a:t>For no other foundation can anyone lay than that which is laid, which is Jesus Christ.</a:t>
            </a:r>
          </a:p>
        </p:txBody>
      </p:sp>
    </p:spTree>
    <p:extLst>
      <p:ext uri="{BB962C8B-B14F-4D97-AF65-F5344CB8AC3E}">
        <p14:creationId xmlns:p14="http://schemas.microsoft.com/office/powerpoint/2010/main" val="52591638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6269"/>
            <a:ext cx="12192000" cy="1203853"/>
          </a:xfrm>
        </p:spPr>
        <p:txBody>
          <a:bodyPr>
            <a:noAutofit/>
          </a:bodyPr>
          <a:lstStyle/>
          <a:p>
            <a:r>
              <a:rPr lang="en-GB" sz="8000" spc="600" dirty="0">
                <a:latin typeface="Century Gothic" panose="020B0502020202020204" pitchFamily="34" charset="0"/>
              </a:rPr>
              <a:t>Ephesians 2:20,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6" y="1605950"/>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95711" y="2877954"/>
            <a:ext cx="11800572" cy="4540127"/>
          </a:xfrm>
        </p:spPr>
        <p:txBody>
          <a:bodyPr>
            <a:normAutofit/>
          </a:bodyPr>
          <a:lstStyle/>
          <a:p>
            <a:pPr>
              <a:lnSpc>
                <a:spcPct val="120000"/>
              </a:lnSpc>
            </a:pPr>
            <a:r>
              <a:rPr lang="en-GB" sz="6600" dirty="0">
                <a:latin typeface="Bahnschrift SemiLight Condensed" panose="020B0502040204020203" pitchFamily="34" charset="0"/>
              </a:rPr>
              <a:t>You have the apostles’ and prophets’ foundation, here you have Christ the foundation. </a:t>
            </a:r>
          </a:p>
        </p:txBody>
      </p:sp>
    </p:spTree>
    <p:extLst>
      <p:ext uri="{BB962C8B-B14F-4D97-AF65-F5344CB8AC3E}">
        <p14:creationId xmlns:p14="http://schemas.microsoft.com/office/powerpoint/2010/main" val="325490332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ngregational church - Wikipedia">
            <a:extLst>
              <a:ext uri="{FF2B5EF4-FFF2-40B4-BE49-F238E27FC236}">
                <a16:creationId xmlns:a16="http://schemas.microsoft.com/office/drawing/2014/main" id="{7D5C3976-6E0B-1F90-4451-A942EC63955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88656" y="-141972"/>
            <a:ext cx="15044286" cy="100295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C7CE652-4D1D-EA62-D767-5765F0B11F1E}"/>
              </a:ext>
            </a:extLst>
          </p:cNvPr>
          <p:cNvSpPr/>
          <p:nvPr/>
        </p:nvSpPr>
        <p:spPr>
          <a:xfrm>
            <a:off x="638415" y="1629423"/>
            <a:ext cx="10915169" cy="2308324"/>
          </a:xfrm>
          <a:prstGeom prst="rect">
            <a:avLst/>
          </a:prstGeom>
          <a:noFill/>
        </p:spPr>
        <p:txBody>
          <a:bodyPr wrap="none" lIns="91440" tIns="45720" rIns="91440" bIns="45720">
            <a:spAutoFit/>
          </a:bodyPr>
          <a:lstStyle/>
          <a:p>
            <a:pPr algn="ctr"/>
            <a:r>
              <a:rPr lang="en-GB" sz="7200" b="1" cap="none" spc="0" dirty="0">
                <a:ln w="9525">
                  <a:solidFill>
                    <a:schemeClr val="tx1"/>
                  </a:solidFill>
                  <a:prstDash val="solid"/>
                </a:ln>
                <a:solidFill>
                  <a:schemeClr val="bg1"/>
                </a:solidFill>
                <a:effectLst>
                  <a:outerShdw blurRad="12700" dist="38100" dir="2700000" algn="tl" rotWithShape="0">
                    <a:schemeClr val="bg1">
                      <a:lumMod val="50000"/>
                    </a:schemeClr>
                  </a:outerShdw>
                </a:effectLst>
                <a:latin typeface="Bahnschrift SemiLight Condensed" panose="020B0502040204020203" pitchFamily="34" charset="0"/>
              </a:rPr>
              <a:t>The Lord is still building His church</a:t>
            </a:r>
          </a:p>
          <a:p>
            <a:pPr algn="ctr"/>
            <a:r>
              <a:rPr lang="en-GB" sz="7200" b="1" cap="none" spc="0" dirty="0">
                <a:ln w="9525">
                  <a:solidFill>
                    <a:schemeClr val="tx1"/>
                  </a:solidFill>
                  <a:prstDash val="solid"/>
                </a:ln>
                <a:solidFill>
                  <a:schemeClr val="bg1"/>
                </a:solidFill>
                <a:effectLst>
                  <a:outerShdw blurRad="12700" dist="38100" dir="2700000" algn="tl" rotWithShape="0">
                    <a:schemeClr val="bg1">
                      <a:lumMod val="50000"/>
                    </a:schemeClr>
                  </a:outerShdw>
                </a:effectLst>
                <a:latin typeface="Bahnschrift SemiLight Condensed" panose="020B0502040204020203" pitchFamily="34" charset="0"/>
              </a:rPr>
              <a:t> on people who confess His Word</a:t>
            </a:r>
            <a:r>
              <a:rPr lang="en-GB" sz="6600" b="1" cap="none" spc="0" dirty="0">
                <a:ln w="9525">
                  <a:solidFill>
                    <a:schemeClr val="tx1"/>
                  </a:solidFill>
                  <a:prstDash val="solid"/>
                </a:ln>
                <a:solidFill>
                  <a:schemeClr val="bg1"/>
                </a:solidFill>
                <a:effectLst>
                  <a:outerShdw blurRad="12700" dist="38100" dir="2700000" algn="tl" rotWithShape="0">
                    <a:schemeClr val="bg1">
                      <a:lumMod val="50000"/>
                    </a:schemeClr>
                  </a:outerShdw>
                </a:effectLst>
                <a:latin typeface="Bahnschrift SemiLight Condensed" panose="020B0502040204020203" pitchFamily="34" charset="0"/>
              </a:rPr>
              <a:t>, </a:t>
            </a:r>
            <a:endParaRPr lang="en-GB" sz="6600" b="1" cap="none" spc="0" dirty="0">
              <a:ln w="9525">
                <a:solidFill>
                  <a:schemeClr val="tx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99813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What Is The Meaning Of Life? - YouTube">
            <a:extLst>
              <a:ext uri="{FF2B5EF4-FFF2-40B4-BE49-F238E27FC236}">
                <a16:creationId xmlns:a16="http://schemas.microsoft.com/office/drawing/2014/main" id="{8E2A30CA-A1DF-2981-739B-979461B3C4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16371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6269"/>
            <a:ext cx="12192000" cy="1203853"/>
          </a:xfrm>
        </p:spPr>
        <p:txBody>
          <a:bodyPr>
            <a:noAutofit/>
          </a:bodyPr>
          <a:lstStyle/>
          <a:p>
            <a:r>
              <a:rPr lang="en-GB" sz="8000" spc="600" dirty="0">
                <a:latin typeface="Century Gothic" panose="020B0502020202020204" pitchFamily="34" charset="0"/>
              </a:rPr>
              <a:t>Matthew 18:1</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6" y="1605950"/>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95711" y="2877954"/>
            <a:ext cx="11800572" cy="4540127"/>
          </a:xfrm>
        </p:spPr>
        <p:txBody>
          <a:bodyPr>
            <a:normAutofit/>
          </a:bodyPr>
          <a:lstStyle/>
          <a:p>
            <a:pPr>
              <a:lnSpc>
                <a:spcPct val="120000"/>
              </a:lnSpc>
            </a:pPr>
            <a:r>
              <a:rPr lang="en-GB" sz="6600" dirty="0">
                <a:latin typeface="Bahnschrift SemiLight Condensed" panose="020B0502040204020203" pitchFamily="34" charset="0"/>
              </a:rPr>
              <a:t>At that time the disciples came to Jesus, saying, “Who then is greatest in the kingdom of heaven?”</a:t>
            </a:r>
          </a:p>
        </p:txBody>
      </p:sp>
    </p:spTree>
    <p:extLst>
      <p:ext uri="{BB962C8B-B14F-4D97-AF65-F5344CB8AC3E}">
        <p14:creationId xmlns:p14="http://schemas.microsoft.com/office/powerpoint/2010/main" val="140184373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007"/>
            <a:ext cx="12192000" cy="1203853"/>
          </a:xfrm>
        </p:spPr>
        <p:txBody>
          <a:bodyPr>
            <a:noAutofit/>
          </a:bodyPr>
          <a:lstStyle/>
          <a:p>
            <a:r>
              <a:rPr lang="en-GB" sz="8000" spc="600" dirty="0">
                <a:latin typeface="Century Gothic" panose="020B0502020202020204" pitchFamily="34" charset="0"/>
              </a:rPr>
              <a:t>Matthew 16:19,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6" y="1315860"/>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95710" y="2401547"/>
            <a:ext cx="11800572" cy="4540127"/>
          </a:xfrm>
        </p:spPr>
        <p:txBody>
          <a:bodyPr>
            <a:normAutofit fontScale="92500" lnSpcReduction="10000"/>
          </a:bodyPr>
          <a:lstStyle/>
          <a:p>
            <a:pPr>
              <a:lnSpc>
                <a:spcPct val="120000"/>
              </a:lnSpc>
            </a:pPr>
            <a:r>
              <a:rPr lang="en-GB" sz="6600" dirty="0">
                <a:latin typeface="Bahnschrift SemiLight Condensed" panose="020B0502040204020203" pitchFamily="34" charset="0"/>
              </a:rPr>
              <a:t>And I will give you the keys of the kingdom of heaven, and whatever you bind on earth will be bound in heaven, and whatever you loose on earth will be loosed in heaven.”</a:t>
            </a:r>
          </a:p>
          <a:p>
            <a:pPr>
              <a:lnSpc>
                <a:spcPct val="120000"/>
              </a:lnSpc>
            </a:pPr>
            <a:endParaRPr lang="en-GB" sz="6600" dirty="0">
              <a:latin typeface="Bahnschrift SemiLight Condensed" panose="020B0502040204020203" pitchFamily="34" charset="0"/>
            </a:endParaRPr>
          </a:p>
        </p:txBody>
      </p:sp>
    </p:spTree>
    <p:extLst>
      <p:ext uri="{BB962C8B-B14F-4D97-AF65-F5344CB8AC3E}">
        <p14:creationId xmlns:p14="http://schemas.microsoft.com/office/powerpoint/2010/main" val="284306625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007"/>
            <a:ext cx="12192000" cy="1203853"/>
          </a:xfrm>
        </p:spPr>
        <p:txBody>
          <a:bodyPr>
            <a:noAutofit/>
          </a:bodyPr>
          <a:lstStyle/>
          <a:p>
            <a:r>
              <a:rPr lang="en-GB" sz="8000" spc="600" dirty="0">
                <a:latin typeface="Century Gothic" panose="020B0502020202020204" pitchFamily="34" charset="0"/>
              </a:rPr>
              <a:t>Matthew 18:2-3,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6" y="1315860"/>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95710" y="2401547"/>
            <a:ext cx="11800572" cy="4540127"/>
          </a:xfrm>
        </p:spPr>
        <p:txBody>
          <a:bodyPr>
            <a:normAutofit fontScale="85000" lnSpcReduction="20000"/>
          </a:bodyPr>
          <a:lstStyle/>
          <a:p>
            <a:pPr>
              <a:lnSpc>
                <a:spcPct val="120000"/>
              </a:lnSpc>
            </a:pPr>
            <a:r>
              <a:rPr lang="en-GB" sz="6600" dirty="0">
                <a:latin typeface="Bahnschrift SemiLight Condensed" panose="020B0502040204020203" pitchFamily="34" charset="0"/>
              </a:rPr>
              <a:t>2 Then Jesus called a little child to Him, set him in the midst of them, </a:t>
            </a:r>
          </a:p>
          <a:p>
            <a:pPr>
              <a:lnSpc>
                <a:spcPct val="120000"/>
              </a:lnSpc>
            </a:pPr>
            <a:r>
              <a:rPr lang="en-GB" sz="6600" dirty="0">
                <a:latin typeface="Bahnschrift SemiLight Condensed" panose="020B0502040204020203" pitchFamily="34" charset="0"/>
              </a:rPr>
              <a:t>3 and said, “Assuredly, I say to you, unless you are converted and become as little children, you will by no means enter the kingdom of heaven.</a:t>
            </a:r>
          </a:p>
        </p:txBody>
      </p:sp>
    </p:spTree>
    <p:extLst>
      <p:ext uri="{BB962C8B-B14F-4D97-AF65-F5344CB8AC3E}">
        <p14:creationId xmlns:p14="http://schemas.microsoft.com/office/powerpoint/2010/main" val="144697508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809171" y="290837"/>
            <a:ext cx="10573657" cy="6331344"/>
          </a:xfrm>
        </p:spPr>
        <p:txBody>
          <a:bodyPr>
            <a:normAutofit fontScale="85000" lnSpcReduction="20000"/>
          </a:bodyPr>
          <a:lstStyle/>
          <a:p>
            <a:pPr>
              <a:lnSpc>
                <a:spcPct val="120000"/>
              </a:lnSpc>
            </a:pPr>
            <a:r>
              <a:rPr lang="en-GB" sz="9600" dirty="0">
                <a:latin typeface="Bahnschrift SemiLight Condensed" panose="020B0502040204020203" pitchFamily="34" charset="0"/>
              </a:rPr>
              <a:t>Who is the greatest in the </a:t>
            </a:r>
            <a:r>
              <a:rPr lang="en-GB" sz="9600" b="1" dirty="0">
                <a:latin typeface="Bahnschrift SemiLight Condensed" panose="020B0502040204020203" pitchFamily="34" charset="0"/>
              </a:rPr>
              <a:t>Kingdom of Heaven? </a:t>
            </a:r>
          </a:p>
          <a:p>
            <a:pPr>
              <a:lnSpc>
                <a:spcPct val="120000"/>
              </a:lnSpc>
            </a:pPr>
            <a:endParaRPr lang="en-GB" sz="4700" b="1" dirty="0">
              <a:latin typeface="Bahnschrift SemiLight Condensed" panose="020B0502040204020203" pitchFamily="34" charset="0"/>
            </a:endParaRPr>
          </a:p>
          <a:p>
            <a:pPr>
              <a:lnSpc>
                <a:spcPct val="120000"/>
              </a:lnSpc>
            </a:pPr>
            <a:r>
              <a:rPr lang="en-GB" sz="9600" dirty="0">
                <a:highlight>
                  <a:srgbClr val="FFFF00"/>
                </a:highlight>
                <a:latin typeface="Bahnschrift SemiLight Condensed" panose="020B0502040204020203" pitchFamily="34" charset="0"/>
              </a:rPr>
              <a:t>Whoever humbles himself like a little child. </a:t>
            </a:r>
            <a:endParaRPr lang="en-GB" sz="8000" dirty="0">
              <a:highlight>
                <a:srgbClr val="FFFF00"/>
              </a:highlight>
              <a:latin typeface="Bahnschrift SemiLight Condensed" panose="020B0502040204020203" pitchFamily="34" charset="0"/>
            </a:endParaRPr>
          </a:p>
        </p:txBody>
      </p:sp>
    </p:spTree>
    <p:extLst>
      <p:ext uri="{BB962C8B-B14F-4D97-AF65-F5344CB8AC3E}">
        <p14:creationId xmlns:p14="http://schemas.microsoft.com/office/powerpoint/2010/main" val="108956300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007"/>
            <a:ext cx="12192000" cy="1203853"/>
          </a:xfrm>
        </p:spPr>
        <p:txBody>
          <a:bodyPr>
            <a:noAutofit/>
          </a:bodyPr>
          <a:lstStyle/>
          <a:p>
            <a:r>
              <a:rPr lang="en-GB" sz="8000" spc="600" dirty="0">
                <a:latin typeface="Century Gothic" panose="020B0502020202020204" pitchFamily="34" charset="0"/>
              </a:rPr>
              <a:t>Matthew 20:20-21, </a:t>
            </a:r>
            <a:endParaRPr lang="en-GB" sz="3600" dirty="0"/>
          </a:p>
        </p:txBody>
      </p:sp>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95710" y="1612276"/>
            <a:ext cx="4992307" cy="5133717"/>
          </a:xfrm>
        </p:spPr>
        <p:txBody>
          <a:bodyPr>
            <a:normAutofit fontScale="77500" lnSpcReduction="20000"/>
          </a:bodyPr>
          <a:lstStyle/>
          <a:p>
            <a:pPr>
              <a:lnSpc>
                <a:spcPct val="120000"/>
              </a:lnSpc>
            </a:pPr>
            <a:r>
              <a:rPr lang="en-GB" sz="6600" dirty="0">
                <a:latin typeface="Bahnschrift SemiLight Condensed" panose="020B0502040204020203" pitchFamily="34" charset="0"/>
              </a:rPr>
              <a:t>20 Then the mother of Zebedee’s sons came to Him with her sons, kneeling down and asking something from Him.</a:t>
            </a:r>
          </a:p>
        </p:txBody>
      </p:sp>
      <p:pic>
        <p:nvPicPr>
          <p:cNvPr id="16388" name="Picture 4" descr="Matthew 20:20-22 - Then came to him the mother of Zebedee's children with  her sons, worshipping him&quot; | Bible pictures, Worship, Jesus">
            <a:extLst>
              <a:ext uri="{FF2B5EF4-FFF2-40B4-BE49-F238E27FC236}">
                <a16:creationId xmlns:a16="http://schemas.microsoft.com/office/drawing/2014/main" id="{F6CECB90-886A-09A8-DCA4-61FAC125E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052" y="616017"/>
            <a:ext cx="8964613" cy="6858000"/>
          </a:xfrm>
          <a:prstGeom prst="rect">
            <a:avLst/>
          </a:prstGeom>
          <a:noFill/>
          <a:effectLst>
            <a:softEdge rad="723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8306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007"/>
            <a:ext cx="12192000" cy="1203853"/>
          </a:xfrm>
        </p:spPr>
        <p:txBody>
          <a:bodyPr>
            <a:noAutofit/>
          </a:bodyPr>
          <a:lstStyle/>
          <a:p>
            <a:r>
              <a:rPr lang="en-GB" sz="8000" spc="600" dirty="0">
                <a:latin typeface="Century Gothic" panose="020B0502020202020204" pitchFamily="34" charset="0"/>
              </a:rPr>
              <a:t>Matthew 20:20-21 </a:t>
            </a:r>
            <a:endParaRPr lang="en-GB" sz="3600" dirty="0"/>
          </a:p>
        </p:txBody>
      </p:sp>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0" y="1315860"/>
            <a:ext cx="6508750" cy="5430133"/>
          </a:xfrm>
        </p:spPr>
        <p:txBody>
          <a:bodyPr>
            <a:noAutofit/>
          </a:bodyPr>
          <a:lstStyle/>
          <a:p>
            <a:pPr>
              <a:lnSpc>
                <a:spcPct val="120000"/>
              </a:lnSpc>
            </a:pPr>
            <a:r>
              <a:rPr lang="en-GB" sz="4800" dirty="0">
                <a:latin typeface="Bahnschrift SemiLight Condensed" panose="020B0502040204020203" pitchFamily="34" charset="0"/>
              </a:rPr>
              <a:t>21 And He said to her, “What do you wish?” She said to Him, “Grant that these two sons of mine may sit, one on Your right hand and the other on the left, in Your kingdom.”</a:t>
            </a:r>
          </a:p>
        </p:txBody>
      </p:sp>
      <p:pic>
        <p:nvPicPr>
          <p:cNvPr id="16388" name="Picture 4" descr="Matthew 20:20-22 - Then came to him the mother of Zebedee's children with  her sons, worshipping him&quot; | Bible pictures, Worship, Jesus">
            <a:extLst>
              <a:ext uri="{FF2B5EF4-FFF2-40B4-BE49-F238E27FC236}">
                <a16:creationId xmlns:a16="http://schemas.microsoft.com/office/drawing/2014/main" id="{F6CECB90-886A-09A8-DCA4-61FAC125E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30" y="1425284"/>
            <a:ext cx="6304640" cy="4823100"/>
          </a:xfrm>
          <a:prstGeom prst="rect">
            <a:avLst/>
          </a:prstGeom>
          <a:noFill/>
          <a:effectLst>
            <a:softEdge rad="723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25185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Matthew 16:19 Meaning - Why Did the Lord Jesus Entrust the Keys of the  Heavenly Kingdom to Peter? | Imagenes de jesus orando, Novia de cristo,  Imagen de cristo">
            <a:extLst>
              <a:ext uri="{FF2B5EF4-FFF2-40B4-BE49-F238E27FC236}">
                <a16:creationId xmlns:a16="http://schemas.microsoft.com/office/drawing/2014/main" id="{1328B5F6-4EA7-E8F7-3873-FD68FF1ADCB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9744" b="24006"/>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7417" name="Rectangle 174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84547" y="2965137"/>
            <a:ext cx="10058400" cy="1282707"/>
          </a:xfrm>
          <a:effectLst>
            <a:outerShdw blurRad="50800" dist="38100" dir="2700000" algn="tl" rotWithShape="0">
              <a:prstClr val="black">
                <a:alpha val="40000"/>
              </a:prstClr>
            </a:outerShdw>
          </a:effectLst>
        </p:spPr>
        <p:txBody>
          <a:bodyPr>
            <a:noAutofit/>
          </a:bodyPr>
          <a:lstStyle/>
          <a:p>
            <a:r>
              <a:rPr lang="en-GB" sz="7200" b="1" dirty="0">
                <a:solidFill>
                  <a:srgbClr val="FFFFFF"/>
                </a:solidFill>
                <a:latin typeface="Bahnschrift SemiLight Condensed" panose="020B0502040204020203" pitchFamily="34" charset="0"/>
              </a:rPr>
              <a:t>What about Peter? </a:t>
            </a:r>
          </a:p>
          <a:p>
            <a:r>
              <a:rPr lang="en-GB" sz="7200" b="1" dirty="0">
                <a:solidFill>
                  <a:srgbClr val="FFFFFF"/>
                </a:solidFill>
                <a:latin typeface="Bahnschrift SemiLight Condensed" panose="020B0502040204020203" pitchFamily="34" charset="0"/>
              </a:rPr>
              <a:t>Did he think he was made pope? </a:t>
            </a:r>
          </a:p>
        </p:txBody>
      </p:sp>
    </p:spTree>
    <p:extLst>
      <p:ext uri="{BB962C8B-B14F-4D97-AF65-F5344CB8AC3E}">
        <p14:creationId xmlns:p14="http://schemas.microsoft.com/office/powerpoint/2010/main" val="369849564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7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92100"/>
            <a:ext cx="12192000" cy="1203853"/>
          </a:xfrm>
        </p:spPr>
        <p:txBody>
          <a:bodyPr>
            <a:noAutofit/>
          </a:bodyPr>
          <a:lstStyle/>
          <a:p>
            <a:r>
              <a:rPr lang="en-GB" sz="8000" spc="600" dirty="0">
                <a:latin typeface="Century Gothic" panose="020B0502020202020204" pitchFamily="34" charset="0"/>
              </a:rPr>
              <a:t>1 Peter 5:1-3,</a:t>
            </a:r>
            <a:endParaRPr lang="en-GB" sz="3600" dirty="0"/>
          </a:p>
        </p:txBody>
      </p:sp>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15504" y="1495953"/>
            <a:ext cx="12076496" cy="5039208"/>
          </a:xfrm>
        </p:spPr>
        <p:txBody>
          <a:bodyPr>
            <a:noAutofit/>
          </a:bodyPr>
          <a:lstStyle/>
          <a:p>
            <a:pPr>
              <a:lnSpc>
                <a:spcPct val="120000"/>
              </a:lnSpc>
            </a:pPr>
            <a:r>
              <a:rPr lang="en-GB" sz="4000" dirty="0">
                <a:latin typeface="Bahnschrift SemiLight Condensed" panose="020B0502040204020203" pitchFamily="34" charset="0"/>
              </a:rPr>
              <a:t>1 </a:t>
            </a:r>
            <a:r>
              <a:rPr lang="en-GB" sz="6600" dirty="0">
                <a:latin typeface="Bahnschrift SemiLight Condensed" panose="020B0502040204020203" pitchFamily="34" charset="0"/>
              </a:rPr>
              <a:t>The elders who are among you I exhort, I who am a fellow elder and a witness of the sufferings of Christ, and also a partaker of the glory that will be revealed: </a:t>
            </a:r>
            <a:endParaRPr lang="en-GB" sz="4000" dirty="0">
              <a:latin typeface="Bahnschrift SemiLight Condensed" panose="020B0502040204020203" pitchFamily="34" charset="0"/>
            </a:endParaRPr>
          </a:p>
        </p:txBody>
      </p:sp>
    </p:spTree>
    <p:extLst>
      <p:ext uri="{BB962C8B-B14F-4D97-AF65-F5344CB8AC3E}">
        <p14:creationId xmlns:p14="http://schemas.microsoft.com/office/powerpoint/2010/main" val="45509670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7499"/>
            <a:ext cx="12192000" cy="1203853"/>
          </a:xfrm>
        </p:spPr>
        <p:txBody>
          <a:bodyPr>
            <a:noAutofit/>
          </a:bodyPr>
          <a:lstStyle/>
          <a:p>
            <a:r>
              <a:rPr lang="en-GB" sz="8000" spc="600" dirty="0">
                <a:latin typeface="Century Gothic" panose="020B0502020202020204" pitchFamily="34" charset="0"/>
              </a:rPr>
              <a:t>1 Peter 5:1-3,</a:t>
            </a:r>
            <a:endParaRPr lang="en-GB" sz="3600" dirty="0"/>
          </a:p>
        </p:txBody>
      </p:sp>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66302" y="1521352"/>
            <a:ext cx="12076496" cy="5501747"/>
          </a:xfrm>
        </p:spPr>
        <p:txBody>
          <a:bodyPr>
            <a:noAutofit/>
          </a:bodyPr>
          <a:lstStyle/>
          <a:p>
            <a:pPr>
              <a:lnSpc>
                <a:spcPct val="120000"/>
              </a:lnSpc>
            </a:pPr>
            <a:r>
              <a:rPr lang="en-GB" sz="5400" dirty="0">
                <a:latin typeface="Bahnschrift SemiLight Condensed" panose="020B0502040204020203" pitchFamily="34" charset="0"/>
              </a:rPr>
              <a:t>2 Shepherd the flock of God which is among you, serving as overseers, not by compulsion but willingly, not for dishonest gain but eagerly; </a:t>
            </a:r>
          </a:p>
          <a:p>
            <a:pPr>
              <a:lnSpc>
                <a:spcPct val="120000"/>
              </a:lnSpc>
            </a:pPr>
            <a:r>
              <a:rPr lang="en-GB" sz="5400" dirty="0">
                <a:latin typeface="Bahnschrift SemiLight Condensed" panose="020B0502040204020203" pitchFamily="34" charset="0"/>
              </a:rPr>
              <a:t>3 nor as being lords over those entrusted to you, but being examples to the flock; </a:t>
            </a:r>
          </a:p>
        </p:txBody>
      </p:sp>
    </p:spTree>
    <p:extLst>
      <p:ext uri="{BB962C8B-B14F-4D97-AF65-F5344CB8AC3E}">
        <p14:creationId xmlns:p14="http://schemas.microsoft.com/office/powerpoint/2010/main" val="39366497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702644" y="673768"/>
            <a:ext cx="11059427" cy="5688531"/>
          </a:xfrm>
        </p:spPr>
        <p:txBody>
          <a:bodyPr>
            <a:normAutofit fontScale="55000" lnSpcReduction="20000"/>
          </a:bodyPr>
          <a:lstStyle/>
          <a:p>
            <a:pPr marL="1143000" indent="-1143000" algn="l">
              <a:lnSpc>
                <a:spcPct val="120000"/>
              </a:lnSpc>
              <a:buFont typeface="Arial" panose="020B0604020202020204" pitchFamily="34" charset="0"/>
              <a:buChar char="•"/>
            </a:pPr>
            <a:r>
              <a:rPr lang="en-GB" sz="9600" b="1" dirty="0">
                <a:latin typeface="Bahnschrift SemiLight Condensed" panose="020B0502040204020203" pitchFamily="34" charset="0"/>
              </a:rPr>
              <a:t>I am just one with all the rest of you guys. </a:t>
            </a:r>
          </a:p>
          <a:p>
            <a:pPr marL="1143000" indent="-1143000" algn="l">
              <a:lnSpc>
                <a:spcPct val="120000"/>
              </a:lnSpc>
              <a:buFont typeface="Arial" panose="020B0604020202020204" pitchFamily="34" charset="0"/>
              <a:buChar char="•"/>
            </a:pPr>
            <a:r>
              <a:rPr lang="en-GB" sz="9600" b="1" dirty="0">
                <a:latin typeface="Bahnschrift SemiLight Condensed" panose="020B0502040204020203" pitchFamily="34" charset="0"/>
              </a:rPr>
              <a:t>I am just another witness of the sufferings of Christ, a partaker of the glory that shall be revealed.</a:t>
            </a:r>
          </a:p>
          <a:p>
            <a:pPr marL="1143000" indent="-1143000" algn="l">
              <a:lnSpc>
                <a:spcPct val="120000"/>
              </a:lnSpc>
              <a:buFont typeface="Arial" panose="020B0604020202020204" pitchFamily="34" charset="0"/>
              <a:buChar char="•"/>
            </a:pPr>
            <a:r>
              <a:rPr lang="en-GB" sz="9600" b="1" dirty="0">
                <a:latin typeface="Bahnschrift SemiLight Condensed" panose="020B0502040204020203" pitchFamily="34" charset="0"/>
              </a:rPr>
              <a:t>I am just telling you feed the flock.</a:t>
            </a:r>
          </a:p>
          <a:p>
            <a:pPr marL="1143000" indent="-1143000" algn="l">
              <a:lnSpc>
                <a:spcPct val="120000"/>
              </a:lnSpc>
              <a:buFont typeface="Arial" panose="020B0604020202020204" pitchFamily="34" charset="0"/>
              <a:buChar char="•"/>
            </a:pPr>
            <a:r>
              <a:rPr lang="en-GB" sz="9600" b="1" dirty="0">
                <a:latin typeface="Bahnschrift SemiLight Condensed" panose="020B0502040204020203" pitchFamily="34" charset="0"/>
              </a:rPr>
              <a:t>I am being an example to the flock.</a:t>
            </a:r>
          </a:p>
        </p:txBody>
      </p:sp>
    </p:spTree>
    <p:extLst>
      <p:ext uri="{BB962C8B-B14F-4D97-AF65-F5344CB8AC3E}">
        <p14:creationId xmlns:p14="http://schemas.microsoft.com/office/powerpoint/2010/main" val="144535719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David Platt Quote: “The most glorious reason you exist is for the  proclamation of the glory of God to the ends of the world. And it's more  t...”">
            <a:extLst>
              <a:ext uri="{FF2B5EF4-FFF2-40B4-BE49-F238E27FC236}">
                <a16:creationId xmlns:a16="http://schemas.microsoft.com/office/drawing/2014/main" id="{979AFFEE-B611-5D3B-5E7C-4317FA631083}"/>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32895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Jesus' Conversation with Peter - Gospelimages">
            <a:extLst>
              <a:ext uri="{FF2B5EF4-FFF2-40B4-BE49-F238E27FC236}">
                <a16:creationId xmlns:a16="http://schemas.microsoft.com/office/drawing/2014/main" id="{418E8F09-7041-1AEF-81E7-F66854444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92" y="1327969"/>
            <a:ext cx="10318750"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EB3112-40FF-49C2-EA05-DD7BA8EA54C2}"/>
              </a:ext>
            </a:extLst>
          </p:cNvPr>
          <p:cNvSpPr>
            <a:spLocks noGrp="1"/>
          </p:cNvSpPr>
          <p:nvPr>
            <p:ph type="title"/>
          </p:nvPr>
        </p:nvSpPr>
        <p:spPr>
          <a:xfrm>
            <a:off x="471638" y="365125"/>
            <a:ext cx="11896825" cy="1925688"/>
          </a:xfrm>
        </p:spPr>
        <p:txBody>
          <a:bodyPr>
            <a:normAutofit/>
          </a:bodyPr>
          <a:lstStyle/>
          <a:p>
            <a:r>
              <a:rPr lang="en-GB" sz="6600" b="1" dirty="0"/>
              <a:t>Peter </a:t>
            </a:r>
            <a:r>
              <a:rPr lang="en-GB" sz="4800" b="1" dirty="0"/>
              <a:t>is not pulling rank.</a:t>
            </a:r>
            <a:br>
              <a:rPr lang="en-GB" sz="4800" b="1" dirty="0"/>
            </a:br>
            <a:r>
              <a:rPr lang="en-GB" sz="4800" b="1" dirty="0"/>
              <a:t> He is saying </a:t>
            </a:r>
            <a:r>
              <a:rPr lang="en-GB" sz="6600" b="1" dirty="0"/>
              <a:t>I am just one like you.</a:t>
            </a:r>
            <a:endParaRPr lang="en-GB" sz="4800" b="1" dirty="0"/>
          </a:p>
        </p:txBody>
      </p:sp>
    </p:spTree>
    <p:extLst>
      <p:ext uri="{BB962C8B-B14F-4D97-AF65-F5344CB8AC3E}">
        <p14:creationId xmlns:p14="http://schemas.microsoft.com/office/powerpoint/2010/main" val="104353923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240632" y="105882"/>
            <a:ext cx="11951368" cy="6872437"/>
          </a:xfrm>
        </p:spPr>
        <p:txBody>
          <a:bodyPr>
            <a:normAutofit fontScale="47500" lnSpcReduction="20000"/>
          </a:bodyPr>
          <a:lstStyle/>
          <a:p>
            <a:pPr marL="1143000" indent="-1143000" algn="l">
              <a:lnSpc>
                <a:spcPct val="120000"/>
              </a:lnSpc>
              <a:buFont typeface="Arial" panose="020B0604020202020204" pitchFamily="34" charset="0"/>
              <a:buChar char="•"/>
            </a:pPr>
            <a:r>
              <a:rPr lang="en-GB" sz="9600" dirty="0">
                <a:latin typeface="Bahnschrift SemiLight Condensed" panose="020B0502040204020203" pitchFamily="34" charset="0"/>
              </a:rPr>
              <a:t>The disciples never perceived Matthew 16 as giving Peter primacy. </a:t>
            </a:r>
          </a:p>
          <a:p>
            <a:pPr marL="1143000" indent="-1143000" algn="l">
              <a:lnSpc>
                <a:spcPct val="120000"/>
              </a:lnSpc>
              <a:buFont typeface="Arial" panose="020B0604020202020204" pitchFamily="34" charset="0"/>
              <a:buChar char="•"/>
            </a:pPr>
            <a:r>
              <a:rPr lang="en-GB" sz="9600" dirty="0">
                <a:latin typeface="Bahnschrift SemiLight Condensed" panose="020B0502040204020203" pitchFamily="34" charset="0"/>
              </a:rPr>
              <a:t>James and John never perceived it that way and they were intimate with Jesus. </a:t>
            </a:r>
          </a:p>
          <a:p>
            <a:pPr marL="1143000" indent="-1143000" algn="l">
              <a:lnSpc>
                <a:spcPct val="120000"/>
              </a:lnSpc>
              <a:buFont typeface="Arial" panose="020B0604020202020204" pitchFamily="34" charset="0"/>
              <a:buChar char="•"/>
            </a:pPr>
            <a:r>
              <a:rPr lang="en-GB" sz="9600" dirty="0">
                <a:latin typeface="Bahnschrift SemiLight Condensed" panose="020B0502040204020203" pitchFamily="34" charset="0"/>
              </a:rPr>
              <a:t>Peter never perceived it that way or he wouldn’t have said what he said in 1 Peter 5. </a:t>
            </a:r>
          </a:p>
          <a:p>
            <a:pPr marL="1143000" indent="-1143000" algn="l">
              <a:lnSpc>
                <a:spcPct val="120000"/>
              </a:lnSpc>
              <a:buFont typeface="Arial" panose="020B0604020202020204" pitchFamily="34" charset="0"/>
              <a:buChar char="•"/>
            </a:pPr>
            <a:r>
              <a:rPr lang="en-GB" sz="9600" dirty="0">
                <a:latin typeface="Bahnschrift SemiLight Condensed" panose="020B0502040204020203" pitchFamily="34" charset="0"/>
              </a:rPr>
              <a:t>The Lord Himself never perceived it that way or He wouldn’t have said the greatest in the Kingdom is anybody who humbles himself like a little child.</a:t>
            </a:r>
          </a:p>
        </p:txBody>
      </p:sp>
    </p:spTree>
    <p:extLst>
      <p:ext uri="{BB962C8B-B14F-4D97-AF65-F5344CB8AC3E}">
        <p14:creationId xmlns:p14="http://schemas.microsoft.com/office/powerpoint/2010/main" val="298551432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299 Bible House Royalty-Free Images, Stock Photos &amp; Pictures |  Shutterstock">
            <a:extLst>
              <a:ext uri="{FF2B5EF4-FFF2-40B4-BE49-F238E27FC236}">
                <a16:creationId xmlns:a16="http://schemas.microsoft.com/office/drawing/2014/main" id="{447082AE-2356-3BF2-58AE-ABBE8E952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4" y="-77003"/>
            <a:ext cx="12268088" cy="8178725"/>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809171" y="435215"/>
            <a:ext cx="10573657" cy="4318315"/>
          </a:xfrm>
        </p:spPr>
        <p:txBody>
          <a:bodyPr>
            <a:normAutofit/>
          </a:bodyPr>
          <a:lstStyle/>
          <a:p>
            <a:pPr>
              <a:lnSpc>
                <a:spcPct val="120000"/>
              </a:lnSpc>
            </a:pPr>
            <a:r>
              <a:rPr lang="en-GB" sz="9600" b="1" dirty="0">
                <a:latin typeface="Bahnschrift SemiLight Condensed" panose="020B0502040204020203" pitchFamily="34" charset="0"/>
              </a:rPr>
              <a:t>5.	The strength of the church. </a:t>
            </a:r>
            <a:endParaRPr lang="en-GB" sz="8000" dirty="0">
              <a:latin typeface="Bahnschrift SemiLight Condensed" panose="020B0502040204020203" pitchFamily="34" charset="0"/>
            </a:endParaRPr>
          </a:p>
        </p:txBody>
      </p:sp>
    </p:spTree>
    <p:extLst>
      <p:ext uri="{BB962C8B-B14F-4D97-AF65-F5344CB8AC3E}">
        <p14:creationId xmlns:p14="http://schemas.microsoft.com/office/powerpoint/2010/main" val="226040661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54465" y="1118609"/>
            <a:ext cx="10573657" cy="4318315"/>
          </a:xfrm>
        </p:spPr>
        <p:txBody>
          <a:bodyPr>
            <a:normAutofit fontScale="77500" lnSpcReduction="20000"/>
          </a:bodyPr>
          <a:lstStyle/>
          <a:p>
            <a:pPr>
              <a:lnSpc>
                <a:spcPct val="120000"/>
              </a:lnSpc>
            </a:pPr>
            <a:r>
              <a:rPr lang="en-GB" sz="9600" b="1" dirty="0">
                <a:latin typeface="Bahnschrift SemiLight Condensed" panose="020B0502040204020203" pitchFamily="34" charset="0"/>
              </a:rPr>
              <a:t>When </a:t>
            </a:r>
            <a:r>
              <a:rPr lang="en-GB" sz="16600" b="1" dirty="0">
                <a:latin typeface="Bahnschrift SemiLight Condensed" panose="020B0502040204020203" pitchFamily="34" charset="0"/>
              </a:rPr>
              <a:t>Christ </a:t>
            </a:r>
            <a:r>
              <a:rPr lang="en-GB" sz="9600" b="1" dirty="0">
                <a:latin typeface="Bahnschrift SemiLight Condensed" panose="020B0502040204020203" pitchFamily="34" charset="0"/>
              </a:rPr>
              <a:t>builds the church, it is </a:t>
            </a:r>
            <a:r>
              <a:rPr lang="en-GB" sz="17900" b="1" dirty="0">
                <a:latin typeface="Bahnschrift SemiLight Condensed" panose="020B0502040204020203" pitchFamily="34" charset="0"/>
              </a:rPr>
              <a:t>Invincible. </a:t>
            </a:r>
            <a:endParaRPr lang="en-GB" sz="8000" dirty="0">
              <a:latin typeface="Bahnschrift SemiLight Condensed" panose="020B0502040204020203" pitchFamily="34" charset="0"/>
            </a:endParaRPr>
          </a:p>
        </p:txBody>
      </p:sp>
    </p:spTree>
    <p:extLst>
      <p:ext uri="{BB962C8B-B14F-4D97-AF65-F5344CB8AC3E}">
        <p14:creationId xmlns:p14="http://schemas.microsoft.com/office/powerpoint/2010/main" val="10350791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9737"/>
            <a:ext cx="12192000" cy="1203853"/>
          </a:xfrm>
        </p:spPr>
        <p:txBody>
          <a:bodyPr>
            <a:noAutofit/>
          </a:bodyPr>
          <a:lstStyle/>
          <a:p>
            <a:r>
              <a:rPr lang="en-GB" sz="9600" spc="600" dirty="0">
                <a:latin typeface="Century Gothic" panose="020B0502020202020204" pitchFamily="34" charset="0"/>
              </a:rPr>
              <a:t>Matthew 16:18</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8" y="1474105"/>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03514" y="2385663"/>
            <a:ext cx="10573657" cy="4318315"/>
          </a:xfrm>
        </p:spPr>
        <p:txBody>
          <a:bodyPr>
            <a:normAutofit/>
          </a:bodyPr>
          <a:lstStyle/>
          <a:p>
            <a:pPr>
              <a:lnSpc>
                <a:spcPct val="120000"/>
              </a:lnSpc>
            </a:pPr>
            <a:r>
              <a:rPr lang="en-GB" sz="8000" dirty="0">
                <a:latin typeface="Bahnschrift SemiLight Condensed" panose="020B0502040204020203" pitchFamily="34" charset="0"/>
              </a:rPr>
              <a:t>And the gates of Hades shall not prevail against it</a:t>
            </a:r>
          </a:p>
        </p:txBody>
      </p:sp>
    </p:spTree>
    <p:extLst>
      <p:ext uri="{BB962C8B-B14F-4D97-AF65-F5344CB8AC3E}">
        <p14:creationId xmlns:p14="http://schemas.microsoft.com/office/powerpoint/2010/main" val="73617341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809171" y="271586"/>
            <a:ext cx="10573657" cy="4318315"/>
          </a:xfrm>
        </p:spPr>
        <p:txBody>
          <a:bodyPr>
            <a:normAutofit/>
          </a:bodyPr>
          <a:lstStyle/>
          <a:p>
            <a:pPr>
              <a:lnSpc>
                <a:spcPct val="120000"/>
              </a:lnSpc>
            </a:pPr>
            <a:r>
              <a:rPr lang="en-GB" sz="13800" b="1" dirty="0">
                <a:latin typeface="Bahnschrift SemiLight Condensed" panose="020B0502040204020203" pitchFamily="34" charset="0"/>
              </a:rPr>
              <a:t>H A D E S</a:t>
            </a:r>
          </a:p>
          <a:p>
            <a:pPr>
              <a:lnSpc>
                <a:spcPct val="120000"/>
              </a:lnSpc>
            </a:pPr>
            <a:r>
              <a:rPr lang="en-GB" sz="9600" b="1" i="1" dirty="0">
                <a:latin typeface="Bahnschrift SemiLight Condensed" panose="020B0502040204020203" pitchFamily="34" charset="0"/>
              </a:rPr>
              <a:t>the abode of the dead. </a:t>
            </a:r>
          </a:p>
        </p:txBody>
      </p:sp>
    </p:spTree>
    <p:extLst>
      <p:ext uri="{BB962C8B-B14F-4D97-AF65-F5344CB8AC3E}">
        <p14:creationId xmlns:p14="http://schemas.microsoft.com/office/powerpoint/2010/main" val="255048108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809171" y="271586"/>
            <a:ext cx="10573657" cy="5975210"/>
          </a:xfrm>
        </p:spPr>
        <p:txBody>
          <a:bodyPr>
            <a:normAutofit lnSpcReduction="10000"/>
          </a:bodyPr>
          <a:lstStyle/>
          <a:p>
            <a:pPr>
              <a:lnSpc>
                <a:spcPct val="120000"/>
              </a:lnSpc>
            </a:pPr>
            <a:r>
              <a:rPr lang="en-GB" sz="13800" b="1" dirty="0">
                <a:latin typeface="Bahnschrift SemiLight Condensed" panose="020B0502040204020203" pitchFamily="34" charset="0"/>
              </a:rPr>
              <a:t>H A D E S</a:t>
            </a:r>
          </a:p>
          <a:p>
            <a:pPr>
              <a:lnSpc>
                <a:spcPct val="120000"/>
              </a:lnSpc>
            </a:pPr>
            <a:r>
              <a:rPr lang="en-GB" sz="9600" b="1" i="1" dirty="0">
                <a:latin typeface="Bahnschrift SemiLight Condensed" panose="020B0502040204020203" pitchFamily="34" charset="0"/>
              </a:rPr>
              <a:t>the abode of the dead. </a:t>
            </a:r>
          </a:p>
          <a:p>
            <a:pPr>
              <a:lnSpc>
                <a:spcPct val="120000"/>
              </a:lnSpc>
            </a:pPr>
            <a:r>
              <a:rPr lang="en-GB" sz="9600" b="1" dirty="0">
                <a:latin typeface="Bahnschrift SemiLight Condensed" panose="020B0502040204020203" pitchFamily="34" charset="0"/>
              </a:rPr>
              <a:t>S H E O L  </a:t>
            </a:r>
          </a:p>
        </p:txBody>
      </p:sp>
    </p:spTree>
    <p:extLst>
      <p:ext uri="{BB962C8B-B14F-4D97-AF65-F5344CB8AC3E}">
        <p14:creationId xmlns:p14="http://schemas.microsoft.com/office/powerpoint/2010/main" val="248111137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The Merry Catholic: The Gates of Hell Shall Not Prevail">
            <a:extLst>
              <a:ext uri="{FF2B5EF4-FFF2-40B4-BE49-F238E27FC236}">
                <a16:creationId xmlns:a16="http://schemas.microsoft.com/office/drawing/2014/main" id="{73C22FEC-1AE6-BE29-9E79-209C67D56B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92" t="-987" r="12297" b="987"/>
          <a:stretch/>
        </p:blipFill>
        <p:spPr bwMode="auto">
          <a:xfrm>
            <a:off x="2241080" y="2092192"/>
            <a:ext cx="7952073" cy="615184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35215" y="281211"/>
            <a:ext cx="10573657" cy="4318315"/>
          </a:xfrm>
        </p:spPr>
        <p:txBody>
          <a:bodyPr>
            <a:normAutofit fontScale="70000" lnSpcReduction="20000"/>
          </a:bodyPr>
          <a:lstStyle/>
          <a:p>
            <a:pPr>
              <a:lnSpc>
                <a:spcPct val="120000"/>
              </a:lnSpc>
            </a:pPr>
            <a:r>
              <a:rPr lang="en-GB" sz="9600" b="1" dirty="0">
                <a:latin typeface="Bahnschrift SemiLight Condensed" panose="020B0502040204020203" pitchFamily="34" charset="0"/>
              </a:rPr>
              <a:t>Death can’t hold in God’s redeemed people!</a:t>
            </a:r>
          </a:p>
          <a:p>
            <a:pPr>
              <a:lnSpc>
                <a:spcPct val="120000"/>
              </a:lnSpc>
            </a:pPr>
            <a:r>
              <a:rPr lang="en-GB" sz="9600" b="1" dirty="0">
                <a:latin typeface="Bahnschrift SemiLight Condensed" panose="020B0502040204020203" pitchFamily="34" charset="0"/>
              </a:rPr>
              <a:t>The gates of the grave can’t keep us. </a:t>
            </a:r>
          </a:p>
        </p:txBody>
      </p:sp>
    </p:spTree>
    <p:extLst>
      <p:ext uri="{BB962C8B-B14F-4D97-AF65-F5344CB8AC3E}">
        <p14:creationId xmlns:p14="http://schemas.microsoft.com/office/powerpoint/2010/main" val="281307408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9737"/>
            <a:ext cx="12192000" cy="1203853"/>
          </a:xfrm>
        </p:spPr>
        <p:txBody>
          <a:bodyPr>
            <a:noAutofit/>
          </a:bodyPr>
          <a:lstStyle/>
          <a:p>
            <a:r>
              <a:rPr lang="en-GB" sz="9600" spc="600" dirty="0">
                <a:latin typeface="Century Gothic" panose="020B0502020202020204" pitchFamily="34" charset="0"/>
              </a:rPr>
              <a:t>John 14:19</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8" y="1474105"/>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03514" y="2385663"/>
            <a:ext cx="10573657" cy="4318315"/>
          </a:xfrm>
        </p:spPr>
        <p:txBody>
          <a:bodyPr>
            <a:normAutofit fontScale="85000" lnSpcReduction="20000"/>
          </a:bodyPr>
          <a:lstStyle/>
          <a:p>
            <a:pPr>
              <a:lnSpc>
                <a:spcPct val="120000"/>
              </a:lnSpc>
            </a:pPr>
            <a:r>
              <a:rPr lang="en-GB" sz="8000" dirty="0">
                <a:latin typeface="Bahnschrift SemiLight Condensed" panose="020B0502040204020203" pitchFamily="34" charset="0"/>
              </a:rPr>
              <a:t>“A little while longer and the world will see Me no more, but you will see Me. Because I live, you will live also. </a:t>
            </a:r>
          </a:p>
        </p:txBody>
      </p:sp>
    </p:spTree>
    <p:extLst>
      <p:ext uri="{BB962C8B-B14F-4D97-AF65-F5344CB8AC3E}">
        <p14:creationId xmlns:p14="http://schemas.microsoft.com/office/powerpoint/2010/main" val="363176417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92617"/>
            <a:ext cx="12192000" cy="1203853"/>
          </a:xfrm>
        </p:spPr>
        <p:txBody>
          <a:bodyPr>
            <a:noAutofit/>
          </a:bodyPr>
          <a:lstStyle/>
          <a:p>
            <a:r>
              <a:rPr lang="en-GB" sz="9600" spc="600" dirty="0">
                <a:latin typeface="Century Gothic" panose="020B0502020202020204" pitchFamily="34" charset="0"/>
              </a:rPr>
              <a:t>Hebrews 2:14,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379" y="1819037"/>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327259" y="2839453"/>
            <a:ext cx="11454063" cy="3864525"/>
          </a:xfrm>
        </p:spPr>
        <p:txBody>
          <a:bodyPr>
            <a:normAutofit fontScale="62500" lnSpcReduction="20000"/>
          </a:bodyPr>
          <a:lstStyle/>
          <a:p>
            <a:pPr>
              <a:lnSpc>
                <a:spcPct val="120000"/>
              </a:lnSpc>
            </a:pPr>
            <a:r>
              <a:rPr lang="en-GB" sz="8000" dirty="0">
                <a:latin typeface="Bahnschrift SemiLight Condensed" panose="020B0502040204020203" pitchFamily="34" charset="0"/>
              </a:rPr>
              <a:t> Inasmuch then as the children have partaken of flesh and blood, He Himself likewise shared in the same, that through death He might destroy him who had the power of death, that is, the devil, </a:t>
            </a:r>
          </a:p>
        </p:txBody>
      </p:sp>
    </p:spTree>
    <p:extLst>
      <p:ext uri="{BB962C8B-B14F-4D97-AF65-F5344CB8AC3E}">
        <p14:creationId xmlns:p14="http://schemas.microsoft.com/office/powerpoint/2010/main" val="2775967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Jesus Christ: History, not a story">
            <a:extLst>
              <a:ext uri="{FF2B5EF4-FFF2-40B4-BE49-F238E27FC236}">
                <a16:creationId xmlns:a16="http://schemas.microsoft.com/office/drawing/2014/main" id="{B1B4B510-2A4A-9752-B71A-6534AF07747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6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EC22A8-82B5-2B3D-7549-8BF9B98D41E7}"/>
              </a:ext>
            </a:extLst>
          </p:cNvPr>
          <p:cNvSpPr/>
          <p:nvPr/>
        </p:nvSpPr>
        <p:spPr>
          <a:xfrm>
            <a:off x="3474720" y="1752940"/>
            <a:ext cx="8306602" cy="3216265"/>
          </a:xfrm>
          <a:prstGeom prst="rect">
            <a:avLst/>
          </a:prstGeom>
          <a:noFill/>
        </p:spPr>
        <p:txBody>
          <a:bodyPr wrap="square" lIns="91440" tIns="45720" rIns="91440" bIns="45720">
            <a:spAutoFit/>
          </a:bodyPr>
          <a:lstStyle/>
          <a:p>
            <a:pPr algn="ctr"/>
            <a:r>
              <a:rPr lang="en-GB" sz="8800" b="1" cap="none" spc="50" dirty="0">
                <a:ln w="9525" cmpd="sng">
                  <a:solidFill>
                    <a:schemeClr val="tx1"/>
                  </a:solidFill>
                  <a:prstDash val="solid"/>
                </a:ln>
                <a:solidFill>
                  <a:schemeClr val="bg1"/>
                </a:solidFill>
                <a:effectLst>
                  <a:glow rad="38100">
                    <a:schemeClr val="accent1">
                      <a:alpha val="40000"/>
                    </a:schemeClr>
                  </a:glow>
                </a:effectLst>
                <a:latin typeface="Bahnschrift Light Condensed" panose="020B0502040204020203" pitchFamily="34" charset="0"/>
              </a:rPr>
              <a:t>Christ is History </a:t>
            </a:r>
          </a:p>
          <a:p>
            <a:pPr algn="ctr"/>
            <a:r>
              <a:rPr lang="en-GB" sz="8800" b="1" cap="none" spc="50" dirty="0">
                <a:ln w="9525" cmpd="sng">
                  <a:solidFill>
                    <a:schemeClr val="tx1"/>
                  </a:solidFill>
                  <a:prstDash val="solid"/>
                </a:ln>
                <a:solidFill>
                  <a:schemeClr val="bg1"/>
                </a:solidFill>
                <a:effectLst>
                  <a:glow rad="38100">
                    <a:schemeClr val="accent1">
                      <a:alpha val="40000"/>
                    </a:schemeClr>
                  </a:glow>
                </a:effectLst>
                <a:latin typeface="Bahnschrift Light Condensed" panose="020B0502040204020203" pitchFamily="34" charset="0"/>
              </a:rPr>
              <a:t>History is </a:t>
            </a:r>
            <a:r>
              <a:rPr lang="en-GB" sz="11500" b="1" cap="none" spc="50" dirty="0">
                <a:ln w="9525" cmpd="sng">
                  <a:solidFill>
                    <a:schemeClr val="tx1"/>
                  </a:solidFill>
                  <a:prstDash val="solid"/>
                </a:ln>
                <a:solidFill>
                  <a:schemeClr val="bg1"/>
                </a:solidFill>
                <a:effectLst>
                  <a:glow rad="38100">
                    <a:schemeClr val="accent1">
                      <a:alpha val="40000"/>
                    </a:schemeClr>
                  </a:glow>
                </a:effectLst>
                <a:latin typeface="Bahnschrift Light Condensed" panose="020B0502040204020203" pitchFamily="34" charset="0"/>
              </a:rPr>
              <a:t>His Story </a:t>
            </a:r>
            <a:endParaRPr lang="en-GB" sz="8800" b="1" cap="none" spc="50" dirty="0">
              <a:ln w="9525" cmpd="sng">
                <a:solidFill>
                  <a:schemeClr val="tx1"/>
                </a:solidFill>
                <a:prstDash val="solid"/>
              </a:ln>
              <a:solidFill>
                <a:schemeClr val="bg1"/>
              </a:solidFill>
              <a:effectLst>
                <a:glow rad="38100">
                  <a:schemeClr val="accent1">
                    <a:alpha val="40000"/>
                  </a:schemeClr>
                </a:glow>
              </a:effectLst>
            </a:endParaRPr>
          </a:p>
        </p:txBody>
      </p:sp>
    </p:spTree>
    <p:extLst>
      <p:ext uri="{BB962C8B-B14F-4D97-AF65-F5344CB8AC3E}">
        <p14:creationId xmlns:p14="http://schemas.microsoft.com/office/powerpoint/2010/main" val="33345812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92617"/>
            <a:ext cx="12192000" cy="1203853"/>
          </a:xfrm>
        </p:spPr>
        <p:txBody>
          <a:bodyPr>
            <a:noAutofit/>
          </a:bodyPr>
          <a:lstStyle/>
          <a:p>
            <a:r>
              <a:rPr lang="en-GB" sz="9600" spc="600" dirty="0">
                <a:latin typeface="Century Gothic" panose="020B0502020202020204" pitchFamily="34" charset="0"/>
              </a:rPr>
              <a:t>Acts 2:24,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379" y="1819037"/>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327259" y="2839453"/>
            <a:ext cx="11454063" cy="3864525"/>
          </a:xfrm>
        </p:spPr>
        <p:txBody>
          <a:bodyPr>
            <a:normAutofit fontScale="85000" lnSpcReduction="10000"/>
          </a:bodyPr>
          <a:lstStyle/>
          <a:p>
            <a:pPr>
              <a:lnSpc>
                <a:spcPct val="120000"/>
              </a:lnSpc>
            </a:pPr>
            <a:r>
              <a:rPr lang="en-GB" sz="8000" dirty="0">
                <a:latin typeface="Bahnschrift SemiLight Condensed" panose="020B0502040204020203" pitchFamily="34" charset="0"/>
              </a:rPr>
              <a:t>Whom God raised up, having loosed the pains of death, because it was not possible that He should be held by it.</a:t>
            </a:r>
          </a:p>
        </p:txBody>
      </p:sp>
    </p:spTree>
    <p:extLst>
      <p:ext uri="{BB962C8B-B14F-4D97-AF65-F5344CB8AC3E}">
        <p14:creationId xmlns:p14="http://schemas.microsoft.com/office/powerpoint/2010/main" val="36047634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92617"/>
            <a:ext cx="12192000" cy="1203853"/>
          </a:xfrm>
        </p:spPr>
        <p:txBody>
          <a:bodyPr>
            <a:noAutofit/>
          </a:bodyPr>
          <a:lstStyle/>
          <a:p>
            <a:r>
              <a:rPr lang="en-GB" sz="8000" spc="600" dirty="0">
                <a:latin typeface="Century Gothic" panose="020B0502020202020204" pitchFamily="34" charset="0"/>
              </a:rPr>
              <a:t>1 Corinthians 15:55, </a:t>
            </a:r>
            <a:endParaRPr lang="en-GB" sz="2800" dirty="0"/>
          </a:p>
        </p:txBody>
      </p:sp>
      <p:sp>
        <p:nvSpPr>
          <p:cNvPr id="6" name="Subtitle 5">
            <a:extLst>
              <a:ext uri="{FF2B5EF4-FFF2-40B4-BE49-F238E27FC236}">
                <a16:creationId xmlns:a16="http://schemas.microsoft.com/office/drawing/2014/main" id="{CEDF82D5-629A-5854-8F4D-A3C208FF3D6C}"/>
              </a:ext>
            </a:extLst>
          </p:cNvPr>
          <p:cNvSpPr>
            <a:spLocks noGrp="1"/>
          </p:cNvSpPr>
          <p:nvPr>
            <p:ph type="subTitle" idx="1"/>
          </p:nvPr>
        </p:nvSpPr>
        <p:spPr/>
        <p:txBody>
          <a:bodyPr/>
          <a:lstStyle/>
          <a:p>
            <a:endParaRPr lang="en-GB"/>
          </a:p>
        </p:txBody>
      </p:sp>
      <p:pic>
        <p:nvPicPr>
          <p:cNvPr id="22530" name="Picture 2" descr="O death, where is your victory? O death, where is your sting? | Coram Deo ~">
            <a:extLst>
              <a:ext uri="{FF2B5EF4-FFF2-40B4-BE49-F238E27FC236}">
                <a16:creationId xmlns:a16="http://schemas.microsoft.com/office/drawing/2014/main" id="{8D165D81-55F8-C06E-2D0F-A7D84AA43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2009"/>
            <a:ext cx="13160607" cy="487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80139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e Second Advent of the Messiah and the Resurrection | White Throne  Ministries">
            <a:extLst>
              <a:ext uri="{FF2B5EF4-FFF2-40B4-BE49-F238E27FC236}">
                <a16:creationId xmlns:a16="http://schemas.microsoft.com/office/drawing/2014/main" id="{CDCB6552-11DA-CB35-571B-FFCBDB5EE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539" y="661738"/>
            <a:ext cx="9079831" cy="6809873"/>
          </a:xfrm>
          <a:prstGeom prst="rect">
            <a:avLst/>
          </a:prstGeom>
          <a:noFill/>
          <a:effectLst>
            <a:softEdge rad="1143000"/>
          </a:effectLst>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308008" y="0"/>
            <a:ext cx="11790948" cy="4754879"/>
          </a:xfrm>
        </p:spPr>
        <p:txBody>
          <a:bodyPr>
            <a:normAutofit fontScale="62500" lnSpcReduction="20000"/>
          </a:bodyPr>
          <a:lstStyle/>
          <a:p>
            <a:pPr>
              <a:lnSpc>
                <a:spcPct val="120000"/>
              </a:lnSpc>
            </a:pPr>
            <a:r>
              <a:rPr lang="en-GB" sz="9600" b="1" dirty="0">
                <a:latin typeface="Bahnschrift SemiLight Condensed" panose="020B0502040204020203" pitchFamily="34" charset="0"/>
              </a:rPr>
              <a:t>The great hope of the </a:t>
            </a:r>
            <a:r>
              <a:rPr lang="en-GB" sz="16000" b="1" dirty="0">
                <a:latin typeface="Bahnschrift SemiLight Condensed" panose="020B0502040204020203" pitchFamily="34" charset="0"/>
              </a:rPr>
              <a:t>Christian.</a:t>
            </a:r>
          </a:p>
          <a:p>
            <a:pPr>
              <a:lnSpc>
                <a:spcPct val="120000"/>
              </a:lnSpc>
            </a:pPr>
            <a:r>
              <a:rPr lang="en-GB" sz="9600" b="1" dirty="0">
                <a:latin typeface="Bahnschrift SemiLight Condensed" panose="020B0502040204020203" pitchFamily="34" charset="0"/>
              </a:rPr>
              <a:t>This is a promise of </a:t>
            </a:r>
            <a:r>
              <a:rPr lang="en-GB" sz="17900" b="1" dirty="0">
                <a:latin typeface="Bahnschrift SemiLight Condensed" panose="020B0502040204020203" pitchFamily="34" charset="0"/>
              </a:rPr>
              <a:t>Resurrection!</a:t>
            </a:r>
            <a:endParaRPr lang="en-GB" sz="9600" b="1" dirty="0">
              <a:latin typeface="Bahnschrift SemiLight Condensed" panose="020B0502040204020203" pitchFamily="34" charset="0"/>
            </a:endParaRPr>
          </a:p>
        </p:txBody>
      </p:sp>
    </p:spTree>
    <p:extLst>
      <p:ext uri="{BB962C8B-B14F-4D97-AF65-F5344CB8AC3E}">
        <p14:creationId xmlns:p14="http://schemas.microsoft.com/office/powerpoint/2010/main" val="214642749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5AAA-DEC9-90AA-2323-15B0B2F0C95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58592B9-33E9-75A8-9EFA-4575BC93FEE3}"/>
              </a:ext>
            </a:extLst>
          </p:cNvPr>
          <p:cNvSpPr>
            <a:spLocks noGrp="1"/>
          </p:cNvSpPr>
          <p:nvPr>
            <p:ph idx="1"/>
          </p:nvPr>
        </p:nvSpPr>
        <p:spPr/>
        <p:txBody>
          <a:bodyPr/>
          <a:lstStyle/>
          <a:p>
            <a:endParaRPr lang="en-GB"/>
          </a:p>
        </p:txBody>
      </p:sp>
      <p:pic>
        <p:nvPicPr>
          <p:cNvPr id="24578" name="Picture 2" descr="Two altarpiece wings with the Martyrdom of the Apostles - Digital Collection">
            <a:extLst>
              <a:ext uri="{FF2B5EF4-FFF2-40B4-BE49-F238E27FC236}">
                <a16:creationId xmlns:a16="http://schemas.microsoft.com/office/drawing/2014/main" id="{CEF540C6-E6A9-BD47-2BCC-13628B181A3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88277" y="0"/>
            <a:ext cx="9567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52646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F5EB-CB62-F27B-A88E-4FF6066C7CC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4D96839-00A4-ACA7-DFEA-48AD02268F27}"/>
              </a:ext>
            </a:extLst>
          </p:cNvPr>
          <p:cNvSpPr>
            <a:spLocks noGrp="1"/>
          </p:cNvSpPr>
          <p:nvPr>
            <p:ph idx="1"/>
          </p:nvPr>
        </p:nvSpPr>
        <p:spPr/>
        <p:txBody>
          <a:bodyPr/>
          <a:lstStyle/>
          <a:p>
            <a:endParaRPr lang="en-GB"/>
          </a:p>
        </p:txBody>
      </p:sp>
      <p:pic>
        <p:nvPicPr>
          <p:cNvPr id="25602" name="Picture 2" descr="The Second Advent of the Messiah and the Resurrection | White Throne  Ministries">
            <a:extLst>
              <a:ext uri="{FF2B5EF4-FFF2-40B4-BE49-F238E27FC236}">
                <a16:creationId xmlns:a16="http://schemas.microsoft.com/office/drawing/2014/main" id="{5E83F9C2-F627-DE7E-349F-75A126D4A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09" y="-1674795"/>
            <a:ext cx="11194181" cy="839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61486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FC1B-95D6-F81B-ACED-929DC1CA378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333A72F-E16B-C851-BC5B-5C1A796D920C}"/>
              </a:ext>
            </a:extLst>
          </p:cNvPr>
          <p:cNvSpPr>
            <a:spLocks noGrp="1"/>
          </p:cNvSpPr>
          <p:nvPr>
            <p:ph idx="1"/>
          </p:nvPr>
        </p:nvSpPr>
        <p:spPr/>
        <p:txBody>
          <a:bodyPr/>
          <a:lstStyle/>
          <a:p>
            <a:endParaRPr lang="en-GB"/>
          </a:p>
        </p:txBody>
      </p:sp>
      <p:pic>
        <p:nvPicPr>
          <p:cNvPr id="26626" name="Picture 2" descr="The Second Coming - Word on Fire">
            <a:extLst>
              <a:ext uri="{FF2B5EF4-FFF2-40B4-BE49-F238E27FC236}">
                <a16:creationId xmlns:a16="http://schemas.microsoft.com/office/drawing/2014/main" id="{62DA21F7-B240-FE96-722E-12D3B528C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2" y="0"/>
            <a:ext cx="12299883" cy="692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15471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9737"/>
            <a:ext cx="12192000" cy="1203853"/>
          </a:xfrm>
        </p:spPr>
        <p:txBody>
          <a:bodyPr>
            <a:noAutofit/>
          </a:bodyPr>
          <a:lstStyle/>
          <a:p>
            <a:r>
              <a:rPr lang="en-GB" sz="9600" spc="600" dirty="0">
                <a:latin typeface="Century Gothic" panose="020B0502020202020204" pitchFamily="34" charset="0"/>
              </a:rPr>
              <a:t>Revelation 1:18,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8" y="1474105"/>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03514" y="2385663"/>
            <a:ext cx="10573657" cy="4318315"/>
          </a:xfrm>
        </p:spPr>
        <p:txBody>
          <a:bodyPr>
            <a:normAutofit fontScale="85000" lnSpcReduction="20000"/>
          </a:bodyPr>
          <a:lstStyle/>
          <a:p>
            <a:pPr>
              <a:lnSpc>
                <a:spcPct val="120000"/>
              </a:lnSpc>
            </a:pPr>
            <a:r>
              <a:rPr lang="en-GB" sz="8000" dirty="0">
                <a:latin typeface="Bahnschrift SemiLight Condensed" panose="020B0502040204020203" pitchFamily="34" charset="0"/>
              </a:rPr>
              <a:t>I am He who lives, and was dead, and behold, I am alive forevermore. Amen. And I have the keys of Hades and of Death.</a:t>
            </a:r>
          </a:p>
        </p:txBody>
      </p:sp>
    </p:spTree>
    <p:extLst>
      <p:ext uri="{BB962C8B-B14F-4D97-AF65-F5344CB8AC3E}">
        <p14:creationId xmlns:p14="http://schemas.microsoft.com/office/powerpoint/2010/main" val="14864836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0FE-46D4-6EEE-3C2E-6912E860DA0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85993D0-9107-BA5C-1F80-D47AFA01F801}"/>
              </a:ext>
            </a:extLst>
          </p:cNvPr>
          <p:cNvSpPr>
            <a:spLocks noGrp="1"/>
          </p:cNvSpPr>
          <p:nvPr>
            <p:ph idx="1"/>
          </p:nvPr>
        </p:nvSpPr>
        <p:spPr/>
        <p:txBody>
          <a:bodyPr/>
          <a:lstStyle/>
          <a:p>
            <a:endParaRPr lang="en-GB"/>
          </a:p>
        </p:txBody>
      </p:sp>
      <p:pic>
        <p:nvPicPr>
          <p:cNvPr id="27650" name="Picture 2" descr="Jesus Is The Key">
            <a:extLst>
              <a:ext uri="{FF2B5EF4-FFF2-40B4-BE49-F238E27FC236}">
                <a16:creationId xmlns:a16="http://schemas.microsoft.com/office/drawing/2014/main" id="{4497EEFD-9246-7478-0E90-08AD5322EE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616"/>
          <a:stretch/>
        </p:blipFill>
        <p:spPr bwMode="auto">
          <a:xfrm>
            <a:off x="-1761423" y="1267854"/>
            <a:ext cx="13953423" cy="432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60167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346509" y="211756"/>
            <a:ext cx="5480383" cy="6646244"/>
          </a:xfrm>
        </p:spPr>
        <p:txBody>
          <a:bodyPr>
            <a:normAutofit fontScale="85000" lnSpcReduction="20000"/>
          </a:bodyPr>
          <a:lstStyle/>
          <a:p>
            <a:pPr>
              <a:lnSpc>
                <a:spcPct val="120000"/>
              </a:lnSpc>
            </a:pPr>
            <a:r>
              <a:rPr lang="en-GB" sz="9600" b="1" dirty="0">
                <a:latin typeface="Bahnschrift SemiLight Condensed" panose="020B0502040204020203" pitchFamily="34" charset="0"/>
              </a:rPr>
              <a:t>“The gates of </a:t>
            </a:r>
            <a:r>
              <a:rPr lang="en-GB" sz="14100" b="1" dirty="0">
                <a:solidFill>
                  <a:srgbClr val="FF0000"/>
                </a:solidFill>
                <a:latin typeface="Bahnschrift SemiLight Condensed" panose="020B0502040204020203" pitchFamily="34" charset="0"/>
              </a:rPr>
              <a:t>Hades</a:t>
            </a:r>
            <a:r>
              <a:rPr lang="en-GB" sz="14100" b="1" dirty="0">
                <a:latin typeface="Bahnschrift SemiLight Condensed" panose="020B0502040204020203" pitchFamily="34" charset="0"/>
              </a:rPr>
              <a:t> </a:t>
            </a:r>
            <a:r>
              <a:rPr lang="en-GB" sz="9600" b="1" dirty="0">
                <a:latin typeface="Bahnschrift SemiLight Condensed" panose="020B0502040204020203" pitchFamily="34" charset="0"/>
              </a:rPr>
              <a:t>shall </a:t>
            </a:r>
            <a:r>
              <a:rPr lang="en-GB" sz="13700" b="1" dirty="0">
                <a:solidFill>
                  <a:srgbClr val="FF0000"/>
                </a:solidFill>
                <a:latin typeface="Bahnschrift SemiLight Condensed" panose="020B0502040204020203" pitchFamily="34" charset="0"/>
              </a:rPr>
              <a:t>not prevail </a:t>
            </a:r>
            <a:r>
              <a:rPr lang="en-GB" sz="9600" b="1" dirty="0">
                <a:latin typeface="Bahnschrift SemiLight Condensed" panose="020B0502040204020203" pitchFamily="34" charset="0"/>
              </a:rPr>
              <a:t>against it.”</a:t>
            </a:r>
            <a:endParaRPr lang="en-GB" sz="8000" dirty="0">
              <a:latin typeface="Bahnschrift SemiLight Condensed" panose="020B0502040204020203" pitchFamily="34" charset="0"/>
            </a:endParaRPr>
          </a:p>
        </p:txBody>
      </p:sp>
      <p:pic>
        <p:nvPicPr>
          <p:cNvPr id="28674" name="Picture 2" descr="Saint Peter - Wikipedia">
            <a:extLst>
              <a:ext uri="{FF2B5EF4-FFF2-40B4-BE49-F238E27FC236}">
                <a16:creationId xmlns:a16="http://schemas.microsoft.com/office/drawing/2014/main" id="{FCA2583F-7CFE-67DA-9962-4E77C8332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892" y="1122693"/>
            <a:ext cx="6167697" cy="4903319"/>
          </a:xfrm>
          <a:prstGeom prst="rect">
            <a:avLst/>
          </a:prstGeom>
          <a:noFill/>
          <a:effectLst>
            <a:softEdge rad="749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612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83341" y="86627"/>
            <a:ext cx="10573657" cy="6771373"/>
          </a:xfrm>
        </p:spPr>
        <p:txBody>
          <a:bodyPr>
            <a:normAutofit fontScale="62500" lnSpcReduction="20000"/>
          </a:bodyPr>
          <a:lstStyle/>
          <a:p>
            <a:pPr>
              <a:lnSpc>
                <a:spcPct val="120000"/>
              </a:lnSpc>
            </a:pPr>
            <a:r>
              <a:rPr lang="en-GB" sz="12400" b="1" dirty="0">
                <a:solidFill>
                  <a:srgbClr val="FF0000"/>
                </a:solidFill>
                <a:latin typeface="Bahnschrift SemiLight Condensed" panose="020B0502040204020203" pitchFamily="34" charset="0"/>
              </a:rPr>
              <a:t>When Jesus builds a church, </a:t>
            </a:r>
          </a:p>
          <a:p>
            <a:pPr>
              <a:lnSpc>
                <a:spcPct val="120000"/>
              </a:lnSpc>
            </a:pPr>
            <a:r>
              <a:rPr lang="en-GB" sz="9600" b="1" dirty="0">
                <a:latin typeface="Bahnschrift SemiLight Condensed" panose="020B0502040204020203" pitchFamily="34" charset="0"/>
              </a:rPr>
              <a:t>there is certainty, </a:t>
            </a:r>
          </a:p>
          <a:p>
            <a:pPr>
              <a:lnSpc>
                <a:spcPct val="120000"/>
              </a:lnSpc>
            </a:pPr>
            <a:r>
              <a:rPr lang="en-GB" sz="9600" b="1" dirty="0">
                <a:latin typeface="Bahnschrift SemiLight Condensed" panose="020B0502040204020203" pitchFamily="34" charset="0"/>
              </a:rPr>
              <a:t>there is intimacy, </a:t>
            </a:r>
          </a:p>
          <a:p>
            <a:pPr>
              <a:lnSpc>
                <a:spcPct val="120000"/>
              </a:lnSpc>
            </a:pPr>
            <a:r>
              <a:rPr lang="en-GB" sz="9600" b="1" dirty="0">
                <a:latin typeface="Bahnschrift SemiLight Condensed" panose="020B0502040204020203" pitchFamily="34" charset="0"/>
              </a:rPr>
              <a:t>there is identity, </a:t>
            </a:r>
          </a:p>
          <a:p>
            <a:pPr>
              <a:lnSpc>
                <a:spcPct val="120000"/>
              </a:lnSpc>
            </a:pPr>
            <a:r>
              <a:rPr lang="en-GB" sz="9600" b="1" dirty="0">
                <a:latin typeface="Bahnschrift SemiLight Condensed" panose="020B0502040204020203" pitchFamily="34" charset="0"/>
              </a:rPr>
              <a:t>there is foundation, </a:t>
            </a:r>
          </a:p>
          <a:p>
            <a:pPr>
              <a:lnSpc>
                <a:spcPct val="120000"/>
              </a:lnSpc>
            </a:pPr>
            <a:r>
              <a:rPr lang="en-GB" sz="9600" b="1" dirty="0">
                <a:latin typeface="Bahnschrift SemiLight Condensed" panose="020B0502040204020203" pitchFamily="34" charset="0"/>
              </a:rPr>
              <a:t>there is invincibility. </a:t>
            </a:r>
          </a:p>
          <a:p>
            <a:pPr>
              <a:lnSpc>
                <a:spcPct val="120000"/>
              </a:lnSpc>
            </a:pPr>
            <a:endParaRPr lang="en-GB" sz="9600" b="1" dirty="0">
              <a:latin typeface="Bahnschrift SemiLight Condensed" panose="020B0502040204020203" pitchFamily="34" charset="0"/>
            </a:endParaRPr>
          </a:p>
        </p:txBody>
      </p:sp>
    </p:spTree>
    <p:extLst>
      <p:ext uri="{BB962C8B-B14F-4D97-AF65-F5344CB8AC3E}">
        <p14:creationId xmlns:p14="http://schemas.microsoft.com/office/powerpoint/2010/main" val="274914126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C186014-1E28-0588-81BC-7B72444F8D4E}"/>
              </a:ext>
            </a:extLst>
          </p:cNvPr>
          <p:cNvPicPr>
            <a:picLocks noChangeAspect="1"/>
          </p:cNvPicPr>
          <p:nvPr/>
        </p:nvPicPr>
        <p:blipFill rotWithShape="1">
          <a:blip r:embed="rId2"/>
          <a:srcRect l="2171" r="18517"/>
          <a:stretch/>
        </p:blipFill>
        <p:spPr>
          <a:xfrm>
            <a:off x="2522358" y="10"/>
            <a:ext cx="9669642" cy="6857990"/>
          </a:xfrm>
          <a:prstGeom prst="rect">
            <a:avLst/>
          </a:prstGeom>
        </p:spPr>
      </p:pic>
      <p:sp>
        <p:nvSpPr>
          <p:cNvPr id="2062" name="Rectangle 206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ED1ED027-7DA3-24F4-8BDE-78458B964FF6}"/>
              </a:ext>
            </a:extLst>
          </p:cNvPr>
          <p:cNvSpPr>
            <a:spLocks noGrp="1"/>
          </p:cNvSpPr>
          <p:nvPr>
            <p:ph idx="1"/>
          </p:nvPr>
        </p:nvSpPr>
        <p:spPr>
          <a:xfrm>
            <a:off x="348344" y="326570"/>
            <a:ext cx="4312046" cy="6393543"/>
          </a:xfrm>
        </p:spPr>
        <p:txBody>
          <a:bodyPr>
            <a:normAutofit/>
          </a:bodyPr>
          <a:lstStyle/>
          <a:p>
            <a:pPr marL="0" indent="0">
              <a:buNone/>
            </a:pPr>
            <a:r>
              <a:rPr lang="en-GB" sz="8000" b="1" dirty="0">
                <a:solidFill>
                  <a:srgbClr val="C00000"/>
                </a:solidFill>
                <a:latin typeface="Grand Aventure Text" pitchFamily="50" charset="0"/>
              </a:rPr>
              <a:t>Jesus said, </a:t>
            </a:r>
          </a:p>
          <a:p>
            <a:pPr marL="0" indent="0">
              <a:buNone/>
            </a:pPr>
            <a:endParaRPr lang="en-GB" sz="1800" dirty="0"/>
          </a:p>
          <a:p>
            <a:pPr marL="0" indent="0">
              <a:buNone/>
            </a:pPr>
            <a:r>
              <a:rPr lang="en-GB" sz="5400" dirty="0">
                <a:latin typeface="Bahnschrift Light Condensed" panose="020B0502040204020203" pitchFamily="34" charset="0"/>
              </a:rPr>
              <a:t>“I will continue to build my redeemed people.” That’s the reason for history. </a:t>
            </a:r>
          </a:p>
        </p:txBody>
      </p:sp>
    </p:spTree>
    <p:extLst>
      <p:ext uri="{BB962C8B-B14F-4D97-AF65-F5344CB8AC3E}">
        <p14:creationId xmlns:p14="http://schemas.microsoft.com/office/powerpoint/2010/main" val="189828427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1724487" y="1212784"/>
            <a:ext cx="8892179" cy="3368841"/>
          </a:xfrm>
        </p:spPr>
        <p:txBody>
          <a:bodyPr>
            <a:normAutofit fontScale="85000" lnSpcReduction="20000"/>
          </a:bodyPr>
          <a:lstStyle/>
          <a:p>
            <a:pPr>
              <a:lnSpc>
                <a:spcPct val="120000"/>
              </a:lnSpc>
            </a:pPr>
            <a:r>
              <a:rPr lang="en-GB" sz="12400" b="1" dirty="0">
                <a:latin typeface="Bahnschrift SemiLight Condensed" panose="020B0502040204020203" pitchFamily="34" charset="0"/>
              </a:rPr>
              <a:t>6.	The authority of the Church.</a:t>
            </a:r>
            <a:endParaRPr lang="en-GB" sz="9600" b="1" dirty="0">
              <a:latin typeface="Bahnschrift SemiLight Condensed" panose="020B0502040204020203" pitchFamily="34" charset="0"/>
            </a:endParaRPr>
          </a:p>
        </p:txBody>
      </p:sp>
    </p:spTree>
    <p:extLst>
      <p:ext uri="{BB962C8B-B14F-4D97-AF65-F5344CB8AC3E}">
        <p14:creationId xmlns:p14="http://schemas.microsoft.com/office/powerpoint/2010/main" val="810195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9737"/>
            <a:ext cx="12192000" cy="1203853"/>
          </a:xfrm>
        </p:spPr>
        <p:txBody>
          <a:bodyPr>
            <a:noAutofit/>
          </a:bodyPr>
          <a:lstStyle/>
          <a:p>
            <a:r>
              <a:rPr lang="en-GB" sz="9600" spc="600" dirty="0">
                <a:latin typeface="Century Gothic" panose="020B0502020202020204" pitchFamily="34" charset="0"/>
              </a:rPr>
              <a:t>Matthew 16:19</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8" y="1474105"/>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567891" y="2568543"/>
            <a:ext cx="11174929" cy="4727406"/>
          </a:xfrm>
        </p:spPr>
        <p:txBody>
          <a:bodyPr>
            <a:normAutofit fontScale="70000" lnSpcReduction="20000"/>
          </a:bodyPr>
          <a:lstStyle/>
          <a:p>
            <a:pPr>
              <a:lnSpc>
                <a:spcPct val="120000"/>
              </a:lnSpc>
            </a:pPr>
            <a:r>
              <a:rPr lang="en-GB" sz="8000" dirty="0">
                <a:latin typeface="Bahnschrift SemiLight Condensed" panose="020B0502040204020203" pitchFamily="34" charset="0"/>
              </a:rPr>
              <a:t>And I will give you the keys of the kingdom of heaven, and whatever you bind on earth will be bound in heaven, and whatever you loose on earth will be loosed in heaven.”</a:t>
            </a:r>
          </a:p>
        </p:txBody>
      </p:sp>
    </p:spTree>
    <p:extLst>
      <p:ext uri="{BB962C8B-B14F-4D97-AF65-F5344CB8AC3E}">
        <p14:creationId xmlns:p14="http://schemas.microsoft.com/office/powerpoint/2010/main" val="12233104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3685"/>
            <a:ext cx="12192000" cy="1203853"/>
          </a:xfrm>
        </p:spPr>
        <p:txBody>
          <a:bodyPr>
            <a:noAutofit/>
          </a:bodyPr>
          <a:lstStyle/>
          <a:p>
            <a:r>
              <a:rPr lang="en-GB" sz="9600" spc="600" dirty="0">
                <a:latin typeface="Century Gothic" panose="020B0502020202020204" pitchFamily="34" charset="0"/>
              </a:rPr>
              <a:t>John 20:23, </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9" y="1945819"/>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25286" y="2966235"/>
            <a:ext cx="10573657" cy="4318315"/>
          </a:xfrm>
        </p:spPr>
        <p:txBody>
          <a:bodyPr>
            <a:normAutofit fontScale="92500"/>
          </a:bodyPr>
          <a:lstStyle/>
          <a:p>
            <a:pPr>
              <a:lnSpc>
                <a:spcPct val="120000"/>
              </a:lnSpc>
            </a:pPr>
            <a:r>
              <a:rPr lang="en-GB" sz="7200" dirty="0">
                <a:latin typeface="Bahnschrift SemiLight Condensed" panose="020B0502040204020203" pitchFamily="34" charset="0"/>
              </a:rPr>
              <a:t>If you forgive the sins of any, they are forgiven them; if you retain the sins of any, they are retained.”</a:t>
            </a:r>
          </a:p>
        </p:txBody>
      </p:sp>
    </p:spTree>
    <p:extLst>
      <p:ext uri="{BB962C8B-B14F-4D97-AF65-F5344CB8AC3E}">
        <p14:creationId xmlns:p14="http://schemas.microsoft.com/office/powerpoint/2010/main" val="39750542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8542"/>
            <a:ext cx="12192000" cy="1203853"/>
          </a:xfrm>
        </p:spPr>
        <p:txBody>
          <a:bodyPr>
            <a:noAutofit/>
          </a:bodyPr>
          <a:lstStyle/>
          <a:p>
            <a:r>
              <a:rPr lang="en-GB" sz="11500" spc="600" dirty="0">
                <a:latin typeface="Century Gothic" panose="020B0502020202020204" pitchFamily="34" charset="0"/>
              </a:rPr>
              <a:t>Matthew 18:17</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9" y="1640889"/>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18029" y="2539685"/>
            <a:ext cx="10573657" cy="4318315"/>
          </a:xfrm>
        </p:spPr>
        <p:txBody>
          <a:bodyPr>
            <a:normAutofit fontScale="85000" lnSpcReduction="10000"/>
          </a:bodyPr>
          <a:lstStyle/>
          <a:p>
            <a:pPr>
              <a:lnSpc>
                <a:spcPct val="120000"/>
              </a:lnSpc>
            </a:pPr>
            <a:r>
              <a:rPr lang="en-GB" sz="7200" dirty="0">
                <a:latin typeface="Bahnschrift SemiLight Condensed" panose="020B0502040204020203" pitchFamily="34" charset="0"/>
              </a:rPr>
              <a:t>And if he refuses to hear them, tell it to the church. But if he refuses even to hear the church, let him be to you like a heathen and a tax collector.</a:t>
            </a:r>
          </a:p>
        </p:txBody>
      </p:sp>
    </p:spTree>
    <p:extLst>
      <p:ext uri="{BB962C8B-B14F-4D97-AF65-F5344CB8AC3E}">
        <p14:creationId xmlns:p14="http://schemas.microsoft.com/office/powerpoint/2010/main" val="35127355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8542"/>
            <a:ext cx="12192000" cy="1203853"/>
          </a:xfrm>
        </p:spPr>
        <p:txBody>
          <a:bodyPr>
            <a:noAutofit/>
          </a:bodyPr>
          <a:lstStyle/>
          <a:p>
            <a:r>
              <a:rPr lang="en-GB" sz="11500" spc="600" dirty="0">
                <a:latin typeface="Century Gothic" panose="020B0502020202020204" pitchFamily="34" charset="0"/>
              </a:rPr>
              <a:t>Matthew 18:18</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9" y="1640889"/>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18029" y="2539685"/>
            <a:ext cx="10573657" cy="4318315"/>
          </a:xfrm>
        </p:spPr>
        <p:txBody>
          <a:bodyPr>
            <a:normAutofit fontScale="92500" lnSpcReduction="20000"/>
          </a:bodyPr>
          <a:lstStyle/>
          <a:p>
            <a:pPr>
              <a:lnSpc>
                <a:spcPct val="120000"/>
              </a:lnSpc>
            </a:pPr>
            <a:r>
              <a:rPr lang="en-GB" sz="7200" dirty="0">
                <a:latin typeface="Bahnschrift SemiLight Condensed" panose="020B0502040204020203" pitchFamily="34" charset="0"/>
              </a:rPr>
              <a:t>Assuredly, I say to you, whatever you bind on earth will be bound in heaven, and whatever you loose on earth will be loosed in heaven.</a:t>
            </a:r>
          </a:p>
        </p:txBody>
      </p:sp>
    </p:spTree>
    <p:extLst>
      <p:ext uri="{BB962C8B-B14F-4D97-AF65-F5344CB8AC3E}">
        <p14:creationId xmlns:p14="http://schemas.microsoft.com/office/powerpoint/2010/main" val="41155241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827773" y="616018"/>
            <a:ext cx="10780294" cy="5861784"/>
          </a:xfrm>
        </p:spPr>
        <p:txBody>
          <a:bodyPr>
            <a:normAutofit fontScale="55000" lnSpcReduction="20000"/>
          </a:bodyPr>
          <a:lstStyle/>
          <a:p>
            <a:pPr marL="342900" lvl="0" indent="-342900" algn="just">
              <a:lnSpc>
                <a:spcPct val="115000"/>
              </a:lnSpc>
              <a:buFont typeface="Wingdings" panose="05000000000000000000" pitchFamily="2" charset="2"/>
              <a:buChar char=""/>
            </a:pPr>
            <a:r>
              <a:rPr lang="en-GB" sz="12400" b="1" dirty="0">
                <a:latin typeface="Bahnschrift SemiLight Condensed" panose="020B0502040204020203" pitchFamily="34" charset="0"/>
              </a:rPr>
              <a:t>   First, Jesus said that to Peter.</a:t>
            </a:r>
          </a:p>
          <a:p>
            <a:pPr marL="342900" lvl="0" indent="-342900" algn="just">
              <a:lnSpc>
                <a:spcPct val="115000"/>
              </a:lnSpc>
              <a:buFont typeface="Wingdings" panose="05000000000000000000" pitchFamily="2" charset="2"/>
              <a:buChar char=""/>
            </a:pPr>
            <a:r>
              <a:rPr lang="en-GB" sz="12400" b="1" dirty="0">
                <a:latin typeface="Bahnschrift SemiLight Condensed" panose="020B0502040204020203" pitchFamily="34" charset="0"/>
              </a:rPr>
              <a:t>   Then Jesus said it to all of them. </a:t>
            </a:r>
          </a:p>
          <a:p>
            <a:pPr marL="342900" lvl="0" indent="-342900" algn="just">
              <a:lnSpc>
                <a:spcPct val="115000"/>
              </a:lnSpc>
              <a:buFont typeface="Wingdings" panose="05000000000000000000" pitchFamily="2" charset="2"/>
              <a:buChar char=""/>
            </a:pPr>
            <a:r>
              <a:rPr lang="en-GB" sz="12400" b="1" dirty="0">
                <a:latin typeface="Bahnschrift SemiLight Condensed" panose="020B0502040204020203" pitchFamily="34" charset="0"/>
              </a:rPr>
              <a:t>   Then Jesus said it to the whole duly constituted assembly of redeemed people. </a:t>
            </a:r>
          </a:p>
          <a:p>
            <a:pPr>
              <a:lnSpc>
                <a:spcPct val="120000"/>
              </a:lnSpc>
            </a:pPr>
            <a:endParaRPr lang="en-GB" sz="9600" b="1" dirty="0">
              <a:latin typeface="Bahnschrift SemiLight Condensed" panose="020B0502040204020203" pitchFamily="34" charset="0"/>
            </a:endParaRPr>
          </a:p>
        </p:txBody>
      </p:sp>
    </p:spTree>
    <p:extLst>
      <p:ext uri="{BB962C8B-B14F-4D97-AF65-F5344CB8AC3E}">
        <p14:creationId xmlns:p14="http://schemas.microsoft.com/office/powerpoint/2010/main" val="250675345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5B460-6B7D-CC63-9F6A-A3282EDADD54}"/>
              </a:ext>
            </a:extLst>
          </p:cNvPr>
          <p:cNvPicPr>
            <a:picLocks noChangeAspect="1"/>
          </p:cNvPicPr>
          <p:nvPr/>
        </p:nvPicPr>
        <p:blipFill rotWithShape="1">
          <a:blip r:embed="rId2"/>
          <a:srcRect l="2171" r="18517"/>
          <a:stretch/>
        </p:blipFill>
        <p:spPr>
          <a:xfrm>
            <a:off x="-297844" y="885534"/>
            <a:ext cx="9669642" cy="6857990"/>
          </a:xfrm>
          <a:prstGeom prst="rect">
            <a:avLst/>
          </a:prstGeom>
          <a:effectLst>
            <a:softEdge rad="1270000"/>
          </a:effec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808523" y="519766"/>
            <a:ext cx="10780294" cy="4860757"/>
          </a:xfrm>
        </p:spPr>
        <p:txBody>
          <a:bodyPr>
            <a:normAutofit/>
          </a:bodyPr>
          <a:lstStyle/>
          <a:p>
            <a:pPr lvl="0">
              <a:lnSpc>
                <a:spcPct val="115000"/>
              </a:lnSpc>
            </a:pPr>
            <a:r>
              <a:rPr lang="en-GB" sz="7200" b="1" dirty="0">
                <a:latin typeface="Bahnschrift SemiLight Condensed" panose="020B0502040204020203" pitchFamily="34" charset="0"/>
              </a:rPr>
              <a:t>Where did we get that authority? </a:t>
            </a:r>
          </a:p>
          <a:p>
            <a:pPr lvl="0">
              <a:lnSpc>
                <a:spcPct val="115000"/>
              </a:lnSpc>
            </a:pPr>
            <a:endParaRPr lang="en-GB" sz="3200" b="1" dirty="0">
              <a:latin typeface="Bahnschrift SemiLight Condensed" panose="020B0502040204020203" pitchFamily="34" charset="0"/>
            </a:endParaRPr>
          </a:p>
          <a:p>
            <a:pPr lvl="0">
              <a:lnSpc>
                <a:spcPct val="115000"/>
              </a:lnSpc>
            </a:pPr>
            <a:r>
              <a:rPr lang="en-GB" sz="7200" b="1" dirty="0">
                <a:latin typeface="Bahnschrift SemiLight Condensed" panose="020B0502040204020203" pitchFamily="34" charset="0"/>
              </a:rPr>
              <a:t>          It is in the </a:t>
            </a:r>
            <a:r>
              <a:rPr lang="en-GB" sz="9600" b="1" dirty="0">
                <a:latin typeface="Bahnschrift SemiLight Condensed" panose="020B0502040204020203" pitchFamily="34" charset="0"/>
              </a:rPr>
              <a:t>Word of God.</a:t>
            </a:r>
            <a:endParaRPr lang="en-GB" sz="7200" b="1" dirty="0">
              <a:latin typeface="Bahnschrift SemiLight Condensed" panose="020B0502040204020203" pitchFamily="34" charset="0"/>
            </a:endParaRPr>
          </a:p>
        </p:txBody>
      </p:sp>
    </p:spTree>
    <p:extLst>
      <p:ext uri="{BB962C8B-B14F-4D97-AF65-F5344CB8AC3E}">
        <p14:creationId xmlns:p14="http://schemas.microsoft.com/office/powerpoint/2010/main" val="324401137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5B460-6B7D-CC63-9F6A-A3282EDADD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l="2171" r="18517"/>
          <a:stretch/>
        </p:blipFill>
        <p:spPr>
          <a:xfrm>
            <a:off x="-297844" y="885534"/>
            <a:ext cx="9669642" cy="6857990"/>
          </a:xfrm>
          <a:prstGeom prst="rect">
            <a:avLst/>
          </a:prstGeom>
          <a:effectLst>
            <a:softEdge rad="1270000"/>
          </a:effec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808523" y="519766"/>
            <a:ext cx="10780294" cy="4860757"/>
          </a:xfrm>
        </p:spPr>
        <p:txBody>
          <a:bodyPr>
            <a:normAutofit/>
          </a:bodyPr>
          <a:lstStyle/>
          <a:p>
            <a:pPr lvl="0">
              <a:lnSpc>
                <a:spcPct val="115000"/>
              </a:lnSpc>
            </a:pPr>
            <a:r>
              <a:rPr lang="en-GB" sz="7200" b="1" dirty="0">
                <a:latin typeface="Bahnschrift SemiLight Condensed" panose="020B0502040204020203" pitchFamily="34" charset="0"/>
              </a:rPr>
              <a:t>Never compromise the Word of God       </a:t>
            </a:r>
          </a:p>
          <a:p>
            <a:pPr lvl="0">
              <a:lnSpc>
                <a:spcPct val="115000"/>
              </a:lnSpc>
            </a:pPr>
            <a:r>
              <a:rPr lang="en-GB" sz="7200" b="1" dirty="0">
                <a:latin typeface="Bahnschrift SemiLight Condensed" panose="020B0502040204020203" pitchFamily="34" charset="0"/>
              </a:rPr>
              <a:t>                     because it’s the only </a:t>
            </a:r>
          </a:p>
          <a:p>
            <a:pPr lvl="0">
              <a:lnSpc>
                <a:spcPct val="115000"/>
              </a:lnSpc>
            </a:pPr>
            <a:r>
              <a:rPr lang="en-GB" sz="7200" b="1" dirty="0">
                <a:latin typeface="Bahnschrift SemiLight Condensed" panose="020B0502040204020203" pitchFamily="34" charset="0"/>
              </a:rPr>
              <a:t>                          authority we have</a:t>
            </a:r>
          </a:p>
        </p:txBody>
      </p:sp>
    </p:spTree>
    <p:extLst>
      <p:ext uri="{BB962C8B-B14F-4D97-AF65-F5344CB8AC3E}">
        <p14:creationId xmlns:p14="http://schemas.microsoft.com/office/powerpoint/2010/main" val="66265871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8542"/>
            <a:ext cx="12192000" cy="1203853"/>
          </a:xfrm>
        </p:spPr>
        <p:txBody>
          <a:bodyPr>
            <a:noAutofit/>
          </a:bodyPr>
          <a:lstStyle/>
          <a:p>
            <a:r>
              <a:rPr lang="en-GB" sz="11500" spc="600" dirty="0">
                <a:latin typeface="Century Gothic" panose="020B0502020202020204" pitchFamily="34" charset="0"/>
              </a:rPr>
              <a:t>Matthew 18:20</a:t>
            </a:r>
            <a:endParaRPr lang="en-GB" sz="36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9" y="1640889"/>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18029" y="2539685"/>
            <a:ext cx="10573657" cy="4318315"/>
          </a:xfrm>
        </p:spPr>
        <p:txBody>
          <a:bodyPr>
            <a:normAutofit/>
          </a:bodyPr>
          <a:lstStyle/>
          <a:p>
            <a:pPr>
              <a:lnSpc>
                <a:spcPct val="120000"/>
              </a:lnSpc>
            </a:pPr>
            <a:r>
              <a:rPr lang="en-GB" sz="7200" dirty="0">
                <a:latin typeface="Bahnschrift SemiLight Condensed" panose="020B0502040204020203" pitchFamily="34" charset="0"/>
              </a:rPr>
              <a:t>Then He commanded His disciples that they should tell no one that He was Jesus the Christ.</a:t>
            </a:r>
          </a:p>
        </p:txBody>
      </p:sp>
    </p:spTree>
    <p:extLst>
      <p:ext uri="{BB962C8B-B14F-4D97-AF65-F5344CB8AC3E}">
        <p14:creationId xmlns:p14="http://schemas.microsoft.com/office/powerpoint/2010/main" val="46629862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59152"/>
            <a:ext cx="12192000" cy="1203853"/>
          </a:xfrm>
        </p:spPr>
        <p:txBody>
          <a:bodyPr>
            <a:noAutofit/>
          </a:bodyPr>
          <a:lstStyle/>
          <a:p>
            <a:r>
              <a:rPr lang="en-GB" sz="6600" b="1" spc="600" dirty="0">
                <a:latin typeface="Bahnschrift Light Condensed" panose="020B0502040204020203" pitchFamily="34" charset="0"/>
              </a:rPr>
              <a:t>What a church Christ is building</a:t>
            </a:r>
            <a:endParaRPr lang="en-GB" sz="1800" b="1" dirty="0">
              <a:latin typeface="Bahnschrift Light Condensed" panose="020B0502040204020203" pitchFamily="34" charset="0"/>
            </a:endParaRPr>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088" y="1188502"/>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16085ED6-9BBA-45B6-3367-9A9F33C33454}"/>
              </a:ext>
            </a:extLst>
          </p:cNvPr>
          <p:cNvSpPr>
            <a:spLocks noGrp="1"/>
          </p:cNvSpPr>
          <p:nvPr>
            <p:ph type="subTitle" idx="1"/>
          </p:nvPr>
        </p:nvSpPr>
        <p:spPr>
          <a:xfrm>
            <a:off x="918029" y="2098307"/>
            <a:ext cx="10573657" cy="4759693"/>
          </a:xfrm>
        </p:spPr>
        <p:txBody>
          <a:bodyPr>
            <a:normAutofit fontScale="77500" lnSpcReduction="20000"/>
          </a:bodyPr>
          <a:lstStyle/>
          <a:p>
            <a:pPr>
              <a:lnSpc>
                <a:spcPct val="120000"/>
              </a:lnSpc>
            </a:pPr>
            <a:r>
              <a:rPr lang="en-GB" sz="7200" i="1" dirty="0">
                <a:latin typeface="Bahnschrift SemiLight Condensed" panose="020B0502040204020203" pitchFamily="34" charset="0"/>
              </a:rPr>
              <a:t>a spiritual church, </a:t>
            </a:r>
          </a:p>
          <a:p>
            <a:pPr>
              <a:lnSpc>
                <a:spcPct val="120000"/>
              </a:lnSpc>
            </a:pPr>
            <a:r>
              <a:rPr lang="en-GB" sz="7200" i="1" dirty="0">
                <a:latin typeface="Bahnschrift SemiLight Condensed" panose="020B0502040204020203" pitchFamily="34" charset="0"/>
              </a:rPr>
              <a:t>a church with authority, </a:t>
            </a:r>
          </a:p>
          <a:p>
            <a:pPr>
              <a:lnSpc>
                <a:spcPct val="120000"/>
              </a:lnSpc>
            </a:pPr>
            <a:r>
              <a:rPr lang="en-GB" sz="7200" i="1" dirty="0">
                <a:latin typeface="Bahnschrift SemiLight Condensed" panose="020B0502040204020203" pitchFamily="34" charset="0"/>
              </a:rPr>
              <a:t>a church with invincibility, </a:t>
            </a:r>
          </a:p>
          <a:p>
            <a:pPr>
              <a:lnSpc>
                <a:spcPct val="120000"/>
              </a:lnSpc>
            </a:pPr>
            <a:r>
              <a:rPr lang="en-GB" sz="7200" i="1" dirty="0">
                <a:latin typeface="Bahnschrift SemiLight Condensed" panose="020B0502040204020203" pitchFamily="34" charset="0"/>
              </a:rPr>
              <a:t>a church with a foundation on the revelation of the living God </a:t>
            </a:r>
          </a:p>
        </p:txBody>
      </p:sp>
    </p:spTree>
    <p:extLst>
      <p:ext uri="{BB962C8B-B14F-4D97-AF65-F5344CB8AC3E}">
        <p14:creationId xmlns:p14="http://schemas.microsoft.com/office/powerpoint/2010/main" val="352177767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051102" cy="1391134"/>
          </a:xfrm>
        </p:spPr>
        <p:txBody>
          <a:bodyPr>
            <a:noAutofit/>
          </a:bodyPr>
          <a:lstStyle/>
          <a:p>
            <a:r>
              <a:rPr lang="en-GB" sz="4800" b="1" dirty="0">
                <a:latin typeface="Century Gothic" panose="020B0502020202020204" pitchFamily="34" charset="0"/>
              </a:rPr>
              <a:t>Messiah will be the anointed of God. </a:t>
            </a:r>
            <a:endParaRPr lang="en-GB" sz="3200" dirty="0"/>
          </a:p>
        </p:txBody>
      </p:sp>
      <p:pic>
        <p:nvPicPr>
          <p:cNvPr id="5" name="Picture 4" descr="Gold Line PNG Images Transparent Free Download | PNG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8711" y="1185027"/>
            <a:ext cx="7019821" cy="102041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609600" y="2205444"/>
            <a:ext cx="11441501" cy="4652556"/>
          </a:xfrm>
        </p:spPr>
        <p:txBody>
          <a:bodyPr>
            <a:normAutofit/>
          </a:bodyPr>
          <a:lstStyle/>
          <a:p>
            <a:pPr marL="685800" indent="-685800" algn="l">
              <a:buFont typeface="Arial" panose="020B0604020202020204" pitchFamily="34" charset="0"/>
              <a:buChar char="•"/>
            </a:pPr>
            <a:r>
              <a:rPr lang="en-GB" sz="5200" dirty="0">
                <a:latin typeface="Bahnschrift Light Condensed" panose="020B0502040204020203" pitchFamily="34" charset="0"/>
              </a:rPr>
              <a:t>He will bring righteousness. </a:t>
            </a:r>
          </a:p>
          <a:p>
            <a:pPr marL="685800" indent="-685800" algn="l">
              <a:buFont typeface="Arial" panose="020B0604020202020204" pitchFamily="34" charset="0"/>
              <a:buChar char="•"/>
            </a:pPr>
            <a:r>
              <a:rPr lang="en-GB" sz="5200" dirty="0">
                <a:latin typeface="Bahnschrift Light Condensed" panose="020B0502040204020203" pitchFamily="34" charset="0"/>
              </a:rPr>
              <a:t>He will bring peace. </a:t>
            </a:r>
          </a:p>
          <a:p>
            <a:pPr marL="685800" indent="-685800" algn="l">
              <a:buFont typeface="Arial" panose="020B0604020202020204" pitchFamily="34" charset="0"/>
              <a:buChar char="•"/>
            </a:pPr>
            <a:r>
              <a:rPr lang="en-GB" sz="5200" dirty="0">
                <a:latin typeface="Bahnschrift Light Condensed" panose="020B0502040204020203" pitchFamily="34" charset="0"/>
              </a:rPr>
              <a:t>He will bring prosperity. </a:t>
            </a:r>
          </a:p>
          <a:p>
            <a:pPr marL="685800" indent="-685800" algn="l">
              <a:buFont typeface="Arial" panose="020B0604020202020204" pitchFamily="34" charset="0"/>
              <a:buChar char="•"/>
            </a:pPr>
            <a:r>
              <a:rPr lang="en-GB" sz="5200" dirty="0">
                <a:latin typeface="Bahnschrift Light Condensed" panose="020B0502040204020203" pitchFamily="34" charset="0"/>
              </a:rPr>
              <a:t>He will establish the throne of His father David.</a:t>
            </a:r>
          </a:p>
          <a:p>
            <a:pPr marL="685800" indent="-685800" algn="l">
              <a:buFont typeface="Arial" panose="020B0604020202020204" pitchFamily="34" charset="0"/>
              <a:buChar char="•"/>
            </a:pPr>
            <a:r>
              <a:rPr lang="en-GB" sz="5200" dirty="0">
                <a:latin typeface="Bahnschrift Light Condensed" panose="020B0502040204020203" pitchFamily="34" charset="0"/>
              </a:rPr>
              <a:t>He will reign and rule.</a:t>
            </a:r>
          </a:p>
          <a:p>
            <a:endParaRPr lang="en-GB" dirty="0"/>
          </a:p>
        </p:txBody>
      </p:sp>
    </p:spTree>
    <p:extLst>
      <p:ext uri="{BB962C8B-B14F-4D97-AF65-F5344CB8AC3E}">
        <p14:creationId xmlns:p14="http://schemas.microsoft.com/office/powerpoint/2010/main" val="107710352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F079-C8F2-57C1-3398-9113618E8CD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8D2F02E-4E5E-0061-3AC9-E18709656DA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25180335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269F1A6-3CE3-72A4-E1C0-A45C579155B0}"/>
              </a:ext>
            </a:extLst>
          </p:cNvPr>
          <p:cNvSpPr>
            <a:spLocks noGrp="1"/>
          </p:cNvSpPr>
          <p:nvPr>
            <p:ph type="subTitle" idx="1"/>
          </p:nvPr>
        </p:nvSpPr>
        <p:spPr>
          <a:xfrm>
            <a:off x="750499" y="783043"/>
            <a:ext cx="11441501" cy="5204099"/>
          </a:xfrm>
        </p:spPr>
        <p:txBody>
          <a:bodyPr>
            <a:normAutofit/>
          </a:bodyPr>
          <a:lstStyle/>
          <a:p>
            <a:pPr marL="685800" indent="-685800" algn="l">
              <a:buFont typeface="Arial" panose="020B0604020202020204" pitchFamily="34" charset="0"/>
              <a:buChar char="•"/>
            </a:pPr>
            <a:endParaRPr lang="en-GB" sz="4000" dirty="0">
              <a:latin typeface="Bahnschrift Light Condensed" panose="020B0502040204020203" pitchFamily="34" charset="0"/>
            </a:endParaRPr>
          </a:p>
          <a:p>
            <a:pPr marL="685800" indent="-685800" algn="l">
              <a:buFont typeface="Arial" panose="020B0604020202020204" pitchFamily="34" charset="0"/>
              <a:buChar char="•"/>
            </a:pPr>
            <a:r>
              <a:rPr lang="en-GB" sz="6600" dirty="0">
                <a:latin typeface="Bahnschrift Light Condensed" panose="020B0502040204020203" pitchFamily="34" charset="0"/>
              </a:rPr>
              <a:t>There will be economic prosperity,</a:t>
            </a:r>
          </a:p>
          <a:p>
            <a:pPr marL="685800" indent="-685800" algn="l">
              <a:buFont typeface="Arial" panose="020B0604020202020204" pitchFamily="34" charset="0"/>
              <a:buChar char="•"/>
            </a:pPr>
            <a:r>
              <a:rPr lang="en-GB" sz="6600" dirty="0">
                <a:latin typeface="Bahnschrift Light Condensed" panose="020B0502040204020203" pitchFamily="34" charset="0"/>
              </a:rPr>
              <a:t>There will be religious prosperity, </a:t>
            </a:r>
          </a:p>
          <a:p>
            <a:pPr marL="685800" indent="-685800" algn="l">
              <a:buFont typeface="Arial" panose="020B0604020202020204" pitchFamily="34" charset="0"/>
              <a:buChar char="•"/>
            </a:pPr>
            <a:r>
              <a:rPr lang="en-GB" sz="6600" dirty="0">
                <a:latin typeface="Bahnschrift Light Condensed" panose="020B0502040204020203" pitchFamily="34" charset="0"/>
              </a:rPr>
              <a:t>There will be political prosperity, </a:t>
            </a:r>
          </a:p>
          <a:p>
            <a:pPr marL="685800" indent="-685800" algn="l">
              <a:buFont typeface="Arial" panose="020B0604020202020204" pitchFamily="34" charset="0"/>
              <a:buChar char="•"/>
            </a:pPr>
            <a:r>
              <a:rPr lang="en-GB" sz="6600" dirty="0">
                <a:latin typeface="Bahnschrift Light Condensed" panose="020B0502040204020203" pitchFamily="34" charset="0"/>
              </a:rPr>
              <a:t>There will be military prosperity. </a:t>
            </a:r>
          </a:p>
          <a:p>
            <a:endParaRPr lang="en-GB" dirty="0"/>
          </a:p>
        </p:txBody>
      </p:sp>
    </p:spTree>
    <p:extLst>
      <p:ext uri="{BB962C8B-B14F-4D97-AF65-F5344CB8AC3E}">
        <p14:creationId xmlns:p14="http://schemas.microsoft.com/office/powerpoint/2010/main" val="164744367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0806948b1ec27a36d16aac85a5ac1999">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c79b7d1f786b9c67f84e9c608e25a0ee"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B1915B40-E14E-4AF0-8908-668545CED26D}"/>
</file>

<file path=customXml/itemProps2.xml><?xml version="1.0" encoding="utf-8"?>
<ds:datastoreItem xmlns:ds="http://schemas.openxmlformats.org/officeDocument/2006/customXml" ds:itemID="{366B1019-804B-4522-AA57-5521CA577E72}"/>
</file>

<file path=customXml/itemProps3.xml><?xml version="1.0" encoding="utf-8"?>
<ds:datastoreItem xmlns:ds="http://schemas.openxmlformats.org/officeDocument/2006/customXml" ds:itemID="{484782BA-783A-4335-8E7F-647E6B2E0495}"/>
</file>

<file path=docProps/app.xml><?xml version="1.0" encoding="utf-8"?>
<Properties xmlns="http://schemas.openxmlformats.org/officeDocument/2006/extended-properties" xmlns:vt="http://schemas.openxmlformats.org/officeDocument/2006/docPropsVTypes">
  <TotalTime>763</TotalTime>
  <Words>1732</Words>
  <Application>Microsoft Office PowerPoint</Application>
  <PresentationFormat>Widescreen</PresentationFormat>
  <Paragraphs>159</Paragraphs>
  <Slides>80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Arial</vt:lpstr>
      <vt:lpstr>Bahnschrift Light Condensed</vt:lpstr>
      <vt:lpstr>Bahnschrift SemiLight Condensed</vt:lpstr>
      <vt:lpstr>Calibri</vt:lpstr>
      <vt:lpstr>Calibri Light</vt:lpstr>
      <vt:lpstr>Century Gothic</vt:lpstr>
      <vt:lpstr>Grand Aventure Text</vt:lpstr>
      <vt:lpstr>Wingdings</vt:lpstr>
      <vt:lpstr>Office Theme</vt:lpstr>
      <vt:lpstr>PowerPoint Presentation</vt:lpstr>
      <vt:lpstr>Christ Builds ! Matthew 16:18-20 </vt:lpstr>
      <vt:lpstr>Matthew 16:13-20 </vt:lpstr>
      <vt:lpstr>PowerPoint Presentation</vt:lpstr>
      <vt:lpstr>PowerPoint Presentation</vt:lpstr>
      <vt:lpstr>PowerPoint Presentation</vt:lpstr>
      <vt:lpstr>PowerPoint Presentation</vt:lpstr>
      <vt:lpstr>Messiah will be the anointed of God. </vt:lpstr>
      <vt:lpstr>PowerPoint Presentation</vt:lpstr>
      <vt:lpstr>All their expectations were Unfulfilled. </vt:lpstr>
      <vt:lpstr>Matthew 16:13</vt:lpstr>
      <vt:lpstr>Chapter 16</vt:lpstr>
      <vt:lpstr>Chapter 16:16</vt:lpstr>
      <vt:lpstr>Chapter 16:18-20,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16:18</vt:lpstr>
      <vt:lpstr>What is that rock? </vt:lpstr>
      <vt:lpstr>“You are Peter I am going to build my church on you’’  </vt:lpstr>
      <vt:lpstr>Ephesians 2:20, </vt:lpstr>
      <vt:lpstr>Matthew 16 </vt:lpstr>
      <vt:lpstr>Petra / Petros difference?  Petros has to be used in the case of Peter because it’s a masculine form and he is a man.    </vt:lpstr>
      <vt:lpstr>  “You are petros,”    which means stone.    </vt:lpstr>
      <vt:lpstr>“but upon this petra”    - it means a rock bed or a rocky mountain.    </vt:lpstr>
      <vt:lpstr>Ephesians 2:20, </vt:lpstr>
      <vt:lpstr>Acts 2:14, </vt:lpstr>
      <vt:lpstr>Two thousand more were added later to the church in Acts 4.</vt:lpstr>
      <vt:lpstr>Acts 2:42, </vt:lpstr>
      <vt:lpstr>PowerPoint Presentation</vt:lpstr>
      <vt:lpstr>1 Peter 2:4-5, </vt:lpstr>
      <vt:lpstr>1 Corinthians 3:11, </vt:lpstr>
      <vt:lpstr>Ephesians 2:20, </vt:lpstr>
      <vt:lpstr>PowerPoint Presentation</vt:lpstr>
      <vt:lpstr>Matthew 18:1</vt:lpstr>
      <vt:lpstr>Matthew 16:19, </vt:lpstr>
      <vt:lpstr>Matthew 18:2-3, </vt:lpstr>
      <vt:lpstr>PowerPoint Presentation</vt:lpstr>
      <vt:lpstr>Matthew 20:20-21, </vt:lpstr>
      <vt:lpstr>Matthew 20:20-21 </vt:lpstr>
      <vt:lpstr>PowerPoint Presentation</vt:lpstr>
      <vt:lpstr>1 Peter 5:1-3,</vt:lpstr>
      <vt:lpstr>1 Peter 5:1-3,</vt:lpstr>
      <vt:lpstr>PowerPoint Presentation</vt:lpstr>
      <vt:lpstr>Peter is not pulling rank.  He is saying I am just one like you.</vt:lpstr>
      <vt:lpstr>PowerPoint Presentation</vt:lpstr>
      <vt:lpstr>PowerPoint Presentation</vt:lpstr>
      <vt:lpstr>PowerPoint Presentation</vt:lpstr>
      <vt:lpstr>Matthew 16:18</vt:lpstr>
      <vt:lpstr>PowerPoint Presentation</vt:lpstr>
      <vt:lpstr>PowerPoint Presentation</vt:lpstr>
      <vt:lpstr>PowerPoint Presentation</vt:lpstr>
      <vt:lpstr>John 14:19</vt:lpstr>
      <vt:lpstr>Hebrews 2:14, </vt:lpstr>
      <vt:lpstr>Acts 2:24, </vt:lpstr>
      <vt:lpstr>1 Corinthians 15:55, </vt:lpstr>
      <vt:lpstr>PowerPoint Presentation</vt:lpstr>
      <vt:lpstr>PowerPoint Presentation</vt:lpstr>
      <vt:lpstr>PowerPoint Presentation</vt:lpstr>
      <vt:lpstr>PowerPoint Presentation</vt:lpstr>
      <vt:lpstr>Revelation 1:18, </vt:lpstr>
      <vt:lpstr>PowerPoint Presentation</vt:lpstr>
      <vt:lpstr>PowerPoint Presentation</vt:lpstr>
      <vt:lpstr>PowerPoint Presentation</vt:lpstr>
      <vt:lpstr>PowerPoint Presentation</vt:lpstr>
      <vt:lpstr>Matthew 16:19</vt:lpstr>
      <vt:lpstr>John 20:23, </vt:lpstr>
      <vt:lpstr>Matthew 18:17</vt:lpstr>
      <vt:lpstr>Matthew 18:18</vt:lpstr>
      <vt:lpstr>PowerPoint Presentation</vt:lpstr>
      <vt:lpstr>PowerPoint Presentation</vt:lpstr>
      <vt:lpstr>PowerPoint Presentation</vt:lpstr>
      <vt:lpstr>Matthew 18:20</vt:lpstr>
      <vt:lpstr>What a church Christ is building</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7th Response to Jesus-  Wayside Soil- Faith for Physical! Matthew 15:29-39 </dc:title>
  <dc:creator>finny moses</dc:creator>
  <cp:lastModifiedBy>Msft198</cp:lastModifiedBy>
  <cp:revision>59</cp:revision>
  <cp:lastPrinted>2023-11-04T22:32:19Z</cp:lastPrinted>
  <dcterms:created xsi:type="dcterms:W3CDTF">2023-11-03T10:52:57Z</dcterms:created>
  <dcterms:modified xsi:type="dcterms:W3CDTF">2024-01-13T23:37:51Z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