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6" r:id="rId3"/>
    <p:sldId id="964" r:id="rId4"/>
    <p:sldId id="961" r:id="rId5"/>
    <p:sldId id="962" r:id="rId6"/>
    <p:sldId id="960" r:id="rId7"/>
    <p:sldId id="965" r:id="rId8"/>
    <p:sldId id="966" r:id="rId9"/>
    <p:sldId id="967" r:id="rId10"/>
    <p:sldId id="968" r:id="rId11"/>
    <p:sldId id="963" r:id="rId12"/>
    <p:sldId id="974" r:id="rId13"/>
    <p:sldId id="975" r:id="rId14"/>
    <p:sldId id="976" r:id="rId15"/>
    <p:sldId id="978" r:id="rId16"/>
    <p:sldId id="977" r:id="rId17"/>
    <p:sldId id="979" r:id="rId18"/>
    <p:sldId id="980" r:id="rId19"/>
    <p:sldId id="981" r:id="rId20"/>
    <p:sldId id="982" r:id="rId21"/>
    <p:sldId id="983" r:id="rId22"/>
    <p:sldId id="984" r:id="rId23"/>
    <p:sldId id="985" r:id="rId24"/>
    <p:sldId id="986" r:id="rId25"/>
    <p:sldId id="987" r:id="rId26"/>
    <p:sldId id="988" r:id="rId27"/>
    <p:sldId id="989" r:id="rId28"/>
    <p:sldId id="990" r:id="rId29"/>
    <p:sldId id="991" r:id="rId30"/>
    <p:sldId id="993" r:id="rId31"/>
    <p:sldId id="994" r:id="rId32"/>
    <p:sldId id="995" r:id="rId33"/>
    <p:sldId id="996" r:id="rId34"/>
    <p:sldId id="997" r:id="rId35"/>
    <p:sldId id="998" r:id="rId36"/>
    <p:sldId id="999" r:id="rId37"/>
    <p:sldId id="1000" r:id="rId38"/>
    <p:sldId id="1002" r:id="rId39"/>
    <p:sldId id="1003" r:id="rId40"/>
    <p:sldId id="1004" r:id="rId41"/>
    <p:sldId id="1005" r:id="rId42"/>
    <p:sldId id="1006" r:id="rId43"/>
    <p:sldId id="1007" r:id="rId44"/>
    <p:sldId id="1008" r:id="rId45"/>
    <p:sldId id="1009" r:id="rId46"/>
    <p:sldId id="1010" r:id="rId47"/>
    <p:sldId id="1011" r:id="rId48"/>
    <p:sldId id="1012" r:id="rId49"/>
    <p:sldId id="1013" r:id="rId50"/>
    <p:sldId id="1014" r:id="rId51"/>
    <p:sldId id="1015" r:id="rId52"/>
    <p:sldId id="1016" r:id="rId53"/>
    <p:sldId id="1017" r:id="rId54"/>
    <p:sldId id="1019" r:id="rId55"/>
    <p:sldId id="1018" r:id="rId56"/>
    <p:sldId id="1020" r:id="rId57"/>
    <p:sldId id="1021" r:id="rId58"/>
    <p:sldId id="1022" r:id="rId59"/>
    <p:sldId id="1023" r:id="rId60"/>
    <p:sldId id="1024" r:id="rId61"/>
    <p:sldId id="1025" r:id="rId62"/>
    <p:sldId id="1026" r:id="rId63"/>
    <p:sldId id="1027" r:id="rId64"/>
    <p:sldId id="1028" r:id="rId65"/>
    <p:sldId id="1029" r:id="rId66"/>
    <p:sldId id="1030" r:id="rId67"/>
    <p:sldId id="1031" r:id="rId68"/>
    <p:sldId id="1032" r:id="rId69"/>
    <p:sldId id="1033" r:id="rId70"/>
    <p:sldId id="1034" r:id="rId71"/>
    <p:sldId id="1035" r:id="rId72"/>
    <p:sldId id="1036" r:id="rId73"/>
    <p:sldId id="1037" r:id="rId74"/>
    <p:sldId id="1038" r:id="rId75"/>
    <p:sldId id="1001" r:id="rId76"/>
    <p:sldId id="1039" r:id="rId77"/>
    <p:sldId id="1040" r:id="rId78"/>
    <p:sldId id="1041" r:id="rId79"/>
    <p:sldId id="1042" r:id="rId80"/>
    <p:sldId id="1043" r:id="rId81"/>
    <p:sldId id="1044" r:id="rId82"/>
    <p:sldId id="1045" r:id="rId83"/>
    <p:sldId id="1046" r:id="rId84"/>
    <p:sldId id="1047" r:id="rId85"/>
    <p:sldId id="1048" r:id="rId86"/>
    <p:sldId id="1049" r:id="rId87"/>
    <p:sldId id="1050" r:id="rId88"/>
    <p:sldId id="1051" r:id="rId89"/>
    <p:sldId id="1052" r:id="rId90"/>
    <p:sldId id="1053" r:id="rId91"/>
    <p:sldId id="1054" r:id="rId92"/>
    <p:sldId id="1056" r:id="rId93"/>
    <p:sldId id="1057" r:id="rId94"/>
    <p:sldId id="1058" r:id="rId95"/>
    <p:sldId id="1059" r:id="rId96"/>
    <p:sldId id="1060" r:id="rId97"/>
    <p:sldId id="1061" r:id="rId98"/>
    <p:sldId id="1062" r:id="rId99"/>
    <p:sldId id="1055" r:id="rId10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EA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 snapToGrid="0">
      <p:cViewPr>
        <p:scale>
          <a:sx n="33" d="100"/>
          <a:sy n="33" d="100"/>
        </p:scale>
        <p:origin x="762" y="8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ustomXml" Target="../customXml/item3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5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4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9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1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7730-C7EE-4E26-9582-F41D4214C7FF}" type="datetimeFigureOut">
              <a:rPr lang="en-GB" smtClean="0"/>
              <a:t>05/10/2024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D12D-6325-459B-BD93-C57D7D0A7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ine PNG Images, Download 1100000+ Line PNG Resources with Transparent 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1747" y="1504482"/>
            <a:ext cx="7188199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615440" y="1216677"/>
            <a:ext cx="4664710" cy="4618973"/>
          </a:xfrm>
          <a:prstGeom prst="ellipse">
            <a:avLst/>
          </a:prstGeom>
          <a:solidFill>
            <a:srgbClr val="0070C0"/>
          </a:solidFill>
          <a:ln w="174625" cmpd="thinThick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06</a:t>
            </a:r>
            <a:r>
              <a:rPr lang="en-US" sz="3200" b="1" kern="1200" baseline="30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OCTOBER</a:t>
            </a:r>
          </a:p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 u n d a y  </a:t>
            </a: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66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“But what do you think? A man had two sons, and he came to the first and said, ‘Son, go, work today in my vineyard.’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28,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9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474042"/>
            <a:ext cx="11922493" cy="590991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OLDER SON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124D6-3D7F-072B-478B-98E28C874FBD}"/>
              </a:ext>
            </a:extLst>
          </p:cNvPr>
          <p:cNvSpPr txBox="1">
            <a:spLocks/>
          </p:cNvSpPr>
          <p:nvPr/>
        </p:nvSpPr>
        <p:spPr>
          <a:xfrm>
            <a:off x="-1" y="178435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28,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05B58-8FF8-8A97-91AF-C4551FC6BED7}"/>
              </a:ext>
            </a:extLst>
          </p:cNvPr>
          <p:cNvSpPr txBox="1"/>
          <p:nvPr/>
        </p:nvSpPr>
        <p:spPr>
          <a:xfrm>
            <a:off x="401545" y="3441680"/>
            <a:ext cx="113889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dirty="0">
                <a:latin typeface="Bahnschrift Light Condensed" panose="020B0502040204020203" pitchFamily="34" charset="0"/>
              </a:rPr>
              <a:t>A man had two sons, and he came to the first and said, ‘Son, go, work today in my vineyard.’ </a:t>
            </a:r>
          </a:p>
        </p:txBody>
      </p:sp>
    </p:spTree>
    <p:extLst>
      <p:ext uri="{BB962C8B-B14F-4D97-AF65-F5344CB8AC3E}">
        <p14:creationId xmlns:p14="http://schemas.microsoft.com/office/powerpoint/2010/main" val="186298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answered and said, ‘I will not,’ but afterward he regretted it and went.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29,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311150"/>
            <a:ext cx="11922493" cy="66484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son’s response is rude and disrespectful. </a:t>
            </a:r>
          </a:p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 its culture this would be seen as rebellious and unacceptable. 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 real contrast to the father’s affectionate address to him.</a:t>
            </a:r>
          </a:p>
        </p:txBody>
      </p:sp>
    </p:spTree>
    <p:extLst>
      <p:ext uri="{BB962C8B-B14F-4D97-AF65-F5344CB8AC3E}">
        <p14:creationId xmlns:p14="http://schemas.microsoft.com/office/powerpoint/2010/main" val="30203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882650"/>
            <a:ext cx="11922493" cy="60769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word can be translated as,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	Regretted,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	Changed his mind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	Repented.</a:t>
            </a:r>
          </a:p>
        </p:txBody>
      </p:sp>
    </p:spTree>
    <p:extLst>
      <p:ext uri="{BB962C8B-B14F-4D97-AF65-F5344CB8AC3E}">
        <p14:creationId xmlns:p14="http://schemas.microsoft.com/office/powerpoint/2010/main" val="31218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977900"/>
            <a:ext cx="11498447" cy="60769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This part of the parable has some connection to Luke 15 and the parable of the prodigal son.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15:11-13,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 descr="What does Luke 15:13 mean? | Bible Art">
            <a:extLst>
              <a:ext uri="{FF2B5EF4-FFF2-40B4-BE49-F238E27FC236}">
                <a16:creationId xmlns:a16="http://schemas.microsoft.com/office/drawing/2014/main" id="{F1507ECF-FD83-916E-9D8C-9C92D4B66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7"/>
          <a:stretch/>
        </p:blipFill>
        <p:spPr bwMode="auto">
          <a:xfrm>
            <a:off x="692150" y="1244600"/>
            <a:ext cx="10528300" cy="6729610"/>
          </a:xfrm>
          <a:prstGeom prst="rect">
            <a:avLst/>
          </a:prstGeom>
          <a:noFill/>
          <a:effectLst>
            <a:softEdge rad="711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PRODIGAL SON [LUKE 15:1-3, 11-32] | A CHRISTIAN PILGRIMAGE">
            <a:extLst>
              <a:ext uri="{FF2B5EF4-FFF2-40B4-BE49-F238E27FC236}">
                <a16:creationId xmlns:a16="http://schemas.microsoft.com/office/drawing/2014/main" id="{3DA16622-BD44-1ACC-17B9-59B36788B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64" y="1651000"/>
            <a:ext cx="9711268" cy="5518150"/>
          </a:xfrm>
          <a:prstGeom prst="rect">
            <a:avLst/>
          </a:prstGeom>
          <a:noFill/>
          <a:effectLst>
            <a:softEdge rad="863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2" y="44450"/>
            <a:ext cx="11922493" cy="35433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Later he repented and returned to his father.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4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15:18-20,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 descr="We Had To Celebrate And Rejoice (Luke 15:1-32) – Michael, 58% OFF">
            <a:extLst>
              <a:ext uri="{FF2B5EF4-FFF2-40B4-BE49-F238E27FC236}">
                <a16:creationId xmlns:a16="http://schemas.microsoft.com/office/drawing/2014/main" id="{6863846F-297F-DB6A-AF62-8B1CCF749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" y="1068152"/>
            <a:ext cx="11045825" cy="7866298"/>
          </a:xfrm>
          <a:prstGeom prst="rect">
            <a:avLst/>
          </a:prstGeom>
          <a:noFill/>
          <a:effectLst>
            <a:softEdge rad="495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Then he came to the second and said likewise. And he answered and said, ‘I go, sir,’ but he did not go.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30,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5082139"/>
            <a:ext cx="11677650" cy="1376413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7200" b="1" dirty="0">
                <a:latin typeface="Bahnschrift Light Condensed" panose="020B0502040204020203" pitchFamily="34" charset="0"/>
              </a:rPr>
              <a:t>Matthew 21:28-32</a:t>
            </a:r>
          </a:p>
        </p:txBody>
      </p:sp>
      <p:pic>
        <p:nvPicPr>
          <p:cNvPr id="5" name="Picture 2" descr="Download Line Art, Design, Floral. Royalty-Free Vect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366" y="7367740"/>
            <a:ext cx="5914850" cy="34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E23A67F-DBC8-F585-F8CD-E198E0DA5BED}"/>
              </a:ext>
            </a:extLst>
          </p:cNvPr>
          <p:cNvSpPr txBox="1">
            <a:spLocks/>
          </p:cNvSpPr>
          <p:nvPr/>
        </p:nvSpPr>
        <p:spPr>
          <a:xfrm>
            <a:off x="257175" y="96615"/>
            <a:ext cx="11677650" cy="49855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45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Parable of </a:t>
            </a:r>
          </a:p>
          <a:p>
            <a:pPr>
              <a:lnSpc>
                <a:spcPct val="100000"/>
              </a:lnSpc>
            </a:pPr>
            <a:r>
              <a:rPr lang="en-GB" sz="24500" dirty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Two Sons</a:t>
            </a:r>
            <a:endParaRPr lang="en-GB" sz="96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9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342900"/>
            <a:ext cx="11498447" cy="67119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word </a:t>
            </a:r>
            <a:r>
              <a:rPr lang="en-GB" sz="13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“sir” </a:t>
            </a:r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is from the Greek word </a:t>
            </a:r>
            <a:r>
              <a:rPr lang="en-GB" sz="13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‘Kyrios’ </a:t>
            </a:r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meaning</a:t>
            </a:r>
          </a:p>
          <a:p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  <a:r>
              <a:rPr lang="en-GB" sz="11500" b="1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‘lord’ or ‘master.’</a:t>
            </a:r>
            <a:endParaRPr lang="en-GB" sz="8000" b="1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“But he was angry and would not go in. Therefore his father came out and pleaded with him.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15:28,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Which of the two did the will of his father?” They said to Him, “The first.” Jesus said to them,…….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31,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7832F9-11E9-5A85-C500-A119DA15F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573950"/>
              </p:ext>
            </p:extLst>
          </p:nvPr>
        </p:nvGraphicFramePr>
        <p:xfrm>
          <a:off x="165101" y="2374900"/>
          <a:ext cx="11861797" cy="4371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2999324314"/>
                    </a:ext>
                  </a:extLst>
                </a:gridCol>
                <a:gridCol w="2355850">
                  <a:extLst>
                    <a:ext uri="{9D8B030D-6E8A-4147-A177-3AD203B41FA5}">
                      <a16:colId xmlns:a16="http://schemas.microsoft.com/office/drawing/2014/main" val="3219683433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3405271739"/>
                    </a:ext>
                  </a:extLst>
                </a:gridCol>
                <a:gridCol w="2241550">
                  <a:extLst>
                    <a:ext uri="{9D8B030D-6E8A-4147-A177-3AD203B41FA5}">
                      <a16:colId xmlns:a16="http://schemas.microsoft.com/office/drawing/2014/main" val="1552051348"/>
                    </a:ext>
                  </a:extLst>
                </a:gridCol>
                <a:gridCol w="3238497">
                  <a:extLst>
                    <a:ext uri="{9D8B030D-6E8A-4147-A177-3AD203B41FA5}">
                      <a16:colId xmlns:a16="http://schemas.microsoft.com/office/drawing/2014/main" val="3784385920"/>
                    </a:ext>
                  </a:extLst>
                </a:gridCol>
              </a:tblGrid>
              <a:tr h="143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 dirty="0">
                          <a:effectLst/>
                        </a:rPr>
                        <a:t>Son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Response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Repentance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Result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Reflection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9622890"/>
                  </a:ext>
                </a:extLst>
              </a:tr>
              <a:tr h="143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First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I will NOT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Yes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Worked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Obedience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6174463"/>
                  </a:ext>
                </a:extLst>
              </a:tr>
              <a:tr h="14372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Second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I will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No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>
                          <a:effectLst/>
                        </a:rPr>
                        <a:t>No work</a:t>
                      </a:r>
                      <a:endParaRPr lang="en-GB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4400" dirty="0">
                          <a:effectLst/>
                        </a:rPr>
                        <a:t>Disobedience</a:t>
                      </a:r>
                      <a:endParaRPr lang="en-GB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Lath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0531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F7F0276-8E60-D152-A731-1447F145108A}"/>
              </a:ext>
            </a:extLst>
          </p:cNvPr>
          <p:cNvSpPr txBox="1"/>
          <p:nvPr/>
        </p:nvSpPr>
        <p:spPr>
          <a:xfrm>
            <a:off x="234950" y="584971"/>
            <a:ext cx="11690350" cy="951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dirty="0">
                <a:effectLst/>
                <a:latin typeface="Bahnschrift SemiBold Condensed" panose="020B0502040204020203" pitchFamily="34" charset="0"/>
                <a:ea typeface="Calibri" panose="020F0502020204030204" pitchFamily="34" charset="0"/>
                <a:cs typeface="Latha" panose="020B0604020202020204" pitchFamily="34" charset="0"/>
              </a:rPr>
              <a:t>From this we see that the father represents God.</a:t>
            </a:r>
            <a:endParaRPr lang="en-GB" sz="4800" dirty="0">
              <a:effectLst/>
              <a:latin typeface="Bahnschrift SemiBold Condensed" panose="020B0502040204020203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342900"/>
            <a:ext cx="11498447" cy="63754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first son represents the</a:t>
            </a:r>
            <a:r>
              <a:rPr lang="en-GB" sz="104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r>
              <a:rPr lang="en-GB" sz="104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tax collectors &amp; prostitutes</a:t>
            </a:r>
            <a:r>
              <a:rPr lang="en-GB" sz="88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.</a:t>
            </a:r>
          </a:p>
          <a:p>
            <a:r>
              <a:rPr lang="en-GB" sz="52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They said no to God initially, but when they heard the message of the kingdom, they changed their minds and began to do God’s will.</a:t>
            </a:r>
          </a:p>
        </p:txBody>
      </p:sp>
    </p:spTree>
    <p:extLst>
      <p:ext uri="{BB962C8B-B14F-4D97-AF65-F5344CB8AC3E}">
        <p14:creationId xmlns:p14="http://schemas.microsoft.com/office/powerpoint/2010/main" val="19081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342900"/>
            <a:ext cx="11498447" cy="66675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second son represents the </a:t>
            </a:r>
            <a:r>
              <a:rPr lang="en-GB" sz="115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chief priests and elders. </a:t>
            </a:r>
          </a:p>
          <a:p>
            <a:endParaRPr lang="en-GB" sz="71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They said yes to God, but when they heard the message, they did not act.</a:t>
            </a:r>
          </a:p>
        </p:txBody>
      </p:sp>
    </p:spTree>
    <p:extLst>
      <p:ext uri="{BB962C8B-B14F-4D97-AF65-F5344CB8AC3E}">
        <p14:creationId xmlns:p14="http://schemas.microsoft.com/office/powerpoint/2010/main" val="227936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1600200"/>
            <a:ext cx="11498447" cy="54102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vineyard represents </a:t>
            </a:r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Israel, the people of Go</a:t>
            </a:r>
            <a:r>
              <a:rPr lang="en-GB" sz="115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d.</a:t>
            </a:r>
            <a:endParaRPr lang="en-GB" sz="88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349250"/>
            <a:ext cx="11498447" cy="63690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r>
              <a:rPr lang="en-GB" sz="114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point of the parable is clear. </a:t>
            </a:r>
          </a:p>
          <a:p>
            <a:endParaRPr lang="en-GB" sz="57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94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Those who refuse God but later repent and obey, like the first son, will go into the kingdom. </a:t>
            </a:r>
          </a:p>
          <a:p>
            <a:endParaRPr lang="en-GB" sz="29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94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Those who say yes, but don’t obey God, like the second son will not go into the kingdom.</a:t>
            </a:r>
          </a:p>
        </p:txBody>
      </p:sp>
    </p:spTree>
    <p:extLst>
      <p:ext uri="{BB962C8B-B14F-4D97-AF65-F5344CB8AC3E}">
        <p14:creationId xmlns:p14="http://schemas.microsoft.com/office/powerpoint/2010/main" val="33201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…… Jesus said to them, “Assuredly, I say to you that tax collectors and harlots enter the kingdom of God before you.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31,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5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190500"/>
            <a:ext cx="11498447" cy="65278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Tax collectors and Prostitute.</a:t>
            </a:r>
            <a:endParaRPr lang="en-GB" sz="88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8194" name="Picture 2" descr="Jesus calling Matthew the tax collector Painting by Rhys Jacobson - Pixels">
            <a:extLst>
              <a:ext uri="{FF2B5EF4-FFF2-40B4-BE49-F238E27FC236}">
                <a16:creationId xmlns:a16="http://schemas.microsoft.com/office/drawing/2014/main" id="{F3BA6644-10DD-A91D-5356-1836E627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631950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udge Not by Del Parson Jesus and woman in courtyard background –  ChristFineArt.com">
            <a:extLst>
              <a:ext uri="{FF2B5EF4-FFF2-40B4-BE49-F238E27FC236}">
                <a16:creationId xmlns:a16="http://schemas.microsoft.com/office/drawing/2014/main" id="{2FB60410-0E9D-0E4C-5A52-E020412E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1631950"/>
            <a:ext cx="474345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09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tthew [21:28-32] The Parable of the Two Sons">
            <a:extLst>
              <a:ext uri="{FF2B5EF4-FFF2-40B4-BE49-F238E27FC236}">
                <a16:creationId xmlns:a16="http://schemas.microsoft.com/office/drawing/2014/main" id="{E319E38B-872C-F1B3-71DA-18A05F52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504949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21:28-32, </a:t>
            </a:r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B6C028C-E87D-0C3F-7E68-7E7C70D4EC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776" y="190500"/>
            <a:ext cx="11498447" cy="65278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Because the religious leaders hated them the most.</a:t>
            </a:r>
            <a:endParaRPr lang="en-GB" sz="88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8194" name="Picture 2" descr="Jesus calling Matthew the tax collector Painting by Rhys Jacobson - Pixels">
            <a:extLst>
              <a:ext uri="{FF2B5EF4-FFF2-40B4-BE49-F238E27FC236}">
                <a16:creationId xmlns:a16="http://schemas.microsoft.com/office/drawing/2014/main" id="{F3BA6644-10DD-A91D-5356-1836E6272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2844800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udge Not by Del Parson Jesus and woman in courtyard background –  ChristFineArt.com">
            <a:extLst>
              <a:ext uri="{FF2B5EF4-FFF2-40B4-BE49-F238E27FC236}">
                <a16:creationId xmlns:a16="http://schemas.microsoft.com/office/drawing/2014/main" id="{2FB60410-0E9D-0E4C-5A52-E020412E5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28448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0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152400"/>
            <a:ext cx="11922493" cy="7359649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8000" dirty="0">
                <a:solidFill>
                  <a:schemeClr val="bg1"/>
                </a:solidFill>
                <a:highlight>
                  <a:srgbClr val="0070C0"/>
                </a:highlight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Tax collectors: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No one likes to pay money to the government.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tax collectors in the Bible were Jews who were working for the hated Romans. 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tax collectors cheated the people they collected from. </a:t>
            </a:r>
          </a:p>
          <a:p>
            <a:endParaRPr lang="en-GB" sz="80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6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1866900"/>
            <a:ext cx="11799570" cy="4813033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“Look, Lord, I give half of my goods to the poor; and if I have taken anything from anyone by false accusation, I restore fourfold.”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19:8,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31901"/>
            <a:ext cx="12192000" cy="38671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confession of tax collector </a:t>
            </a:r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Zacchaeus</a:t>
            </a:r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displayed his past </a:t>
            </a:r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dishonesty.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8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18:10-11,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A98B03-0977-8C88-723B-A4C02BA56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Jesus Shows the Need for Prayer and for Humility | Life of Jesus">
            <a:extLst>
              <a:ext uri="{FF2B5EF4-FFF2-40B4-BE49-F238E27FC236}">
                <a16:creationId xmlns:a16="http://schemas.microsoft.com/office/drawing/2014/main" id="{8E91B974-F2F4-43A6-B121-F89A5A247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93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" y="996950"/>
            <a:ext cx="11449050" cy="52324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Pharisees communicated their disdain for tax collectors in one of their early confrontations with Jesus.</a:t>
            </a:r>
          </a:p>
        </p:txBody>
      </p:sp>
    </p:spTree>
    <p:extLst>
      <p:ext uri="{BB962C8B-B14F-4D97-AF65-F5344CB8AC3E}">
        <p14:creationId xmlns:p14="http://schemas.microsoft.com/office/powerpoint/2010/main" val="124392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esus' Words to His Disciples After His Resurrection">
            <a:extLst>
              <a:ext uri="{FF2B5EF4-FFF2-40B4-BE49-F238E27FC236}">
                <a16:creationId xmlns:a16="http://schemas.microsoft.com/office/drawing/2014/main" id="{142ACCCF-8124-AE8D-D1B8-B74FFCD17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" y="790575"/>
            <a:ext cx="11984037" cy="67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Mark 2:15-16,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FA98B03-0977-8C88-723B-A4C02BA56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850" y="996950"/>
            <a:ext cx="11449050" cy="52324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Even Jesus gave an example tax collectors as how they ought to treat a sinning brother.</a:t>
            </a:r>
          </a:p>
        </p:txBody>
      </p:sp>
    </p:spTree>
    <p:extLst>
      <p:ext uri="{BB962C8B-B14F-4D97-AF65-F5344CB8AC3E}">
        <p14:creationId xmlns:p14="http://schemas.microsoft.com/office/powerpoint/2010/main" val="124633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000250"/>
            <a:ext cx="11771697" cy="44767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And if he refuses to hear them, tell it to the church. But if he refuses even to hear the church, let him be to you like a heathen and a tax collector.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18:18,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152401"/>
            <a:ext cx="11922493" cy="68199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8000" dirty="0">
                <a:solidFill>
                  <a:schemeClr val="bg1"/>
                </a:solidFill>
                <a:highlight>
                  <a:srgbClr val="0070C0"/>
                </a:highlight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Prostitutes: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Not a great profession.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religious group they don’t want to do anything with women and with a prostitute nothing!</a:t>
            </a:r>
          </a:p>
          <a:p>
            <a:endParaRPr lang="en-GB" sz="80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4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1135782"/>
            <a:ext cx="11922493" cy="524817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Jesus often responded </a:t>
            </a:r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to questions by His disciples answering them </a:t>
            </a:r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 parables.</a:t>
            </a:r>
          </a:p>
        </p:txBody>
      </p:sp>
    </p:spTree>
    <p:extLst>
      <p:ext uri="{BB962C8B-B14F-4D97-AF65-F5344CB8AC3E}">
        <p14:creationId xmlns:p14="http://schemas.microsoft.com/office/powerpoint/2010/main" val="30171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000250"/>
            <a:ext cx="11771697" cy="44767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“This Man, if He were a prophet, would know who and what manner of woman this is who is touching Him, for she is a sinner.”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7:39,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000250"/>
            <a:ext cx="11771697" cy="48577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Then the scribes and Pharisees brought to Him a woman caught in adultery. And when they had set her in the midst,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John 8:3,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996950"/>
            <a:ext cx="11449050" cy="52324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13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Where is the man?</a:t>
            </a:r>
          </a:p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We need 2 people to commit adultery.</a:t>
            </a:r>
          </a:p>
        </p:txBody>
      </p:sp>
    </p:spTree>
    <p:extLst>
      <p:ext uri="{BB962C8B-B14F-4D97-AF65-F5344CB8AC3E}">
        <p14:creationId xmlns:p14="http://schemas.microsoft.com/office/powerpoint/2010/main" val="271401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0"/>
            <a:ext cx="11449050" cy="68580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Why were tax collectors and sinners able to open their hearts and respond to the kingdom </a:t>
            </a:r>
            <a:r>
              <a:rPr lang="en-GB" sz="9600" b="1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while the chief priests and elders were not? </a:t>
            </a:r>
            <a:endParaRPr lang="en-GB" sz="6000" b="1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0"/>
            <a:ext cx="11449050" cy="68580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tax collectors and sinners had reached rock bottom and</a:t>
            </a:r>
            <a:r>
              <a:rPr lang="en-GB" sz="9600" b="1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realized that their lives were empty and meaningless. </a:t>
            </a:r>
            <a:endParaRPr lang="en-GB" sz="6000" b="1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644892"/>
            <a:ext cx="11449050" cy="621310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 Jesus, they found life as it was meant to be. </a:t>
            </a:r>
          </a:p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Jesus offered them hope, which they never had. </a:t>
            </a:r>
          </a:p>
        </p:txBody>
      </p:sp>
    </p:spTree>
    <p:extLst>
      <p:ext uri="{BB962C8B-B14F-4D97-AF65-F5344CB8AC3E}">
        <p14:creationId xmlns:p14="http://schemas.microsoft.com/office/powerpoint/2010/main" val="23469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000250"/>
            <a:ext cx="11771697" cy="48577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…….. Because he considers and turns away from all the transgressions which he committed, he shall surely live; he shall not die.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Ezekiel 18:27-28,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644892"/>
            <a:ext cx="11449050" cy="621310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John the Baptist is the subject of the argument at this point between Jesus and the leaders of Jerusalem.</a:t>
            </a:r>
            <a:endParaRPr lang="en-GB" sz="9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000250"/>
            <a:ext cx="11771697" cy="48577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…. And they reasoned among themselves, saying, “If we say, ‘From heaven,’ He will say to us, ‘Why then did you not believe him?’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21:25,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644892"/>
            <a:ext cx="11449050" cy="621310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Jesus asked the question about John the Baptist.</a:t>
            </a:r>
          </a:p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Now Jesus answers them with John the Baptist as well.</a:t>
            </a:r>
          </a:p>
        </p:txBody>
      </p:sp>
    </p:spTree>
    <p:extLst>
      <p:ext uri="{BB962C8B-B14F-4D97-AF65-F5344CB8AC3E}">
        <p14:creationId xmlns:p14="http://schemas.microsoft.com/office/powerpoint/2010/main" val="334885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flection on Matthew 18:21-35 | New Life Narrabri">
            <a:extLst>
              <a:ext uri="{FF2B5EF4-FFF2-40B4-BE49-F238E27FC236}">
                <a16:creationId xmlns:a16="http://schemas.microsoft.com/office/drawing/2014/main" id="{AFE8E114-782F-F4BC-4CE4-0C879215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478358"/>
            <a:ext cx="10534650" cy="5925741"/>
          </a:xfrm>
          <a:prstGeom prst="rect">
            <a:avLst/>
          </a:prstGeom>
          <a:noFill/>
          <a:effectLst>
            <a:softEdge rad="927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0"/>
            <a:ext cx="11922493" cy="590991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Matthew 18:21-35, "The Unmerciful Servant" </a:t>
            </a:r>
          </a:p>
        </p:txBody>
      </p:sp>
    </p:spTree>
    <p:extLst>
      <p:ext uri="{BB962C8B-B14F-4D97-AF65-F5344CB8AC3E}">
        <p14:creationId xmlns:p14="http://schemas.microsoft.com/office/powerpoint/2010/main" val="2334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000250"/>
            <a:ext cx="11771697" cy="48577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For John came to you in the way of righteousness, and you did not believe him; but tax collectors and harlots believed him; …….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32,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5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000250"/>
            <a:ext cx="11771697" cy="48577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115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“Repent, for the kingdom of heaven is at hand!”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3:1-2,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3:7-9, 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BROOD OF VIPERS – CHRIST FOR HUMANITY">
            <a:extLst>
              <a:ext uri="{FF2B5EF4-FFF2-40B4-BE49-F238E27FC236}">
                <a16:creationId xmlns:a16="http://schemas.microsoft.com/office/drawing/2014/main" id="{C2E3A256-6894-F129-53C3-2CC290A2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92" y="1763949"/>
            <a:ext cx="6441892" cy="50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644892"/>
            <a:ext cx="11449050" cy="621310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Pharisees even though they had said yes to obey God, they did not believe John was from God. </a:t>
            </a:r>
          </a:p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So, they didn’t do what he said.</a:t>
            </a:r>
            <a:endParaRPr lang="en-GB" sz="9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714324"/>
            <a:ext cx="11771697" cy="414367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when you saw it, you did not afterward relent and believe him.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32,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322446"/>
            <a:ext cx="11449050" cy="6535554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Even after they saw others respond, they rejected him.</a:t>
            </a:r>
          </a:p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They would not change their minds about him and heed his message of repentance. </a:t>
            </a:r>
          </a:p>
        </p:txBody>
      </p:sp>
    </p:spTree>
    <p:extLst>
      <p:ext uri="{BB962C8B-B14F-4D97-AF65-F5344CB8AC3E}">
        <p14:creationId xmlns:p14="http://schemas.microsoft.com/office/powerpoint/2010/main" val="39034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322446"/>
            <a:ext cx="11449050" cy="6535554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They blew it twice with John, just like they were blowing it with Jesus as they spoke with him.</a:t>
            </a:r>
          </a:p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Pharisees and religious leaders disdained John because of several of his practices. </a:t>
            </a:r>
          </a:p>
        </p:txBody>
      </p:sp>
    </p:spTree>
    <p:extLst>
      <p:ext uri="{BB962C8B-B14F-4D97-AF65-F5344CB8AC3E}">
        <p14:creationId xmlns:p14="http://schemas.microsoft.com/office/powerpoint/2010/main" val="37768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120315"/>
            <a:ext cx="11449050" cy="6819499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First, he was baptizing people in the middle of nowhere. </a:t>
            </a:r>
          </a:p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Baptism was usually reserved for the temple area, and the Pharisees regularly practiced washings for purity. </a:t>
            </a:r>
          </a:p>
        </p:txBody>
      </p:sp>
    </p:spTree>
    <p:extLst>
      <p:ext uri="{BB962C8B-B14F-4D97-AF65-F5344CB8AC3E}">
        <p14:creationId xmlns:p14="http://schemas.microsoft.com/office/powerpoint/2010/main" val="784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664144"/>
            <a:ext cx="11449050" cy="569815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caused a lot of issues with the Roman-placed leaders of his day. His preaching was not something they could smooth over with the Roman officials. </a:t>
            </a:r>
            <a:endParaRPr lang="en-GB" sz="9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78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435192"/>
            <a:ext cx="11771697" cy="4422808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“This is John the Baptist; he is risen from the dead, and therefore these powers are at work in him.”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14:1-5,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tthew [20:1-16] The Workers in the Vineyard">
            <a:extLst>
              <a:ext uri="{FF2B5EF4-FFF2-40B4-BE49-F238E27FC236}">
                <a16:creationId xmlns:a16="http://schemas.microsoft.com/office/drawing/2014/main" id="{36BFE51E-2412-74E3-11DB-690F892A2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504949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8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20:1-16, 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664144"/>
            <a:ext cx="11449050" cy="569815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16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Conclusion:</a:t>
            </a:r>
          </a:p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How do the character traits of the two sons differ? </a:t>
            </a:r>
          </a:p>
        </p:txBody>
      </p:sp>
    </p:spTree>
    <p:extLst>
      <p:ext uri="{BB962C8B-B14F-4D97-AF65-F5344CB8AC3E}">
        <p14:creationId xmlns:p14="http://schemas.microsoft.com/office/powerpoint/2010/main" val="3433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52401"/>
            <a:ext cx="12057246" cy="681990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  <a:highlight>
                  <a:srgbClr val="0070C0"/>
                </a:highlight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1.   The character of each son is vastly different. 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One son is independent, disobedient, and insolent, but after thinking about his ways, returns to carry out his responsibility. </a:t>
            </a:r>
            <a:endParaRPr lang="en-GB" sz="80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808522"/>
            <a:ext cx="11449050" cy="6131292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en-GB" sz="13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second is a big talker, full of promises but</a:t>
            </a:r>
          </a:p>
          <a:p>
            <a:r>
              <a:rPr lang="en-GB" sz="199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no action. </a:t>
            </a:r>
          </a:p>
        </p:txBody>
      </p:sp>
    </p:spTree>
    <p:extLst>
      <p:ext uri="{BB962C8B-B14F-4D97-AF65-F5344CB8AC3E}">
        <p14:creationId xmlns:p14="http://schemas.microsoft.com/office/powerpoint/2010/main" val="29072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6135"/>
            <a:ext cx="12057246" cy="661616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  <a:highlight>
                  <a:srgbClr val="0070C0"/>
                </a:highlight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2. Why does the first son regret his disobedience? </a:t>
            </a:r>
          </a:p>
          <a:p>
            <a:endParaRPr lang="en-GB" sz="3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Both sons hear the same command: "Son, go work today in my vineyard." </a:t>
            </a:r>
            <a:endParaRPr lang="en-GB" sz="80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173255"/>
            <a:ext cx="11449050" cy="697831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Parents should not raise their children in the destructiveness of idleness.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Similarly, God commands His children to work, though we are all heirs. </a:t>
            </a:r>
          </a:p>
        </p:txBody>
      </p:sp>
    </p:spTree>
    <p:extLst>
      <p:ext uri="{BB962C8B-B14F-4D97-AF65-F5344CB8AC3E}">
        <p14:creationId xmlns:p14="http://schemas.microsoft.com/office/powerpoint/2010/main" val="4856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1347537"/>
            <a:ext cx="11449050" cy="492813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disobedient son represents those who have no desire to make an effort to obey God. 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6135"/>
            <a:ext cx="12057246" cy="661616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  <a:highlight>
                  <a:srgbClr val="0070C0"/>
                </a:highlight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 3.	Why does the second son not go to work in his father's vineyard? </a:t>
            </a:r>
            <a:endParaRPr lang="en-GB" sz="3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second son deceitfully professes respect and obedience, but he never does his duty. </a:t>
            </a:r>
            <a:endParaRPr lang="en-GB" sz="80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173255"/>
            <a:ext cx="11449050" cy="697831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Many in mainstream Christianity profess to know God but deny Him in their works. 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They appear pious at church, but their personal lives are riddled with sin. </a:t>
            </a:r>
          </a:p>
        </p:txBody>
      </p:sp>
    </p:spTree>
    <p:extLst>
      <p:ext uri="{BB962C8B-B14F-4D97-AF65-F5344CB8AC3E}">
        <p14:creationId xmlns:p14="http://schemas.microsoft.com/office/powerpoint/2010/main" val="17216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1039528"/>
            <a:ext cx="11449050" cy="5014762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Their efforts produce the works of the flesh rather than the fruit of the Spirit. 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6135"/>
            <a:ext cx="12057246" cy="661616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solidFill>
                  <a:schemeClr val="bg1"/>
                </a:solidFill>
                <a:highlight>
                  <a:srgbClr val="0070C0"/>
                </a:highlight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4.	Since both sin, why does the openly disobedient son eventually did the will of his father? </a:t>
            </a:r>
          </a:p>
          <a:p>
            <a:endParaRPr lang="en-GB" sz="3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sons' ultimate actions reveal their difference. </a:t>
            </a:r>
            <a:endParaRPr lang="en-GB" sz="80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“By what authority are You doing these things? And who gave You this authority?”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23,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442763"/>
            <a:ext cx="11449050" cy="612166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first son, after open refusal, repents of his sin and goes to work for his father. </a:t>
            </a:r>
          </a:p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He overcomes and changes from bad to good. </a:t>
            </a:r>
            <a:endParaRPr lang="en-GB" sz="80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202131"/>
            <a:ext cx="11449050" cy="6362298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proof of our repentance comes to light when we comply with the Father's will and do good work with the help of the Holy Spirit. </a:t>
            </a:r>
          </a:p>
          <a:p>
            <a:endParaRPr lang="en-GB" sz="22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8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result is the production of the fruit of the Spirit.</a:t>
            </a:r>
          </a:p>
        </p:txBody>
      </p:sp>
    </p:spTree>
    <p:extLst>
      <p:ext uri="{BB962C8B-B14F-4D97-AF65-F5344CB8AC3E}">
        <p14:creationId xmlns:p14="http://schemas.microsoft.com/office/powerpoint/2010/main" val="41588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6135"/>
            <a:ext cx="12057246" cy="661616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8000" dirty="0">
                <a:solidFill>
                  <a:schemeClr val="bg1"/>
                </a:solidFill>
                <a:highlight>
                  <a:srgbClr val="0070C0"/>
                </a:highlight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5.	Why do the Pharisees not recognize true righteousness? </a:t>
            </a:r>
            <a:endParaRPr lang="en-GB" sz="3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John the Baptist proclaimed the truth and lived it, but the Pharisees rejected John's witness and professed their own righteousness while living unrighteously. </a:t>
            </a:r>
            <a:endParaRPr lang="en-GB" sz="80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202131"/>
            <a:ext cx="11449050" cy="6362298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 this parable, Jesus distinguishes those who generally knew the way of God (Jews) from those who did not (Gentiles). </a:t>
            </a:r>
            <a:endParaRPr lang="en-GB" sz="86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7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2131"/>
            <a:ext cx="12192000" cy="643930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r>
              <a:rPr lang="en-GB" sz="32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Jews initially appeared righteous, having the revelation of God and the ordinances of justice established among them.</a:t>
            </a:r>
          </a:p>
          <a:p>
            <a:r>
              <a:rPr lang="en-GB" sz="32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Gentiles were initially ignorant of righteousness, the way of God and were sinful in all their conduct. </a:t>
            </a:r>
          </a:p>
          <a:p>
            <a:r>
              <a:rPr lang="en-GB" sz="8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0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FA98B03-0977-8C88-723B-A4C02BA56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1500" dirty="0">
                <a:solidFill>
                  <a:srgbClr val="0070C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3430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151" y="163630"/>
            <a:ext cx="11771697" cy="4143676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a)	Are you a "doer" and not a “sayer"?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3425332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7:21,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202131"/>
            <a:ext cx="11449050" cy="6362298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104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doing of the will of God is the one thing needful.</a:t>
            </a:r>
          </a:p>
          <a:p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In giving The Great Commission before His ascension to heaven.</a:t>
            </a:r>
          </a:p>
        </p:txBody>
      </p:sp>
    </p:spTree>
    <p:extLst>
      <p:ext uri="{BB962C8B-B14F-4D97-AF65-F5344CB8AC3E}">
        <p14:creationId xmlns:p14="http://schemas.microsoft.com/office/powerpoint/2010/main" val="13456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1925052"/>
            <a:ext cx="12076497" cy="493294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teaching them to observe all things that I have commanded you; and lo, I am with you always, even to the end of the age.” Amen.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Matthew 28:20,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7516"/>
            <a:ext cx="12192000" cy="595803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r>
              <a:rPr lang="en-GB" sz="32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Greatness in the kingdom of God is measured in terms of obedience.</a:t>
            </a:r>
          </a:p>
          <a:p>
            <a:endParaRPr lang="en-GB" sz="72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32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doctrines of "Hyper grace" and "easy </a:t>
            </a:r>
            <a:r>
              <a:rPr lang="en-GB" sz="32000" dirty="0" err="1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believism</a:t>
            </a:r>
            <a:r>
              <a:rPr lang="en-GB" sz="32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" have created a generation of "sayers" and not "doers".</a:t>
            </a:r>
          </a:p>
        </p:txBody>
      </p:sp>
    </p:spTree>
    <p:extLst>
      <p:ext uri="{BB962C8B-B14F-4D97-AF65-F5344CB8AC3E}">
        <p14:creationId xmlns:p14="http://schemas.microsoft.com/office/powerpoint/2010/main" val="79427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" y="2117558"/>
            <a:ext cx="11771697" cy="456237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baptism of John—where was it from? From heaven or from men?”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V 25,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7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1925052"/>
            <a:ext cx="12076497" cy="493294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“But why do you call Me ‘Lord, Lord,’ and not do the things which I say?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6:46,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7516"/>
            <a:ext cx="12192000" cy="595803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r>
              <a:rPr lang="en-GB" sz="32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They are like the second son, who says he will do the father's will, but doesn't.</a:t>
            </a:r>
          </a:p>
          <a:p>
            <a:r>
              <a:rPr lang="en-GB" sz="32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This is a word to us not just the ancient leaders of Israel. We must come through on our commitments to God.</a:t>
            </a:r>
          </a:p>
        </p:txBody>
      </p:sp>
    </p:spTree>
    <p:extLst>
      <p:ext uri="{BB962C8B-B14F-4D97-AF65-F5344CB8AC3E}">
        <p14:creationId xmlns:p14="http://schemas.microsoft.com/office/powerpoint/2010/main" val="288304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151" y="442762"/>
            <a:ext cx="11771697" cy="3864544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13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b)	Faith in God</a:t>
            </a:r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348564"/>
            <a:ext cx="12192000" cy="4066673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Misunderstanding the doctrine of "salvation by grace through faith".</a:t>
            </a:r>
            <a:endParaRPr lang="en-GB" sz="48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85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7516"/>
            <a:ext cx="12192000" cy="595803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r>
              <a:rPr lang="en-GB" sz="32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Many people have concluded that requiring obedience to God's command is "legalism" or "salvation by works of merit".</a:t>
            </a:r>
          </a:p>
          <a:p>
            <a:endParaRPr lang="en-GB" sz="144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32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Yet nothing could be further from the truth!</a:t>
            </a:r>
          </a:p>
        </p:txBody>
      </p:sp>
    </p:spTree>
    <p:extLst>
      <p:ext uri="{BB962C8B-B14F-4D97-AF65-F5344CB8AC3E}">
        <p14:creationId xmlns:p14="http://schemas.microsoft.com/office/powerpoint/2010/main" val="19324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7141"/>
            <a:ext cx="12192000" cy="652592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We simply do that which is our duty to do, and always remain </a:t>
            </a:r>
          </a:p>
          <a:p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"unprofitable servants" saved by grace.</a:t>
            </a:r>
          </a:p>
        </p:txBody>
      </p:sp>
    </p:spTree>
    <p:extLst>
      <p:ext uri="{BB962C8B-B14F-4D97-AF65-F5344CB8AC3E}">
        <p14:creationId xmlns:p14="http://schemas.microsoft.com/office/powerpoint/2010/main" val="42317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1925052"/>
            <a:ext cx="12076497" cy="493294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So likewise you, when you have done all those things which you are commanded, say, ‘We are unprofitable servants. We have done what was our duty to do.”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Luke 17:10,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7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1925052"/>
            <a:ext cx="12076497" cy="493294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……. that having been justified by His grace we should become heirs according to the hope of eternal life.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Titus 3:4-7,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1925052"/>
            <a:ext cx="12076497" cy="493294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This is a faithful saying, and these things I want you to affirm constantly, that those who have believed in God should be careful to maintain good works. These things are good and profitable to men.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15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Titus 3:8,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7141"/>
            <a:ext cx="12192000" cy="652592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"religious leaders" in Jesus' day rejected the counsel of God for themselves in not accepting John's teaching for the need for repentance and baptism.</a:t>
            </a:r>
            <a:endParaRPr lang="en-GB" sz="107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7141"/>
            <a:ext cx="12192000" cy="652592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Even today there are many people </a:t>
            </a:r>
            <a:r>
              <a:rPr lang="en-GB" sz="8800" b="1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(even "tax collectors" and "harlots") </a:t>
            </a:r>
            <a:r>
              <a:rPr lang="en-GB" sz="8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who will enter the kingdom of God before many religious people do</a:t>
            </a:r>
            <a:endParaRPr lang="en-GB" sz="107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4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53" y="1682750"/>
            <a:ext cx="11922493" cy="470120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Matthew 21:28-32,"</a:t>
            </a:r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Parable of Two Sons" 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Matthew 21:22-46, </a:t>
            </a:r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"The Wicked Vinedressers" </a:t>
            </a:r>
          </a:p>
          <a:p>
            <a:r>
              <a:rPr lang="en-GB" sz="80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Matthew 22:1-14, </a:t>
            </a:r>
            <a:r>
              <a:rPr lang="en-GB" sz="80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"The Wedding Feast" </a:t>
            </a:r>
          </a:p>
        </p:txBody>
      </p:sp>
    </p:spTree>
    <p:extLst>
      <p:ext uri="{BB962C8B-B14F-4D97-AF65-F5344CB8AC3E}">
        <p14:creationId xmlns:p14="http://schemas.microsoft.com/office/powerpoint/2010/main" val="421141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151" y="0"/>
            <a:ext cx="11771697" cy="3864544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c)	Don’t be self-righteous</a:t>
            </a:r>
            <a:r>
              <a:rPr lang="en-GB" sz="138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.</a:t>
            </a:r>
            <a:endParaRPr lang="en-GB" sz="9600" dirty="0"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348564"/>
            <a:ext cx="12192000" cy="4066673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We need humility so we don’t become like the leaders of Jerusalem.</a:t>
            </a:r>
            <a:endParaRPr lang="en-GB" sz="48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8383"/>
            <a:ext cx="12192000" cy="637192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Who are the ones who will never repent? </a:t>
            </a:r>
          </a:p>
          <a:p>
            <a:r>
              <a:rPr lang="en-GB" sz="10700" b="1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No. </a:t>
            </a:r>
          </a:p>
          <a:p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Sinner do have a chance for them to repent. </a:t>
            </a:r>
          </a:p>
          <a:p>
            <a:endParaRPr lang="en-GB" sz="107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8383"/>
            <a:ext cx="12192000" cy="637192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The ones who will never repent are </a:t>
            </a:r>
            <a:r>
              <a:rPr lang="en-GB" sz="107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those who think they don’t need to repent, </a:t>
            </a:r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who don’t see the need, </a:t>
            </a:r>
            <a:r>
              <a:rPr lang="en-GB" sz="107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who think they are in the right.</a:t>
            </a:r>
          </a:p>
        </p:txBody>
      </p:sp>
    </p:spTree>
    <p:extLst>
      <p:ext uri="{BB962C8B-B14F-4D97-AF65-F5344CB8AC3E}">
        <p14:creationId xmlns:p14="http://schemas.microsoft.com/office/powerpoint/2010/main" val="376696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151" y="442762"/>
            <a:ext cx="11771697" cy="3421781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d)	Good news for sinners!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2348564"/>
            <a:ext cx="12192000" cy="275282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8800" dirty="0">
                <a:solidFill>
                  <a:schemeClr val="bg1"/>
                </a:solidFill>
                <a:latin typeface="Bahnschrift Light Condensed" panose="020B0502040204020203" pitchFamily="34" charset="0"/>
              </a:rPr>
              <a:t>Jesus teaches that you can change your mind! </a:t>
            </a:r>
            <a:endParaRPr lang="en-GB" sz="48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8383"/>
            <a:ext cx="12192000" cy="6824312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You can have a change within so that you believe the message and start to obey your heavenly father.</a:t>
            </a:r>
            <a:r>
              <a:rPr lang="en-GB" sz="107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 </a:t>
            </a:r>
          </a:p>
          <a:p>
            <a:r>
              <a:rPr lang="en-GB" sz="129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It isn’t too late.</a:t>
            </a:r>
          </a:p>
        </p:txBody>
      </p:sp>
    </p:spTree>
    <p:extLst>
      <p:ext uri="{BB962C8B-B14F-4D97-AF65-F5344CB8AC3E}">
        <p14:creationId xmlns:p14="http://schemas.microsoft.com/office/powerpoint/2010/main" val="385763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2723949"/>
            <a:ext cx="12076497" cy="4134050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“You are the man! Thus says the Lord God of Israel: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2 Samuel 12:1-13,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2059806"/>
            <a:ext cx="12076497" cy="4798193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“I have sinned against the Lord.” And Nathan said to David, </a:t>
            </a:r>
            <a:r>
              <a:rPr lang="en-GB" sz="96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“The Lord also has put away your sin; you shall not die.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2 Samuel 12:1-13,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" y="2406316"/>
            <a:ext cx="12076497" cy="4451683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/>
          </a:bodyPr>
          <a:lstStyle/>
          <a:p>
            <a:r>
              <a:rPr lang="en-GB" sz="9600" dirty="0"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‘I have found David the son of Jesse, a man after My own heart, who will do all My will.’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1994A-DE8B-4081-B3B0-0D5DDD5CB50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1763948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96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Acts 13:22, </a:t>
            </a:r>
            <a:endParaRPr lang="en-GB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365760"/>
            <a:ext cx="12192000" cy="7488455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endParaRPr lang="en-GB" sz="107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What kind of "son" are you? </a:t>
            </a:r>
          </a:p>
          <a:p>
            <a:r>
              <a:rPr lang="en-GB" sz="10700" dirty="0">
                <a:solidFill>
                  <a:srgbClr val="0070C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One who does the will of his Father? </a:t>
            </a:r>
          </a:p>
          <a:p>
            <a:r>
              <a:rPr lang="en-GB" sz="10700" dirty="0">
                <a:solidFill>
                  <a:srgbClr val="C00000"/>
                </a:solidFill>
                <a:latin typeface="Bahnschrift SemiLight Condensed" panose="020B0502040204020203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Or one who says he will, but in the end does not? </a:t>
            </a:r>
          </a:p>
        </p:txBody>
      </p:sp>
    </p:spTree>
    <p:extLst>
      <p:ext uri="{BB962C8B-B14F-4D97-AF65-F5344CB8AC3E}">
        <p14:creationId xmlns:p14="http://schemas.microsoft.com/office/powerpoint/2010/main" val="21185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>
            <a:extLst>
              <a:ext uri="{FF2B5EF4-FFF2-40B4-BE49-F238E27FC236}">
                <a16:creationId xmlns:a16="http://schemas.microsoft.com/office/drawing/2014/main" id="{825E3240-3BEE-D8FF-DE65-613D39264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7141"/>
            <a:ext cx="12192000" cy="6525927"/>
          </a:xfrm>
          <a:effectLst>
            <a:glow>
              <a:schemeClr val="accent1">
                <a:alpha val="0"/>
              </a:schemeClr>
            </a:glow>
          </a:effectLst>
        </p:spPr>
        <p:txBody>
          <a:bodyPr>
            <a:normAutofit/>
          </a:bodyPr>
          <a:lstStyle/>
          <a:p>
            <a:endParaRPr lang="en-GB" sz="10700" dirty="0">
              <a:solidFill>
                <a:srgbClr val="0070C0"/>
              </a:solidFill>
              <a:latin typeface="Bahnschrift SemiLight Condensed" panose="020B0502040204020203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0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EFCAAD4F72547B776048F143C6F83" ma:contentTypeVersion="13" ma:contentTypeDescription="Create a new document." ma:contentTypeScope="" ma:versionID="0806948b1ec27a36d16aac85a5ac1999">
  <xsd:schema xmlns:xsd="http://www.w3.org/2001/XMLSchema" xmlns:xs="http://www.w3.org/2001/XMLSchema" xmlns:p="http://schemas.microsoft.com/office/2006/metadata/properties" xmlns:ns2="5620283e-d191-45ef-900c-2941300163fc" xmlns:ns3="06066cf0-36ab-4043-aa1b-027dde327c9d" targetNamespace="http://schemas.microsoft.com/office/2006/metadata/properties" ma:root="true" ma:fieldsID="c79b7d1f786b9c67f84e9c608e25a0ee" ns2:_="" ns3:_="">
    <xsd:import namespace="5620283e-d191-45ef-900c-2941300163fc"/>
    <xsd:import namespace="06066cf0-36ab-4043-aa1b-027dde327c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20283e-d191-45ef-900c-294130016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736e042-a69a-4ad9-84ce-35ffcdbbd1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Link" ma:index="2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66cf0-36ab-4043-aa1b-027dde327c9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bf7fe25-7622-4bdc-ba98-4eba45ec3afb}" ma:internalName="TaxCatchAll" ma:showField="CatchAllData" ma:web="06066cf0-36ab-4043-aa1b-027dde327c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20283e-d191-45ef-900c-2941300163fc">
      <Terms xmlns="http://schemas.microsoft.com/office/infopath/2007/PartnerControls"/>
    </lcf76f155ced4ddcb4097134ff3c332f>
    <TaxCatchAll xmlns="06066cf0-36ab-4043-aa1b-027dde327c9d" xsi:nil="true"/>
    <Link xmlns="5620283e-d191-45ef-900c-2941300163fc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E5E95E71-BDBE-4C16-9692-6997E0F1DFB0}"/>
</file>

<file path=customXml/itemProps2.xml><?xml version="1.0" encoding="utf-8"?>
<ds:datastoreItem xmlns:ds="http://schemas.openxmlformats.org/officeDocument/2006/customXml" ds:itemID="{D866B028-053C-48DC-B5CC-31AB640685EB}"/>
</file>

<file path=customXml/itemProps3.xml><?xml version="1.0" encoding="utf-8"?>
<ds:datastoreItem xmlns:ds="http://schemas.openxmlformats.org/officeDocument/2006/customXml" ds:itemID="{A27850C1-5C68-4A98-8896-C8DBCB986E1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2775</TotalTime>
  <Words>2312</Words>
  <Application>Microsoft Office PowerPoint</Application>
  <PresentationFormat>Widescreen</PresentationFormat>
  <Paragraphs>206</Paragraphs>
  <Slides>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7" baseType="lpstr">
      <vt:lpstr>Arial</vt:lpstr>
      <vt:lpstr>Bahnschrift Light Condensed</vt:lpstr>
      <vt:lpstr>Bahnschrift SemiBold Condensed</vt:lpstr>
      <vt:lpstr>Bahnschrift SemiLight Condensed</vt:lpstr>
      <vt:lpstr>Calibri</vt:lpstr>
      <vt:lpstr>Calibri Light</vt:lpstr>
      <vt:lpstr>Century Gothic</vt:lpstr>
      <vt:lpstr>Office Theme</vt:lpstr>
      <vt:lpstr>PowerPoint Presentation</vt:lpstr>
      <vt:lpstr>Matthew 21:28-32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Response to Jesus-  Wayside Soil- Faith for Physical! Matthew 15:29-39 </dc:title>
  <dc:creator>finny moses</dc:creator>
  <cp:lastModifiedBy>Msft198</cp:lastModifiedBy>
  <cp:revision>86</cp:revision>
  <cp:lastPrinted>2024-08-10T18:14:11Z</cp:lastPrinted>
  <dcterms:created xsi:type="dcterms:W3CDTF">2023-11-03T10:52:57Z</dcterms:created>
  <dcterms:modified xsi:type="dcterms:W3CDTF">2024-10-05T16:04:23Z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0x0101004BDEFCAAD4F72547B776048F143C6F83</vt:lpwstr>
  </property>
</Properties>
</file>