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608" r:id="rId4"/>
    <p:sldId id="671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72" r:id="rId14"/>
    <p:sldId id="684" r:id="rId15"/>
    <p:sldId id="685" r:id="rId16"/>
    <p:sldId id="686" r:id="rId17"/>
    <p:sldId id="687" r:id="rId18"/>
    <p:sldId id="689" r:id="rId19"/>
    <p:sldId id="688" r:id="rId20"/>
    <p:sldId id="690" r:id="rId21"/>
    <p:sldId id="691" r:id="rId22"/>
    <p:sldId id="692" r:id="rId23"/>
    <p:sldId id="693" r:id="rId24"/>
    <p:sldId id="694" r:id="rId25"/>
    <p:sldId id="695" r:id="rId26"/>
    <p:sldId id="696" r:id="rId27"/>
    <p:sldId id="697" r:id="rId28"/>
    <p:sldId id="698" r:id="rId29"/>
    <p:sldId id="700" r:id="rId30"/>
    <p:sldId id="699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708" r:id="rId39"/>
    <p:sldId id="709" r:id="rId40"/>
    <p:sldId id="710" r:id="rId41"/>
    <p:sldId id="711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720" r:id="rId51"/>
    <p:sldId id="721" r:id="rId52"/>
    <p:sldId id="722" r:id="rId53"/>
    <p:sldId id="723" r:id="rId54"/>
    <p:sldId id="724" r:id="rId55"/>
    <p:sldId id="725" r:id="rId56"/>
    <p:sldId id="726" r:id="rId57"/>
    <p:sldId id="727" r:id="rId58"/>
    <p:sldId id="728" r:id="rId59"/>
    <p:sldId id="673" r:id="rId60"/>
    <p:sldId id="729" r:id="rId61"/>
    <p:sldId id="730" r:id="rId62"/>
    <p:sldId id="731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>
        <p:scale>
          <a:sx n="33" d="100"/>
          <a:sy n="33" d="100"/>
        </p:scale>
        <p:origin x="187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7730-C7EE-4E26-9582-F41D4214C7FF}" type="datetimeFigureOut">
              <a:rPr lang="en-GB" smtClean="0"/>
              <a:t>06/07/2024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747" y="1504482"/>
            <a:ext cx="7188199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15440" y="1216677"/>
            <a:ext cx="4664710" cy="4618973"/>
          </a:xfrm>
          <a:prstGeom prst="ellipse">
            <a:avLst/>
          </a:prstGeom>
          <a:solidFill>
            <a:srgbClr val="7030A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JULY 7</a:t>
            </a:r>
          </a:p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u n d a y  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66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887"/>
            <a:ext cx="12192000" cy="1655762"/>
          </a:xfrm>
          <a:solidFill>
            <a:srgbClr val="7030A0"/>
          </a:solidFill>
          <a:ln w="28575">
            <a:noFill/>
          </a:ln>
        </p:spPr>
        <p:txBody>
          <a:bodyPr>
            <a:noAutofit/>
          </a:bodyPr>
          <a:lstStyle/>
          <a:p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</a:t>
            </a: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19:16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80348-19D6-FEC9-6983-D82B955CFAA5}"/>
              </a:ext>
            </a:extLst>
          </p:cNvPr>
          <p:cNvSpPr txBox="1"/>
          <p:nvPr/>
        </p:nvSpPr>
        <p:spPr>
          <a:xfrm>
            <a:off x="596766" y="2079798"/>
            <a:ext cx="104819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Bahnschrift SemiLight Condensed" panose="020B0502040204020203" pitchFamily="34" charset="0"/>
              </a:rPr>
              <a:t>Now behold, one came and said to Him, “Good Teacher, what good thing shall I do that I may have eternal life?”</a:t>
            </a:r>
          </a:p>
        </p:txBody>
      </p:sp>
    </p:spTree>
    <p:extLst>
      <p:ext uri="{BB962C8B-B14F-4D97-AF65-F5344CB8AC3E}">
        <p14:creationId xmlns:p14="http://schemas.microsoft.com/office/powerpoint/2010/main" val="1732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692BAFB7-76E3-6DF4-43A6-28F610D35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64" y="1164655"/>
            <a:ext cx="11415562" cy="3590223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 b="1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wanted eternal life.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 b="1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knew he didn’t have it.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 b="1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had a lot of things, but he didn’t have eternal life.</a:t>
            </a:r>
          </a:p>
        </p:txBody>
      </p:sp>
      <p:pic>
        <p:nvPicPr>
          <p:cNvPr id="6" name="Picture 2" descr="Stylized hi-res stock photography and images - Alamy">
            <a:extLst>
              <a:ext uri="{FF2B5EF4-FFF2-40B4-BE49-F238E27FC236}">
                <a16:creationId xmlns:a16="http://schemas.microsoft.com/office/drawing/2014/main" id="{EA2BDA66-EC83-A8B5-7B6D-C7FAD1E7B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6" r="41256" b="7509"/>
          <a:stretch/>
        </p:blipFill>
        <p:spPr bwMode="auto">
          <a:xfrm>
            <a:off x="325829" y="4249554"/>
            <a:ext cx="3599682" cy="26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US AND THE RICH MAN [MARK 10:17-27] | A CHRISTIAN PILGRIMAGE">
            <a:extLst>
              <a:ext uri="{FF2B5EF4-FFF2-40B4-BE49-F238E27FC236}">
                <a16:creationId xmlns:a16="http://schemas.microsoft.com/office/drawing/2014/main" id="{0B1ED6FB-A7F2-C13C-6D03-D2B11C2D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34" y="763604"/>
            <a:ext cx="6915701" cy="8617696"/>
          </a:xfrm>
          <a:prstGeom prst="rect">
            <a:avLst/>
          </a:prstGeom>
          <a:noFill/>
          <a:effectLst>
            <a:softEdge rad="609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9" y="1"/>
            <a:ext cx="11415561" cy="1328286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1.	He knew what he wanted.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D937E-9460-7AAA-1365-9A70B48147D9}"/>
              </a:ext>
            </a:extLst>
          </p:cNvPr>
          <p:cNvSpPr txBox="1"/>
          <p:nvPr/>
        </p:nvSpPr>
        <p:spPr>
          <a:xfrm>
            <a:off x="0" y="2008000"/>
            <a:ext cx="60976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Bahnschrift SemiLight Condensed" panose="020B0502040204020203" pitchFamily="34" charset="0"/>
              </a:rPr>
              <a:t>He was young.</a:t>
            </a:r>
          </a:p>
          <a:p>
            <a:r>
              <a:rPr lang="en-GB" sz="6000" dirty="0">
                <a:latin typeface="Bahnschrift SemiLight Condensed" panose="020B0502040204020203" pitchFamily="34" charset="0"/>
              </a:rPr>
              <a:t>He was rich. </a:t>
            </a:r>
          </a:p>
          <a:p>
            <a:r>
              <a:rPr lang="en-GB" sz="6000" dirty="0">
                <a:latin typeface="Bahnschrift SemiLight Condensed" panose="020B0502040204020203" pitchFamily="34" charset="0"/>
              </a:rPr>
              <a:t>Had great possessions</a:t>
            </a:r>
            <a:r>
              <a:rPr lang="en-GB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5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0CEF-F329-F393-70E5-4C66336A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Bahnschrift SemiLight Condensed" panose="020B0502040204020203" pitchFamily="34" charset="0"/>
              </a:rPr>
              <a:t>He didn’t have eternal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F7AF-8FF3-AEB4-94AC-2DE72426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90" y="1546309"/>
            <a:ext cx="11665819" cy="5032376"/>
          </a:xfrm>
        </p:spPr>
        <p:txBody>
          <a:bodyPr>
            <a:normAutofit lnSpcReduction="10000"/>
          </a:bodyPr>
          <a:lstStyle/>
          <a:p>
            <a:r>
              <a:rPr lang="en-GB" sz="4400" dirty="0"/>
              <a:t>	He had not found the reality to put his soul at rest. </a:t>
            </a:r>
          </a:p>
          <a:p>
            <a:r>
              <a:rPr lang="en-GB" sz="4400" dirty="0"/>
              <a:t>	He had not found a confident permanent peace, joy, and settled hope. </a:t>
            </a:r>
          </a:p>
          <a:p>
            <a:r>
              <a:rPr lang="en-GB" sz="4400" dirty="0"/>
              <a:t>	He was coming on the grounds of a felt need. </a:t>
            </a:r>
          </a:p>
          <a:p>
            <a:r>
              <a:rPr lang="en-GB" sz="4400" dirty="0"/>
              <a:t>	There was restlessness in his heart. </a:t>
            </a:r>
          </a:p>
          <a:p>
            <a:r>
              <a:rPr lang="en-GB" sz="4400" dirty="0"/>
              <a:t>	There was an anxiety in his heart. </a:t>
            </a:r>
          </a:p>
          <a:p>
            <a:r>
              <a:rPr lang="en-GB" sz="4400" dirty="0"/>
              <a:t>	There was a sense of being unfulfilled.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9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219" y="-798896"/>
            <a:ext cx="11415561" cy="3763478"/>
          </a:xfrm>
        </p:spPr>
        <p:txBody>
          <a:bodyPr>
            <a:normAutofit/>
          </a:bodyPr>
          <a:lstStyle/>
          <a:p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Life </a:t>
            </a:r>
            <a:r>
              <a:rPr lang="en-GB" sz="7200" dirty="0">
                <a:effectLst/>
                <a:latin typeface="Bahnschrift SemiLight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means the ability to respond to your environment.</a:t>
            </a:r>
            <a:endParaRPr lang="en-GB" sz="11500" b="1" dirty="0">
              <a:solidFill>
                <a:srgbClr val="7030A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EA502CA-302D-973E-C860-3E180E47694F}"/>
              </a:ext>
            </a:extLst>
          </p:cNvPr>
          <p:cNvSpPr txBox="1">
            <a:spLocks/>
          </p:cNvSpPr>
          <p:nvPr/>
        </p:nvSpPr>
        <p:spPr>
          <a:xfrm>
            <a:off x="388219" y="3272589"/>
            <a:ext cx="11415561" cy="3041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Eternal life </a:t>
            </a: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 Condensed" panose="020B0502040204020203" pitchFamily="34" charset="0"/>
              </a:rPr>
              <a:t>means the ability to permanently respond to your environment. </a:t>
            </a:r>
            <a:endParaRPr lang="en-GB" sz="11500" dirty="0">
              <a:solidFill>
                <a:schemeClr val="tx1">
                  <a:lumMod val="95000"/>
                  <a:lumOff val="5000"/>
                </a:schemeClr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re You Into Greek “Life”? It's Not What You Think - Do Not Depart">
            <a:extLst>
              <a:ext uri="{FF2B5EF4-FFF2-40B4-BE49-F238E27FC236}">
                <a16:creationId xmlns:a16="http://schemas.microsoft.com/office/drawing/2014/main" id="{473CF943-254E-3704-3F9A-72C97D5AC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8" b="7649"/>
          <a:stretch/>
        </p:blipFill>
        <p:spPr bwMode="auto">
          <a:xfrm>
            <a:off x="2102606" y="2877954"/>
            <a:ext cx="7986786" cy="3850664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219" y="-490888"/>
            <a:ext cx="11415561" cy="3763478"/>
          </a:xfrm>
        </p:spPr>
        <p:txBody>
          <a:bodyPr>
            <a:normAutofit/>
          </a:bodyPr>
          <a:lstStyle/>
          <a:p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Apostle </a:t>
            </a:r>
            <a:r>
              <a:rPr lang="en-GB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Bold Condensed" panose="020B0502040204020203" pitchFamily="34" charset="0"/>
              </a:rPr>
              <a:t>John uses the word </a:t>
            </a:r>
            <a:r>
              <a:rPr lang="en-GB" sz="11500" b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zōē</a:t>
            </a:r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34 </a:t>
            </a:r>
            <a:r>
              <a:rPr lang="en-GB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Bold Condensed" panose="020B0502040204020203" pitchFamily="34" charset="0"/>
              </a:rPr>
              <a:t>times, </a:t>
            </a:r>
            <a:endParaRPr lang="en-GB" sz="11500" dirty="0">
              <a:solidFill>
                <a:schemeClr val="tx1">
                  <a:lumMod val="95000"/>
                  <a:lumOff val="5000"/>
                </a:schemeClr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9" y="1"/>
            <a:ext cx="11415561" cy="1328286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2.	Urgency in seeking.</a:t>
            </a:r>
          </a:p>
        </p:txBody>
      </p:sp>
      <p:pic>
        <p:nvPicPr>
          <p:cNvPr id="8194" name="Picture 2" descr="Jesus and our wealth: dwelling with a hard saying | Malcolm Guite">
            <a:extLst>
              <a:ext uri="{FF2B5EF4-FFF2-40B4-BE49-F238E27FC236}">
                <a16:creationId xmlns:a16="http://schemas.microsoft.com/office/drawing/2014/main" id="{C0C8B6FD-B965-3E8B-5139-BF68BBA01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7"/>
          <a:stretch/>
        </p:blipFill>
        <p:spPr bwMode="auto">
          <a:xfrm>
            <a:off x="3282214" y="1162251"/>
            <a:ext cx="6930005" cy="6749716"/>
          </a:xfrm>
          <a:prstGeom prst="rect">
            <a:avLst/>
          </a:prstGeom>
          <a:noFill/>
          <a:effectLst>
            <a:softEdge rad="774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rist and the rich young man | The Alternate Path">
            <a:extLst>
              <a:ext uri="{FF2B5EF4-FFF2-40B4-BE49-F238E27FC236}">
                <a16:creationId xmlns:a16="http://schemas.microsoft.com/office/drawing/2014/main" id="{06A5F30B-34F4-8744-9CC7-CFD08B73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3" y="3316053"/>
            <a:ext cx="10293093" cy="4839290"/>
          </a:xfrm>
          <a:prstGeom prst="rect">
            <a:avLst/>
          </a:prstGeom>
          <a:noFill/>
          <a:effectLst>
            <a:softEdge rad="863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129" y="2178819"/>
            <a:ext cx="11964871" cy="1842669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“All these things I have kept from my youth. What do I still lack?”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20,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219" y="-490888"/>
            <a:ext cx="11415561" cy="2205388"/>
          </a:xfrm>
        </p:spPr>
        <p:txBody>
          <a:bodyPr>
            <a:normAutofit/>
          </a:bodyPr>
          <a:lstStyle/>
          <a:p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“I want this thing.”</a:t>
            </a:r>
            <a:endParaRPr lang="en-GB" sz="11500" dirty="0">
              <a:solidFill>
                <a:schemeClr val="tx1">
                  <a:lumMod val="95000"/>
                  <a:lumOff val="5000"/>
                </a:schemeClr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4440F-49CD-8ED2-B2FA-07B6CAF2140A}"/>
              </a:ext>
            </a:extLst>
          </p:cNvPr>
          <p:cNvSpPr txBox="1"/>
          <p:nvPr/>
        </p:nvSpPr>
        <p:spPr>
          <a:xfrm>
            <a:off x="1028700" y="1888689"/>
            <a:ext cx="12192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/>
              <a:t>•	He has lived an exemplary life outwardly. </a:t>
            </a:r>
          </a:p>
          <a:p>
            <a:r>
              <a:rPr lang="en-GB" sz="6000" dirty="0"/>
              <a:t>•	He has avoided outward sins. </a:t>
            </a:r>
          </a:p>
          <a:p>
            <a:r>
              <a:rPr lang="en-GB" sz="6000" dirty="0"/>
              <a:t>•	He tells all those laws that he supposedly thinks he had kept. 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386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219" y="-490888"/>
            <a:ext cx="11415561" cy="2205388"/>
          </a:xfrm>
        </p:spPr>
        <p:txBody>
          <a:bodyPr>
            <a:normAutofit/>
          </a:bodyPr>
          <a:lstStyle/>
          <a:p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“I want this thing.”</a:t>
            </a:r>
            <a:endParaRPr lang="en-GB" sz="11500" dirty="0">
              <a:solidFill>
                <a:schemeClr val="tx1">
                  <a:lumMod val="95000"/>
                  <a:lumOff val="5000"/>
                </a:schemeClr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4440F-49CD-8ED2-B2FA-07B6CAF2140A}"/>
              </a:ext>
            </a:extLst>
          </p:cNvPr>
          <p:cNvSpPr txBox="1"/>
          <p:nvPr/>
        </p:nvSpPr>
        <p:spPr>
          <a:xfrm>
            <a:off x="585938" y="1609289"/>
            <a:ext cx="114155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/>
              <a:t>•	He is moral. </a:t>
            </a:r>
          </a:p>
          <a:p>
            <a:r>
              <a:rPr lang="en-GB" sz="5400" dirty="0"/>
              <a:t>•	He is religious. </a:t>
            </a:r>
          </a:p>
          <a:p>
            <a:r>
              <a:rPr lang="en-GB" sz="5400" dirty="0"/>
              <a:t>•	He is strong in heart to conform to the standards of his religion. </a:t>
            </a:r>
          </a:p>
          <a:p>
            <a:r>
              <a:rPr lang="en-GB" sz="5400" dirty="0"/>
              <a:t>•	He is a leader in terms of the eyes of the people. </a:t>
            </a:r>
          </a:p>
        </p:txBody>
      </p:sp>
    </p:spTree>
    <p:extLst>
      <p:ext uri="{BB962C8B-B14F-4D97-AF65-F5344CB8AC3E}">
        <p14:creationId xmlns:p14="http://schemas.microsoft.com/office/powerpoint/2010/main" val="19048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873" y="4924712"/>
            <a:ext cx="10231655" cy="1617531"/>
          </a:xfrm>
          <a:solidFill>
            <a:srgbClr val="7030A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br>
              <a:rPr lang="en-GB" sz="12800" dirty="0">
                <a:highlight>
                  <a:srgbClr val="EAAD00"/>
                </a:highlight>
                <a:latin typeface="Bahnschrift Light Condensed" panose="020B0502040204020203" pitchFamily="34" charset="0"/>
              </a:rPr>
            </a:br>
            <a:r>
              <a:rPr lang="en-GB" sz="12800" dirty="0">
                <a:latin typeface="Bahnschrift Light Condensed" panose="020B0502040204020203" pitchFamily="34" charset="0"/>
              </a:rPr>
              <a:t>  </a:t>
            </a:r>
            <a:r>
              <a:rPr lang="en-GB" sz="1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Matthew 19:16-22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0" name="Picture 6" descr="Vector decorative floral corner black and white Stock Vector Image &amp; Art -  Alamy">
            <a:extLst>
              <a:ext uri="{FF2B5EF4-FFF2-40B4-BE49-F238E27FC236}">
                <a16:creationId xmlns:a16="http://schemas.microsoft.com/office/drawing/2014/main" id="{ADF22B4F-10EB-5347-72C9-834063E8D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6"/>
          <a:stretch/>
        </p:blipFill>
        <p:spPr bwMode="auto">
          <a:xfrm>
            <a:off x="27472" y="2435193"/>
            <a:ext cx="322263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wnload Line Art, Design, Floral. Royalty-Free Vect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66" y="7367740"/>
            <a:ext cx="5914850" cy="34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vider PNG Images | Free PNG Vector Graphics, Effects &amp; Backgrounds -  rawpixe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176" y="3886671"/>
            <a:ext cx="762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23A67F-DBC8-F585-F8CD-E198E0DA5BED}"/>
              </a:ext>
            </a:extLst>
          </p:cNvPr>
          <p:cNvSpPr txBox="1">
            <a:spLocks/>
          </p:cNvSpPr>
          <p:nvPr/>
        </p:nvSpPr>
        <p:spPr>
          <a:xfrm>
            <a:off x="677846" y="-1616851"/>
            <a:ext cx="11677650" cy="6541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7000" b="1" dirty="0">
                <a:latin typeface="Bahnschrift Light Condensed" panose="020B0502040204020203" pitchFamily="34" charset="0"/>
              </a:rPr>
              <a:t>Jesus and Eternal life!</a:t>
            </a:r>
            <a:endParaRPr lang="en-GB" sz="9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9" y="1"/>
            <a:ext cx="11415561" cy="1328286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3.	To seek diligently. </a:t>
            </a:r>
          </a:p>
        </p:txBody>
      </p:sp>
      <p:pic>
        <p:nvPicPr>
          <p:cNvPr id="10242" name="Picture 2" descr="Chapter 42: The Rich Young Man">
            <a:extLst>
              <a:ext uri="{FF2B5EF4-FFF2-40B4-BE49-F238E27FC236}">
                <a16:creationId xmlns:a16="http://schemas.microsoft.com/office/drawing/2014/main" id="{79DECE21-61F3-A7F9-8C55-9C5249D7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8300"/>
            <a:ext cx="12801600" cy="7200900"/>
          </a:xfrm>
          <a:prstGeom prst="rect">
            <a:avLst/>
          </a:prstGeom>
          <a:noFill/>
          <a:effectLst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129" y="2178819"/>
            <a:ext cx="11964871" cy="4415388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And you will seek Me and find Me, when you search for Me with all your heart. </a:t>
            </a:r>
          </a:p>
          <a:p>
            <a:r>
              <a:rPr lang="en-GB" sz="8000" b="1" dirty="0">
                <a:solidFill>
                  <a:srgbClr val="7030A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 will be found by you, says the Lord,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63793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Jeremiah 29:13-14, 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729" y="2215926"/>
            <a:ext cx="5983171" cy="4679181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“Good Teacher, what shall I do that I may inherit eternal life?”</a:t>
            </a:r>
            <a:endParaRPr lang="en-GB" sz="8000" b="1" dirty="0">
              <a:solidFill>
                <a:srgbClr val="7030A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63793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Mark 10:17, 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JESUS AND THE RICH MAN [MARK 10:17-27] | A CHRISTIAN PILGRIMAGE">
            <a:extLst>
              <a:ext uri="{FF2B5EF4-FFF2-40B4-BE49-F238E27FC236}">
                <a16:creationId xmlns:a16="http://schemas.microsoft.com/office/drawing/2014/main" id="{EC524A50-D3BA-2370-F324-4CDB2922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1678255"/>
            <a:ext cx="4424362" cy="551322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esus Answers a Rich Young Ruler | Life of Jesus">
            <a:extLst>
              <a:ext uri="{FF2B5EF4-FFF2-40B4-BE49-F238E27FC236}">
                <a16:creationId xmlns:a16="http://schemas.microsoft.com/office/drawing/2014/main" id="{44994C84-E87D-969F-5FEA-217615E5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11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4111" y="0"/>
            <a:ext cx="7040211" cy="2387599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4.	He came to the right source. </a:t>
            </a:r>
          </a:p>
        </p:txBody>
      </p:sp>
    </p:spTree>
    <p:extLst>
      <p:ext uri="{BB962C8B-B14F-4D97-AF65-F5344CB8AC3E}">
        <p14:creationId xmlns:p14="http://schemas.microsoft.com/office/powerpoint/2010/main" val="3702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64" y="2598855"/>
            <a:ext cx="10618671" cy="4679181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And this is the testimony: that God has given us eternal life, and this life is in His Son. </a:t>
            </a:r>
            <a:endParaRPr lang="en-GB" sz="8000" b="1" dirty="0">
              <a:solidFill>
                <a:srgbClr val="7030A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63793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1 John 5:11, 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rist Gives Life">
            <a:extLst>
              <a:ext uri="{FF2B5EF4-FFF2-40B4-BE49-F238E27FC236}">
                <a16:creationId xmlns:a16="http://schemas.microsoft.com/office/drawing/2014/main" id="{6E4914A6-F12D-893B-2342-DB19B119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63793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1 John 5:20, 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5" name="Picture 2" descr="Christ Gives Life">
            <a:extLst>
              <a:ext uri="{FF2B5EF4-FFF2-40B4-BE49-F238E27FC236}">
                <a16:creationId xmlns:a16="http://schemas.microsoft.com/office/drawing/2014/main" id="{8095EBED-3D25-3709-6D27-2C709486E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59710" r="37812" b="32478"/>
          <a:stretch/>
        </p:blipFill>
        <p:spPr bwMode="auto">
          <a:xfrm>
            <a:off x="3289299" y="4470400"/>
            <a:ext cx="6697436" cy="1358900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9" y="571500"/>
            <a:ext cx="12183711" cy="5295900"/>
          </a:xfrm>
        </p:spPr>
        <p:txBody>
          <a:bodyPr>
            <a:normAutofit/>
          </a:bodyPr>
          <a:lstStyle/>
          <a:p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“Good, </a:t>
            </a:r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“</a:t>
            </a:r>
            <a:r>
              <a:rPr lang="en-GB" sz="7200" b="1" dirty="0">
                <a:latin typeface="Bahnschrift SemiBold Condensed" panose="020B0502040204020203" pitchFamily="34" charset="0"/>
              </a:rPr>
              <a:t>Greek word </a:t>
            </a:r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’</a:t>
            </a:r>
            <a:r>
              <a:rPr lang="en-GB" sz="11500" b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Agathos</a:t>
            </a:r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.’</a:t>
            </a:r>
            <a:b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Kalos </a:t>
            </a:r>
            <a:r>
              <a:rPr lang="en-GB" sz="7200" b="1" dirty="0">
                <a:latin typeface="Bahnschrift SemiBold Condensed" panose="020B0502040204020203" pitchFamily="34" charset="0"/>
              </a:rPr>
              <a:t>means good on the outside.  </a:t>
            </a:r>
            <a:br>
              <a:rPr lang="en-GB" sz="7200" b="1" dirty="0">
                <a:latin typeface="Bahnschrift SemiBold Condensed" panose="020B0502040204020203" pitchFamily="34" charset="0"/>
              </a:rPr>
            </a:br>
            <a:r>
              <a:rPr lang="en-GB" sz="11500" b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Agathos</a:t>
            </a:r>
            <a:r>
              <a:rPr lang="en-GB" sz="7200" b="1" dirty="0">
                <a:latin typeface="Bahnschrift SemiBold Condensed" panose="020B0502040204020203" pitchFamily="34" charset="0"/>
              </a:rPr>
              <a:t> means good on the inside, </a:t>
            </a:r>
          </a:p>
        </p:txBody>
      </p:sp>
    </p:spTree>
    <p:extLst>
      <p:ext uri="{BB962C8B-B14F-4D97-AF65-F5344CB8AC3E}">
        <p14:creationId xmlns:p14="http://schemas.microsoft.com/office/powerpoint/2010/main" val="9019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63793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Acts</a:t>
            </a:r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4:12, 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What does it mean that there is no other name under heaven by which we must  be saved (Acts 4:12)? | GotQuestions.org">
            <a:extLst>
              <a:ext uri="{FF2B5EF4-FFF2-40B4-BE49-F238E27FC236}">
                <a16:creationId xmlns:a16="http://schemas.microsoft.com/office/drawing/2014/main" id="{B5F1043B-2F07-B294-BAD4-DA0A10427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0"/>
          <a:stretch/>
        </p:blipFill>
        <p:spPr bwMode="auto">
          <a:xfrm>
            <a:off x="381000" y="2211656"/>
            <a:ext cx="11430000" cy="43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e Rich Young Ruler">
            <a:extLst>
              <a:ext uri="{FF2B5EF4-FFF2-40B4-BE49-F238E27FC236}">
                <a16:creationId xmlns:a16="http://schemas.microsoft.com/office/drawing/2014/main" id="{9D96D69D-8449-8CC6-8B1A-03E6BBAD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7200" y="-2945823"/>
            <a:ext cx="10718800" cy="12180455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89" y="-990600"/>
            <a:ext cx="3700111" cy="4902200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5.	He asks the right question. </a:t>
            </a:r>
          </a:p>
        </p:txBody>
      </p:sp>
    </p:spTree>
    <p:extLst>
      <p:ext uri="{BB962C8B-B14F-4D97-AF65-F5344CB8AC3E}">
        <p14:creationId xmlns:p14="http://schemas.microsoft.com/office/powerpoint/2010/main" val="4232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9" y="-393700"/>
            <a:ext cx="12183711" cy="6858000"/>
          </a:xfrm>
        </p:spPr>
        <p:txBody>
          <a:bodyPr>
            <a:normAutofit/>
          </a:bodyPr>
          <a:lstStyle/>
          <a:p>
            <a: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He didn’t ask, </a:t>
            </a:r>
            <a:b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How can I be more religious?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How can I be more moral?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How can I get more self-respect?</a:t>
            </a:r>
            <a:endParaRPr lang="en-GB" sz="11500" dirty="0">
              <a:latin typeface="Bahnschrift SemiLight Condensed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5C048-6E68-F8E3-1D2E-27055402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05" y="-393700"/>
            <a:ext cx="9916736" cy="558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story of the rich young ruler">
            <a:extLst>
              <a:ext uri="{FF2B5EF4-FFF2-40B4-BE49-F238E27FC236}">
                <a16:creationId xmlns:a16="http://schemas.microsoft.com/office/drawing/2014/main" id="{1484E5A4-4D4B-EA76-94F5-834BC007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7900"/>
            <a:ext cx="9144000" cy="6858000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D06CC-6E90-B568-9B09-9EA4692F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887"/>
            <a:ext cx="12192000" cy="1655762"/>
          </a:xfrm>
          <a:solidFill>
            <a:srgbClr val="7030A0"/>
          </a:solidFill>
          <a:ln w="28575">
            <a:noFill/>
          </a:ln>
        </p:spPr>
        <p:txBody>
          <a:bodyPr>
            <a:noAutofit/>
          </a:bodyPr>
          <a:lstStyle/>
          <a:p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</a:t>
            </a: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19:16-22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532" y="2268655"/>
            <a:ext cx="10998936" cy="4679181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Then they said to Him, “What shall we do, that we may work the works of God?”</a:t>
            </a:r>
            <a:endParaRPr lang="en-GB" sz="9600" b="1" dirty="0">
              <a:solidFill>
                <a:srgbClr val="7030A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63793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John 6:28,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532" y="2268655"/>
            <a:ext cx="10998936" cy="4679181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Jesus answered and said to them, “This is the work of God, that you believe in Him whom He sent.”</a:t>
            </a:r>
            <a:endParaRPr lang="en-GB" sz="9600" b="1" dirty="0">
              <a:solidFill>
                <a:srgbClr val="7030A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63793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John 6:29,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esus &amp; The Rich Young Ruler">
            <a:extLst>
              <a:ext uri="{FF2B5EF4-FFF2-40B4-BE49-F238E27FC236}">
                <a16:creationId xmlns:a16="http://schemas.microsoft.com/office/drawing/2014/main" id="{BA75468D-95ED-0C88-4AEE-5DE06F7F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" y="16383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8" y="-1041400"/>
            <a:ext cx="12183711" cy="6858000"/>
          </a:xfrm>
        </p:spPr>
        <p:txBody>
          <a:bodyPr>
            <a:normAutofit/>
          </a:bodyPr>
          <a:lstStyle/>
          <a:p>
            <a:r>
              <a:rPr lang="en-GB" sz="10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What do I need to do to have eternal life?</a:t>
            </a:r>
            <a:b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rist and the rich young man | The Alternate Path">
            <a:extLst>
              <a:ext uri="{FF2B5EF4-FFF2-40B4-BE49-F238E27FC236}">
                <a16:creationId xmlns:a16="http://schemas.microsoft.com/office/drawing/2014/main" id="{06A5F30B-34F4-8744-9CC7-CFD08B73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53" y="3429000"/>
            <a:ext cx="10293093" cy="4839290"/>
          </a:xfrm>
          <a:prstGeom prst="rect">
            <a:avLst/>
          </a:prstGeom>
          <a:noFill/>
          <a:effectLst>
            <a:softEdge rad="863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129" y="2178819"/>
            <a:ext cx="11964871" cy="1842669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“Why do you call Me good? No one is good but One, that is, God.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17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16100"/>
            <a:ext cx="12183711" cy="6858000"/>
          </a:xfrm>
        </p:spPr>
        <p:txBody>
          <a:bodyPr>
            <a:normAutofit fontScale="90000"/>
          </a:bodyPr>
          <a:lstStyle/>
          <a:p>
            <a:r>
              <a:rPr lang="en-GB" sz="73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The rich young ruler had no sense of his offending God, he had no remorse.</a:t>
            </a:r>
            <a:b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	There must be remorse.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	The Beatitude attitude.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	One must be begging God for forgiveness.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9" y="-393700"/>
            <a:ext cx="12183711" cy="6858000"/>
          </a:xfrm>
        </p:spPr>
        <p:txBody>
          <a:bodyPr>
            <a:normAutofit/>
          </a:bodyPr>
          <a:lstStyle/>
          <a:p>
            <a:br>
              <a:rPr lang="en-GB" sz="8000" dirty="0">
                <a:latin typeface="Bahnschrift SemiLight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	There needs to be meekness.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	There needs to be mourning, overwhelmed by sin.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ylized hi-res stock photography and images - Alamy">
            <a:extLst>
              <a:ext uri="{FF2B5EF4-FFF2-40B4-BE49-F238E27FC236}">
                <a16:creationId xmlns:a16="http://schemas.microsoft.com/office/drawing/2014/main" id="{57A3F6B8-DBA0-1DCF-9091-DA5FC3E6A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082" b="45801"/>
          <a:stretch/>
        </p:blipFill>
        <p:spPr bwMode="auto">
          <a:xfrm>
            <a:off x="9010934" y="2954839"/>
            <a:ext cx="3732915" cy="37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19" y="2178819"/>
            <a:ext cx="10998936" cy="4679181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God is a just judge, And God is angry with the wicked every day.</a:t>
            </a:r>
            <a:endParaRPr lang="en-GB" sz="9600" b="1" dirty="0">
              <a:solidFill>
                <a:srgbClr val="7030A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63793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Psalms 7:11,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king Disciples​—Courage">
            <a:extLst>
              <a:ext uri="{FF2B5EF4-FFF2-40B4-BE49-F238E27FC236}">
                <a16:creationId xmlns:a16="http://schemas.microsoft.com/office/drawing/2014/main" id="{AADA2E58-B6D2-EBE7-FCFC-BC5F1ADFB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0852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18-19,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3D7DD3-4335-3FB1-8493-325051139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4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6200"/>
            <a:ext cx="12183711" cy="6858000"/>
          </a:xfrm>
        </p:spPr>
        <p:txBody>
          <a:bodyPr>
            <a:normAutofit fontScale="90000"/>
          </a:bodyPr>
          <a:lstStyle/>
          <a:p>
            <a: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The Ten Commandments are divided into two parts. </a:t>
            </a:r>
            <a:br>
              <a:rPr lang="en-GB" sz="73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br>
              <a:rPr lang="en-GB" sz="115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	The first half deal with God.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r>
              <a:rPr lang="en-GB" sz="8000" dirty="0">
                <a:latin typeface="Bahnschrift SemiLight Condensed" panose="020B0502040204020203" pitchFamily="34" charset="0"/>
              </a:rPr>
              <a:t>	The second half deal with man.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3F42DD-E713-FA28-620D-B3BBB3759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91" y="1424068"/>
            <a:ext cx="6096528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reeBibleimages :: A rich man questions Jesus :: A rich man questions Jesus  about eternal life (Matthew 19:16-30, Mark 10:17-31, Luke 18:18-30)">
            <a:extLst>
              <a:ext uri="{FF2B5EF4-FFF2-40B4-BE49-F238E27FC236}">
                <a16:creationId xmlns:a16="http://schemas.microsoft.com/office/drawing/2014/main" id="{BEAEBEE2-EE55-40D6-23D7-0A48A695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850900"/>
            <a:ext cx="9144000" cy="6858000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20,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3D7DD3-4335-3FB1-8493-32505113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2161381"/>
            <a:ext cx="5676900" cy="4620419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Bahnschrift SemiLight Condensed" panose="020B0502040204020203" pitchFamily="34" charset="0"/>
              </a:rPr>
              <a:t>“All these things I have kept from my youth. What do I still lack?”</a:t>
            </a:r>
          </a:p>
        </p:txBody>
      </p:sp>
    </p:spTree>
    <p:extLst>
      <p:ext uri="{BB962C8B-B14F-4D97-AF65-F5344CB8AC3E}">
        <p14:creationId xmlns:p14="http://schemas.microsoft.com/office/powerpoint/2010/main" val="9834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16" y="2305819"/>
            <a:ext cx="11106484" cy="4564994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So likewise, whoever of you does not forsake all that he has cannot be My disciple.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14:33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9" y="2908300"/>
            <a:ext cx="12183711" cy="6858000"/>
          </a:xfrm>
        </p:spPr>
        <p:txBody>
          <a:bodyPr>
            <a:normAutofit fontScale="90000"/>
          </a:bodyPr>
          <a:lstStyle/>
          <a:p>
            <a:r>
              <a:rPr lang="en-GB" sz="73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This shows us how he perceived those laws. </a:t>
            </a: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6700" dirty="0">
                <a:latin typeface="Bahnschrift SemiLight Condensed" panose="020B0502040204020203" pitchFamily="34" charset="0"/>
              </a:rPr>
              <a:t>o	Maybe he never murdered anybody. </a:t>
            </a:r>
            <a:br>
              <a:rPr lang="en-GB" sz="6700" dirty="0">
                <a:latin typeface="Bahnschrift SemiLight Condensed" panose="020B0502040204020203" pitchFamily="34" charset="0"/>
              </a:rPr>
            </a:br>
            <a:r>
              <a:rPr lang="en-GB" sz="6700" dirty="0">
                <a:latin typeface="Bahnschrift SemiLight Condensed" panose="020B0502040204020203" pitchFamily="34" charset="0"/>
              </a:rPr>
              <a:t>o	Maybe he never committed adultery. </a:t>
            </a:r>
            <a:br>
              <a:rPr lang="en-GB" sz="6700" dirty="0">
                <a:latin typeface="Bahnschrift SemiLight Condensed" panose="020B0502040204020203" pitchFamily="34" charset="0"/>
              </a:rPr>
            </a:br>
            <a:r>
              <a:rPr lang="en-GB" sz="6700" dirty="0">
                <a:latin typeface="Bahnschrift SemiLight Condensed" panose="020B0502040204020203" pitchFamily="34" charset="0"/>
              </a:rPr>
              <a:t>o	Maybe he never stole anything.</a:t>
            </a:r>
            <a:br>
              <a:rPr lang="en-GB" sz="6700" dirty="0">
                <a:latin typeface="Bahnschrift SemiLight Condensed" panose="020B0502040204020203" pitchFamily="34" charset="0"/>
              </a:rPr>
            </a:br>
            <a:r>
              <a:rPr lang="en-GB" sz="6700" dirty="0">
                <a:latin typeface="Bahnschrift SemiLight Condensed" panose="020B0502040204020203" pitchFamily="34" charset="0"/>
              </a:rPr>
              <a:t>o	Maybe he never lied to anybody.</a:t>
            </a:r>
            <a:br>
              <a:rPr lang="en-GB" sz="6700" dirty="0">
                <a:latin typeface="Bahnschrift SemiLight Condensed" panose="020B0502040204020203" pitchFamily="34" charset="0"/>
              </a:rPr>
            </a:br>
            <a:r>
              <a:rPr lang="en-GB" sz="6700" dirty="0">
                <a:latin typeface="Bahnschrift SemiLight Condensed" panose="020B0502040204020203" pitchFamily="34" charset="0"/>
              </a:rPr>
              <a:t>o	Maybe he honoured his father and mother.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5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2770" name="Picture 2" descr="Bishop's Blog: Murder in the Heart﻿ - United Methodist Insight">
            <a:extLst>
              <a:ext uri="{FF2B5EF4-FFF2-40B4-BE49-F238E27FC236}">
                <a16:creationId xmlns:a16="http://schemas.microsoft.com/office/drawing/2014/main" id="{592B4C67-F3D6-55AE-C24F-FAD1C38FC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4830" r="-81" b="18067"/>
          <a:stretch/>
        </p:blipFill>
        <p:spPr bwMode="auto">
          <a:xfrm>
            <a:off x="260350" y="2112963"/>
            <a:ext cx="11690350" cy="50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9" y="2336800"/>
            <a:ext cx="12183711" cy="6858000"/>
          </a:xfrm>
        </p:spPr>
        <p:txBody>
          <a:bodyPr>
            <a:normAutofit fontScale="90000"/>
          </a:bodyPr>
          <a:lstStyle/>
          <a:p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The YOUNG RICH man </a:t>
            </a:r>
            <a:r>
              <a:rPr lang="en-GB" sz="8000" dirty="0">
                <a:latin typeface="Bahnschrift SemiBold Condensed" panose="020B0502040204020203" pitchFamily="34" charset="0"/>
              </a:rPr>
              <a:t>didn’t understand the </a:t>
            </a:r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internal character of God’s law, </a:t>
            </a:r>
            <a:r>
              <a:rPr lang="en-GB" sz="8000" b="1" dirty="0">
                <a:latin typeface="Bahnschrift SemiBold Condensed" panose="020B0502040204020203" pitchFamily="34" charset="0"/>
              </a:rPr>
              <a:t>he understood only the </a:t>
            </a:r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externals.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aking Disciples​—Courage">
            <a:extLst>
              <a:ext uri="{FF2B5EF4-FFF2-40B4-BE49-F238E27FC236}">
                <a16:creationId xmlns:a16="http://schemas.microsoft.com/office/drawing/2014/main" id="{637D1DB1-C44D-A49B-0DE1-2E0F13EF3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78" t="3110" r="1778" b="14224"/>
          <a:stretch/>
        </p:blipFill>
        <p:spPr bwMode="auto">
          <a:xfrm>
            <a:off x="1397000" y="2413000"/>
            <a:ext cx="1143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89" y="4991100"/>
            <a:ext cx="12183711" cy="3733800"/>
          </a:xfrm>
        </p:spPr>
        <p:txBody>
          <a:bodyPr>
            <a:normAutofit fontScale="90000"/>
          </a:bodyPr>
          <a:lstStyle/>
          <a:p>
            <a:pPr algn="l"/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He wouldn’t confess his sin.</a:t>
            </a: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7300" b="1" dirty="0">
                <a:latin typeface="Bahnschrift SemiBold Condensed" panose="020B0502040204020203" pitchFamily="34" charset="0"/>
              </a:rPr>
              <a:t></a:t>
            </a:r>
            <a:r>
              <a:rPr lang="en-GB" sz="6700" b="1" dirty="0">
                <a:latin typeface="Bahnschrift SemiBold Condensed" panose="020B0502040204020203" pitchFamily="34" charset="0"/>
              </a:rPr>
              <a:t>	</a:t>
            </a:r>
            <a:r>
              <a:rPr lang="en-GB" sz="7300" b="1" dirty="0">
                <a:latin typeface="Bahnschrift SemiBold Condensed" panose="020B0502040204020203" pitchFamily="34" charset="0"/>
              </a:rPr>
              <a:t>Confession of sin, </a:t>
            </a:r>
            <a:br>
              <a:rPr lang="en-GB" sz="7300" b="1" dirty="0">
                <a:latin typeface="Bahnschrift SemiBold Condensed" panose="020B0502040204020203" pitchFamily="34" charset="0"/>
              </a:rPr>
            </a:br>
            <a:r>
              <a:rPr lang="en-GB" sz="7300" b="1" dirty="0">
                <a:latin typeface="Bahnschrift SemiBold Condensed" panose="020B0502040204020203" pitchFamily="34" charset="0"/>
              </a:rPr>
              <a:t>	Repentance, </a:t>
            </a:r>
            <a:br>
              <a:rPr lang="en-GB" sz="7300" b="1" dirty="0">
                <a:latin typeface="Bahnschrift SemiBold Condensed" panose="020B0502040204020203" pitchFamily="34" charset="0"/>
              </a:rPr>
            </a:br>
            <a:r>
              <a:rPr lang="en-GB" sz="7300" b="1" dirty="0">
                <a:latin typeface="Bahnschrift SemiBold Condensed" panose="020B0502040204020203" pitchFamily="34" charset="0"/>
              </a:rPr>
              <a:t>	Turning from sin </a:t>
            </a: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reeBibleimages :: A rich man questions Jesus :: A rich man questions Jesus  about eternal life (Matthew 19:16-30, Mark 10:17-31, Luke 18:18-30)">
            <a:extLst>
              <a:ext uri="{FF2B5EF4-FFF2-40B4-BE49-F238E27FC236}">
                <a16:creationId xmlns:a16="http://schemas.microsoft.com/office/drawing/2014/main" id="{BEAEBEE2-EE55-40D6-23D7-0A48A695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850900"/>
            <a:ext cx="9144000" cy="6858000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20,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3D7DD3-4335-3FB1-8493-32505113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2161381"/>
            <a:ext cx="5676900" cy="4620419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Bahnschrift SemiLight Condensed" panose="020B0502040204020203" pitchFamily="34" charset="0"/>
              </a:rPr>
              <a:t>“All these things I have kept from my youth. What do I still lack?”</a:t>
            </a:r>
          </a:p>
        </p:txBody>
      </p:sp>
    </p:spTree>
    <p:extLst>
      <p:ext uri="{BB962C8B-B14F-4D97-AF65-F5344CB8AC3E}">
        <p14:creationId xmlns:p14="http://schemas.microsoft.com/office/powerpoint/2010/main" val="3744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aking Disciples​—Courage">
            <a:extLst>
              <a:ext uri="{FF2B5EF4-FFF2-40B4-BE49-F238E27FC236}">
                <a16:creationId xmlns:a16="http://schemas.microsoft.com/office/drawing/2014/main" id="{637D1DB1-C44D-A49B-0DE1-2E0F13EF3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78" t="3110" r="1778" b="14224"/>
          <a:stretch/>
        </p:blipFill>
        <p:spPr bwMode="auto">
          <a:xfrm>
            <a:off x="465489" y="3911600"/>
            <a:ext cx="1143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89" y="7137400"/>
            <a:ext cx="12183711" cy="3733800"/>
          </a:xfrm>
        </p:spPr>
        <p:txBody>
          <a:bodyPr>
            <a:normAutofit fontScale="90000"/>
          </a:bodyPr>
          <a:lstStyle/>
          <a:p>
            <a:pPr algn="l"/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Young man believed this. .</a:t>
            </a: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7300" b="1" dirty="0">
                <a:latin typeface="Bahnschrift SemiBold Condensed" panose="020B0502040204020203" pitchFamily="34" charset="0"/>
              </a:rPr>
              <a:t>He believed he was righteous.</a:t>
            </a:r>
            <a:br>
              <a:rPr lang="en-GB" sz="7300" b="1" dirty="0">
                <a:latin typeface="Bahnschrift SemiBold Condensed" panose="020B0502040204020203" pitchFamily="34" charset="0"/>
              </a:rPr>
            </a:br>
            <a:r>
              <a:rPr lang="en-GB" sz="7300" b="1" dirty="0">
                <a:latin typeface="Bahnschrift SemiBold Condensed" panose="020B0502040204020203" pitchFamily="34" charset="0"/>
              </a:rPr>
              <a:t>He believed he had kept the law.</a:t>
            </a:r>
            <a:br>
              <a:rPr lang="en-GB" sz="7300" b="1" dirty="0">
                <a:latin typeface="Bahnschrift SemiBold Condensed" panose="020B0502040204020203" pitchFamily="34" charset="0"/>
              </a:rPr>
            </a:br>
            <a:r>
              <a:rPr lang="en-GB" sz="7300" b="1" dirty="0">
                <a:latin typeface="Bahnschrift SemiBold Condensed" panose="020B0502040204020203" pitchFamily="34" charset="0"/>
              </a:rPr>
              <a:t>He couldn’t figure out what else he ought to do. </a:t>
            </a:r>
            <a:br>
              <a:rPr lang="en-GB" sz="7300" b="1" dirty="0">
                <a:latin typeface="Bahnschrift SemiBold Condensed" panose="020B0502040204020203" pitchFamily="34" charset="0"/>
              </a:rPr>
            </a:b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</a:t>
            </a: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Mark 10:21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3D7DD3-4335-3FB1-8493-32505113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2161381"/>
            <a:ext cx="11379200" cy="4620419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Bahnschrift SemiLight Condensed" panose="020B0502040204020203" pitchFamily="34" charset="0"/>
              </a:rPr>
              <a:t>Go your way, sell whatever you have and give to the poor, and you will have treasure in heaven; and come, take up the cross, and follow Me.”</a:t>
            </a:r>
          </a:p>
        </p:txBody>
      </p:sp>
    </p:spTree>
    <p:extLst>
      <p:ext uri="{BB962C8B-B14F-4D97-AF65-F5344CB8AC3E}">
        <p14:creationId xmlns:p14="http://schemas.microsoft.com/office/powerpoint/2010/main" val="27849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 Lifestyle of Peace: Confession &amp; Repentance from Sins: How does it Work?">
            <a:extLst>
              <a:ext uri="{FF2B5EF4-FFF2-40B4-BE49-F238E27FC236}">
                <a16:creationId xmlns:a16="http://schemas.microsoft.com/office/drawing/2014/main" id="{8468DBC0-2767-2E26-AF53-2E288119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94" y="-1714500"/>
            <a:ext cx="11917011" cy="4902200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6.	Obtaining eternal life is confession &amp; repentance. </a:t>
            </a:r>
          </a:p>
        </p:txBody>
      </p:sp>
    </p:spTree>
    <p:extLst>
      <p:ext uri="{BB962C8B-B14F-4D97-AF65-F5344CB8AC3E}">
        <p14:creationId xmlns:p14="http://schemas.microsoft.com/office/powerpoint/2010/main" val="14207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HIFTING TIDES: CHOOSING HEAVENLY TREASURES OVER EARTHLY RICHES | by  Opeyemi Gbenga | Medium">
            <a:extLst>
              <a:ext uri="{FF2B5EF4-FFF2-40B4-BE49-F238E27FC236}">
                <a16:creationId xmlns:a16="http://schemas.microsoft.com/office/drawing/2014/main" id="{5FD2A5DD-56DB-00C8-E761-37CC335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698500"/>
            <a:ext cx="8674100" cy="6858000"/>
          </a:xfrm>
          <a:prstGeom prst="rect">
            <a:avLst/>
          </a:prstGeom>
          <a:noFill/>
          <a:effectLst>
            <a:softEdge rad="1193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21,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roject H.O.P.E. - Christian blog and youth mentoring site - HOPE-IN-CHRIST  MINISTRIES, INC.">
            <a:extLst>
              <a:ext uri="{FF2B5EF4-FFF2-40B4-BE49-F238E27FC236}">
                <a16:creationId xmlns:a16="http://schemas.microsoft.com/office/drawing/2014/main" id="{D25EC537-C73D-460F-0C16-C8D7EA4C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146050"/>
            <a:ext cx="12506326" cy="8322139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94" y="-1714500"/>
            <a:ext cx="11917011" cy="3060701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7.	Surrender to obey the Lord. </a:t>
            </a:r>
          </a:p>
        </p:txBody>
      </p:sp>
    </p:spTree>
    <p:extLst>
      <p:ext uri="{BB962C8B-B14F-4D97-AF65-F5344CB8AC3E}">
        <p14:creationId xmlns:p14="http://schemas.microsoft.com/office/powerpoint/2010/main" val="5984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692BAFB7-76E3-6DF4-43A6-28F610D35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19" y="1944305"/>
            <a:ext cx="11415562" cy="352284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On the one hand, he had his possessions.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On the other hand, there was Jesus Christ.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9" y="0"/>
            <a:ext cx="11415561" cy="1713297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There was a test.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F9CB3-C0C4-83A0-5819-9456E3B8F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0" y="2157874"/>
            <a:ext cx="7620660" cy="2542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FF5FF-25D5-F774-D907-83C107F8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9484" y="7575083"/>
            <a:ext cx="7620660" cy="2542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50BC1-5FD0-E363-489B-9F1C130A9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39" y="4397795"/>
            <a:ext cx="5913633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9" y="2336800"/>
            <a:ext cx="12183711" cy="6858000"/>
          </a:xfrm>
        </p:spPr>
        <p:txBody>
          <a:bodyPr>
            <a:normAutofit fontScale="90000"/>
          </a:bodyPr>
          <a:lstStyle/>
          <a:p>
            <a:r>
              <a:rPr lang="en-GB" sz="9800" b="1" dirty="0">
                <a:latin typeface="Bahnschrift SemiBold Condensed" panose="020B0502040204020203" pitchFamily="34" charset="0"/>
              </a:rPr>
              <a:t>True salvation includes </a:t>
            </a:r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confession of sin, repentance.</a:t>
            </a: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9800" b="1" dirty="0">
                <a:latin typeface="Bahnschrift SemiBold Condensed" panose="020B0502040204020203" pitchFamily="34" charset="0"/>
              </a:rPr>
              <a:t>True salvation includes a</a:t>
            </a:r>
            <a: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submission to obey the Lord. </a:t>
            </a: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89" y="6858000"/>
            <a:ext cx="12183711" cy="4305300"/>
          </a:xfrm>
        </p:spPr>
        <p:txBody>
          <a:bodyPr>
            <a:normAutofit fontScale="90000"/>
          </a:bodyPr>
          <a:lstStyle/>
          <a:p>
            <a:r>
              <a:rPr lang="en-GB" sz="9800" b="1" dirty="0">
                <a:latin typeface="Bahnschrift SemiBold Condensed" panose="020B0502040204020203" pitchFamily="34" charset="0"/>
              </a:rPr>
              <a:t>The sin of this young ruler was a sin of covetousness.</a:t>
            </a:r>
            <a:br>
              <a:rPr lang="en-GB" sz="9800" b="1" dirty="0">
                <a:latin typeface="Bahnschrift SemiBold Condensed" panose="020B0502040204020203" pitchFamily="34" charset="0"/>
              </a:rPr>
            </a:br>
            <a: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•	Sin of indulgence, </a:t>
            </a:r>
            <a:b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•	Sin of materialism, </a:t>
            </a:r>
            <a:b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•	Sin of wealth.</a:t>
            </a:r>
            <a:br>
              <a:rPr lang="en-GB" sz="9800" b="1" dirty="0">
                <a:latin typeface="Bahnschrift SemiBold Condensed" panose="020B0502040204020203" pitchFamily="34" charset="0"/>
              </a:rPr>
            </a:b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14:33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6353DDDC-2041-986A-05BD-66C443388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2161381"/>
            <a:ext cx="11379200" cy="4620419"/>
          </a:xfrm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</a:rPr>
              <a:t>So likewise, whoever of you does not forsake all that he has cannot be My disciple.</a:t>
            </a:r>
          </a:p>
        </p:txBody>
      </p:sp>
    </p:spTree>
    <p:extLst>
      <p:ext uri="{BB962C8B-B14F-4D97-AF65-F5344CB8AC3E}">
        <p14:creationId xmlns:p14="http://schemas.microsoft.com/office/powerpoint/2010/main" val="35901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011" y="4673600"/>
            <a:ext cx="12183711" cy="6858000"/>
          </a:xfrm>
        </p:spPr>
        <p:txBody>
          <a:bodyPr>
            <a:normAutofit fontScale="90000"/>
          </a:bodyPr>
          <a:lstStyle/>
          <a:p>
            <a: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because He knew this was most important to the young ruler.</a:t>
            </a:r>
            <a:br>
              <a:rPr lang="en-GB" sz="8900" b="1" dirty="0">
                <a:latin typeface="Bahnschrift SemiBold Condensed" panose="020B0502040204020203" pitchFamily="34" charset="0"/>
              </a:rPr>
            </a:br>
            <a:r>
              <a:rPr lang="en-GB" sz="7300" dirty="0">
                <a:latin typeface="Bahnschrift SemiLight Condensed" panose="020B0502040204020203" pitchFamily="34" charset="0"/>
              </a:rPr>
              <a:t>o	For some people it might be a car. </a:t>
            </a:r>
            <a:br>
              <a:rPr lang="en-GB" sz="7300" dirty="0">
                <a:latin typeface="Bahnschrift SemiLight Condensed" panose="020B0502040204020203" pitchFamily="34" charset="0"/>
              </a:rPr>
            </a:br>
            <a:r>
              <a:rPr lang="en-GB" sz="7300" dirty="0">
                <a:latin typeface="Bahnschrift SemiLight Condensed" panose="020B0502040204020203" pitchFamily="34" charset="0"/>
              </a:rPr>
              <a:t>o	For some people it might be a girl. </a:t>
            </a:r>
            <a:br>
              <a:rPr lang="en-GB" sz="7300" dirty="0">
                <a:latin typeface="Bahnschrift SemiLight Condensed" panose="020B0502040204020203" pitchFamily="34" charset="0"/>
              </a:rPr>
            </a:br>
            <a:r>
              <a:rPr lang="en-GB" sz="7300" dirty="0">
                <a:latin typeface="Bahnschrift SemiLight Condensed" panose="020B0502040204020203" pitchFamily="34" charset="0"/>
              </a:rPr>
              <a:t>o	For some people it might be a job, or a career, or a certain sin they want to indulge in, or whatever. </a:t>
            </a:r>
            <a:br>
              <a:rPr lang="en-GB" sz="9800" b="1" dirty="0">
                <a:latin typeface="Bahnschrift SemiBold Condensed" panose="020B0502040204020203" pitchFamily="34" charset="0"/>
              </a:rPr>
            </a:b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0"/>
            <a:ext cx="12183711" cy="6858000"/>
          </a:xfrm>
          <a:effectLst>
            <a:softEdge rad="1270000"/>
          </a:effectLst>
        </p:spPr>
        <p:txBody>
          <a:bodyPr>
            <a:normAutofit fontScale="90000"/>
          </a:bodyPr>
          <a:lstStyle/>
          <a:p>
            <a: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For this rich young ruler, it was his money and his possessions. </a:t>
            </a:r>
            <a:br>
              <a:rPr lang="en-GB" sz="9800" b="1" dirty="0">
                <a:latin typeface="Bahnschrift SemiBold Condensed" panose="020B0502040204020203" pitchFamily="34" charset="0"/>
              </a:rPr>
            </a:b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  <p:pic>
        <p:nvPicPr>
          <p:cNvPr id="43010" name="Picture 2" descr="G. Hoffman | Jesus Christ with a Rich Man | MutualArt">
            <a:extLst>
              <a:ext uri="{FF2B5EF4-FFF2-40B4-BE49-F238E27FC236}">
                <a16:creationId xmlns:a16="http://schemas.microsoft.com/office/drawing/2014/main" id="{1BAB7ADE-CD38-CD8B-D419-CE2119CB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739900"/>
            <a:ext cx="10770170" cy="7531100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n on 5. Life of Jesus Christ">
            <a:extLst>
              <a:ext uri="{FF2B5EF4-FFF2-40B4-BE49-F238E27FC236}">
                <a16:creationId xmlns:a16="http://schemas.microsoft.com/office/drawing/2014/main" id="{44C6F21E-1104-78E0-4F41-54EC12106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r="9910"/>
          <a:stretch/>
        </p:blipFill>
        <p:spPr bwMode="auto">
          <a:xfrm>
            <a:off x="0" y="1081768"/>
            <a:ext cx="7924800" cy="6734817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13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8132" name="Picture 4" descr="Children's Bible Story -Pearl of Great Price, Aug 31 #2FishTalks - YouTube">
            <a:extLst>
              <a:ext uri="{FF2B5EF4-FFF2-40B4-BE49-F238E27FC236}">
                <a16:creationId xmlns:a16="http://schemas.microsoft.com/office/drawing/2014/main" id="{F66EF4E8-65F4-3FEF-C6C6-A93B76853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3" b="10833"/>
          <a:stretch/>
        </p:blipFill>
        <p:spPr bwMode="auto">
          <a:xfrm>
            <a:off x="5651542" y="1958237"/>
            <a:ext cx="7594558" cy="4645876"/>
          </a:xfrm>
          <a:prstGeom prst="rect">
            <a:avLst/>
          </a:prstGeom>
          <a:noFill/>
          <a:effectLst>
            <a:softEdge rad="825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Romans 10:9-10, 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2119D-405A-4584-38F3-32DA3A7B9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Pin on Inspiration">
            <a:extLst>
              <a:ext uri="{FF2B5EF4-FFF2-40B4-BE49-F238E27FC236}">
                <a16:creationId xmlns:a16="http://schemas.microsoft.com/office/drawing/2014/main" id="{22D1136B-FF25-D977-2AC3-F08866F4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9649"/>
            <a:ext cx="68580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ncounter #9: Rich Young Man | ENCOUNTER">
            <a:extLst>
              <a:ext uri="{FF2B5EF4-FFF2-40B4-BE49-F238E27FC236}">
                <a16:creationId xmlns:a16="http://schemas.microsoft.com/office/drawing/2014/main" id="{201616B4-A74E-7CF9-3D44-A8A25F3C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881"/>
            <a:ext cx="12192000" cy="84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22,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hat Did Jesus Mean With “Sell Everything You Have”? | Charismactivism">
            <a:extLst>
              <a:ext uri="{FF2B5EF4-FFF2-40B4-BE49-F238E27FC236}">
                <a16:creationId xmlns:a16="http://schemas.microsoft.com/office/drawing/2014/main" id="{A1A7F6B9-9179-8B61-BA51-6697308A1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7" y="214630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41300"/>
            <a:ext cx="12183711" cy="2565400"/>
          </a:xfrm>
          <a:effectLst>
            <a:softEdge rad="1270000"/>
          </a:effectLst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He really did want eternal life; he wasn’t willing to pay the price. </a:t>
            </a: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tylized hi-res stock photography and images - Alamy">
            <a:extLst>
              <a:ext uri="{FF2B5EF4-FFF2-40B4-BE49-F238E27FC236}">
                <a16:creationId xmlns:a16="http://schemas.microsoft.com/office/drawing/2014/main" id="{68C28FB2-61E8-414F-1685-76F59323F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082" b="45801"/>
          <a:stretch/>
        </p:blipFill>
        <p:spPr bwMode="auto">
          <a:xfrm>
            <a:off x="8459085" y="3141045"/>
            <a:ext cx="3732915" cy="37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ylized hi-res stock photography and images - Alamy">
            <a:extLst>
              <a:ext uri="{FF2B5EF4-FFF2-40B4-BE49-F238E27FC236}">
                <a16:creationId xmlns:a16="http://schemas.microsoft.com/office/drawing/2014/main" id="{5961B286-9A41-4A84-2D37-29B9EC14B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6" r="41256" b="7509"/>
          <a:stretch/>
        </p:blipFill>
        <p:spPr bwMode="auto">
          <a:xfrm>
            <a:off x="-173255" y="4611665"/>
            <a:ext cx="3599682" cy="26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What Happened To The Rich Young Ruler? | Good News Unlimited">
            <a:extLst>
              <a:ext uri="{FF2B5EF4-FFF2-40B4-BE49-F238E27FC236}">
                <a16:creationId xmlns:a16="http://schemas.microsoft.com/office/drawing/2014/main" id="{120A94FB-63D4-B122-96BF-8A77D1CE1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552322"/>
            <a:ext cx="5702300" cy="6897944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56BC4-3885-6808-EA01-1CD867FA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8077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6100" b="1" dirty="0">
                <a:solidFill>
                  <a:srgbClr val="7030A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BF5D-99AC-02D5-8D81-6304B639F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692BAFB7-76E3-6DF4-43A6-28F610D35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19" y="4239929"/>
            <a:ext cx="11415562" cy="352284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7200" b="1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“Eternal life” </a:t>
            </a:r>
            <a:r>
              <a:rPr lang="en-GB" sz="5400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is used about 50 times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219" y="856648"/>
            <a:ext cx="11415561" cy="1713297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How to obtain eternal life?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079014-1D3A-E6CC-E332-7B58CFF8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5" y="1193062"/>
            <a:ext cx="6096528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New Testament 4, Lesson 1: Jesus And Zacchaeus Seeds Of, 41% OFF">
            <a:extLst>
              <a:ext uri="{FF2B5EF4-FFF2-40B4-BE49-F238E27FC236}">
                <a16:creationId xmlns:a16="http://schemas.microsoft.com/office/drawing/2014/main" id="{A672382E-AEAC-6C91-7712-217501D0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5" y="633413"/>
            <a:ext cx="12319230" cy="79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19:8-10,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B735E0-C9D2-3810-000A-6F97FCD25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211" y="5899150"/>
            <a:ext cx="12183711" cy="6858000"/>
          </a:xfrm>
        </p:spPr>
        <p:txBody>
          <a:bodyPr>
            <a:normAutofit fontScale="90000"/>
          </a:bodyPr>
          <a:lstStyle/>
          <a:p>
            <a:r>
              <a:rPr lang="en-GB" sz="8900" b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Zacheus</a:t>
            </a:r>
            <a:r>
              <a:rPr lang="en-GB" sz="89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knew he had been doing wrong all the time.</a:t>
            </a:r>
            <a:br>
              <a:rPr lang="en-GB" sz="8900" b="1" dirty="0">
                <a:latin typeface="Bahnschrift SemiBold Condensed" panose="020B0502040204020203" pitchFamily="34" charset="0"/>
              </a:rPr>
            </a:br>
            <a:r>
              <a:rPr lang="en-GB" sz="7300" dirty="0">
                <a:latin typeface="Bahnschrift SemiLight Condensed" panose="020B0502040204020203" pitchFamily="34" charset="0"/>
              </a:rPr>
              <a:t>I have got to get my life right. </a:t>
            </a:r>
            <a:br>
              <a:rPr lang="en-GB" sz="7300" dirty="0">
                <a:latin typeface="Bahnschrift SemiLight Condensed" panose="020B0502040204020203" pitchFamily="34" charset="0"/>
              </a:rPr>
            </a:br>
            <a:r>
              <a:rPr lang="en-GB" sz="7300" dirty="0">
                <a:latin typeface="Bahnschrift SemiLight Condensed" panose="020B0502040204020203" pitchFamily="34" charset="0"/>
              </a:rPr>
              <a:t>I have got to give everything back. </a:t>
            </a:r>
            <a:br>
              <a:rPr lang="en-GB" sz="7300" dirty="0">
                <a:latin typeface="Bahnschrift SemiLight Condensed" panose="020B0502040204020203" pitchFamily="34" charset="0"/>
              </a:rPr>
            </a:br>
            <a:r>
              <a:rPr lang="en-GB" sz="7300" dirty="0">
                <a:latin typeface="Bahnschrift SemiLight Condensed" panose="020B0502040204020203" pitchFamily="34" charset="0"/>
              </a:rPr>
              <a:t>I have got to give all this stuff to the poor. </a:t>
            </a:r>
            <a:br>
              <a:rPr lang="en-GB" sz="7300" dirty="0">
                <a:latin typeface="Bahnschrift SemiLight Condensed" panose="020B0502040204020203" pitchFamily="34" charset="0"/>
              </a:rPr>
            </a:br>
            <a:r>
              <a:rPr lang="en-GB" sz="7300" dirty="0">
                <a:latin typeface="Bahnschrift SemiLight Condensed" panose="020B0502040204020203" pitchFamily="34" charset="0"/>
              </a:rPr>
              <a:t>I have got to return to everybody four hundred percent.</a:t>
            </a:r>
            <a:br>
              <a:rPr lang="en-GB" sz="7300" dirty="0">
                <a:latin typeface="Bahnschrift SemiLight Condensed" panose="020B0502040204020203" pitchFamily="34" charset="0"/>
              </a:rPr>
            </a:br>
            <a:br>
              <a:rPr lang="en-GB" sz="9800" b="1" dirty="0">
                <a:latin typeface="Bahnschrift SemiBold Condensed" panose="020B0502040204020203" pitchFamily="34" charset="0"/>
              </a:rPr>
            </a:br>
            <a:br>
              <a:rPr lang="en-GB" sz="98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br>
              <a:rPr lang="en-GB" sz="8000" dirty="0">
                <a:latin typeface="Bahnschrift SemiLight Condensed" panose="020B0502040204020203" pitchFamily="34" charset="0"/>
              </a:rPr>
            </a:br>
            <a:endParaRPr lang="en-GB" sz="115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103275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19 and Luke 19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4274" name="Picture 2" descr="Christ's Church Kids On X: Ask Your Kids About Jesus And, 41% OFF">
            <a:extLst>
              <a:ext uri="{FF2B5EF4-FFF2-40B4-BE49-F238E27FC236}">
                <a16:creationId xmlns:a16="http://schemas.microsoft.com/office/drawing/2014/main" id="{5CBF219A-7588-54D6-4C59-1597840E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r="5684"/>
          <a:stretch/>
        </p:blipFill>
        <p:spPr bwMode="auto">
          <a:xfrm>
            <a:off x="5929163" y="1471462"/>
            <a:ext cx="6150543" cy="52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Yeshua God: The Rich Young Ruler The Blind Old Beggar, 55% OFF">
            <a:extLst>
              <a:ext uri="{FF2B5EF4-FFF2-40B4-BE49-F238E27FC236}">
                <a16:creationId xmlns:a16="http://schemas.microsoft.com/office/drawing/2014/main" id="{1762722C-6A99-265A-6495-7BE6E5D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" y="1471462"/>
            <a:ext cx="5342267" cy="52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hn 3:16 - For God So Loved the World">
            <a:extLst>
              <a:ext uri="{FF2B5EF4-FFF2-40B4-BE49-F238E27FC236}">
                <a16:creationId xmlns:a16="http://schemas.microsoft.com/office/drawing/2014/main" id="{D3737C41-03D5-3344-D898-CF0C2B41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79" y="1124698"/>
            <a:ext cx="12831758" cy="76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John 3:16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536ABE-A64D-5E9D-6DED-9E472B42D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16" y="2305819"/>
            <a:ext cx="11106484" cy="4564994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“How do you get eternal life?”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53887"/>
            <a:ext cx="12192000" cy="165576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John 6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Don't Take Eternal Life for Granted | Catholic Answers Magazine">
            <a:extLst>
              <a:ext uri="{FF2B5EF4-FFF2-40B4-BE49-F238E27FC236}">
                <a16:creationId xmlns:a16="http://schemas.microsoft.com/office/drawing/2014/main" id="{16D9B834-437E-C976-961A-D36E7DBA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4" y="3280082"/>
            <a:ext cx="11430000" cy="3810000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692BAFB7-76E3-6DF4-43A6-28F610D35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91" y="2637323"/>
            <a:ext cx="11415562" cy="3590223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7200" b="1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Jesus would have failed the evangelism class.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7200" b="1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doesn’t know how to get closure.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7200" b="1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doesn’t know how to draw the net.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7200" b="1" dirty="0">
                <a:latin typeface="Bahnschrift Light Semi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doesn’t know how to sign the guy up.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41B2F-96CF-C96B-BD9A-9B76D23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9" y="1"/>
            <a:ext cx="11415561" cy="1328286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What kind of evangelism is this?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EE840E-F4A8-1743-B3E7-8C5E5571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76532"/>
            <a:ext cx="6096528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EFCAAD4F72547B776048F143C6F83" ma:contentTypeVersion="13" ma:contentTypeDescription="Create a new document." ma:contentTypeScope="" ma:versionID="0806948b1ec27a36d16aac85a5ac1999">
  <xsd:schema xmlns:xsd="http://www.w3.org/2001/XMLSchema" xmlns:xs="http://www.w3.org/2001/XMLSchema" xmlns:p="http://schemas.microsoft.com/office/2006/metadata/properties" xmlns:ns2="5620283e-d191-45ef-900c-2941300163fc" xmlns:ns3="06066cf0-36ab-4043-aa1b-027dde327c9d" targetNamespace="http://schemas.microsoft.com/office/2006/metadata/properties" ma:root="true" ma:fieldsID="c79b7d1f786b9c67f84e9c608e25a0ee" ns2:_="" ns3:_="">
    <xsd:import namespace="5620283e-d191-45ef-900c-2941300163fc"/>
    <xsd:import namespace="06066cf0-36ab-4043-aa1b-027dde327c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0283e-d191-45ef-900c-294130016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736e042-a69a-4ad9-84ce-35ffcdbbd1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66cf0-36ab-4043-aa1b-027dde327c9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bf7fe25-7622-4bdc-ba98-4eba45ec3afb}" ma:internalName="TaxCatchAll" ma:showField="CatchAllData" ma:web="06066cf0-36ab-4043-aa1b-027dde327c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20283e-d191-45ef-900c-2941300163fc">
      <Terms xmlns="http://schemas.microsoft.com/office/infopath/2007/PartnerControls"/>
    </lcf76f155ced4ddcb4097134ff3c332f>
    <TaxCatchAll xmlns="06066cf0-36ab-4043-aa1b-027dde327c9d" xsi:nil="true"/>
    <Link xmlns="5620283e-d191-45ef-900c-2941300163fc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B5982391-EACF-46AF-A8F8-CB88A8C8CDF0}"/>
</file>

<file path=customXml/itemProps2.xml><?xml version="1.0" encoding="utf-8"?>
<ds:datastoreItem xmlns:ds="http://schemas.openxmlformats.org/officeDocument/2006/customXml" ds:itemID="{FE80E5F6-74A2-4F53-B28F-886041C57D37}"/>
</file>

<file path=customXml/itemProps3.xml><?xml version="1.0" encoding="utf-8"?>
<ds:datastoreItem xmlns:ds="http://schemas.openxmlformats.org/officeDocument/2006/customXml" ds:itemID="{B71A8B93-D01B-4FF1-A6F7-241198783BE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1857</TotalTime>
  <Words>1309</Words>
  <Application>Microsoft Office PowerPoint</Application>
  <PresentationFormat>Widescreen</PresentationFormat>
  <Paragraphs>106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Bahnschrift Light Condensed</vt:lpstr>
      <vt:lpstr>Bahnschrift Light SemiCondensed</vt:lpstr>
      <vt:lpstr>Bahnschrift SemiBold Condensed</vt:lpstr>
      <vt:lpstr>Bahnschrift SemiLight Condensed</vt:lpstr>
      <vt:lpstr>Calibri</vt:lpstr>
      <vt:lpstr>Calibri Light</vt:lpstr>
      <vt:lpstr>Century Gothic</vt:lpstr>
      <vt:lpstr>Office Theme</vt:lpstr>
      <vt:lpstr>PowerPoint Presentation</vt:lpstr>
      <vt:lpstr>   Matthew 19:16-22</vt:lpstr>
      <vt:lpstr>Matthew19:16-22</vt:lpstr>
      <vt:lpstr>PowerPoint Presentation</vt:lpstr>
      <vt:lpstr>There was a test. </vt:lpstr>
      <vt:lpstr>How to obtain eternal life?</vt:lpstr>
      <vt:lpstr>PowerPoint Presentation</vt:lpstr>
      <vt:lpstr>PowerPoint Presentation</vt:lpstr>
      <vt:lpstr>What kind of evangelism is this? </vt:lpstr>
      <vt:lpstr>Matthew19:16</vt:lpstr>
      <vt:lpstr>PowerPoint Presentation</vt:lpstr>
      <vt:lpstr>1. He knew what he wanted.</vt:lpstr>
      <vt:lpstr>He didn’t have eternal life</vt:lpstr>
      <vt:lpstr>Life means the ability to respond to your environment.</vt:lpstr>
      <vt:lpstr>Apostle John uses the word zōē 34 times, </vt:lpstr>
      <vt:lpstr>2. Urgency in seeking.</vt:lpstr>
      <vt:lpstr>PowerPoint Presentation</vt:lpstr>
      <vt:lpstr>“I want this thing.”</vt:lpstr>
      <vt:lpstr>“I want this thing.”</vt:lpstr>
      <vt:lpstr>3. To seek diligently. </vt:lpstr>
      <vt:lpstr>PowerPoint Presentation</vt:lpstr>
      <vt:lpstr>PowerPoint Presentation</vt:lpstr>
      <vt:lpstr>4. He came to the right source. </vt:lpstr>
      <vt:lpstr>PowerPoint Presentation</vt:lpstr>
      <vt:lpstr>PowerPoint Presentation</vt:lpstr>
      <vt:lpstr>“Good, “Greek word ’Agathos.’ Kalos means good on the outside.   Agathos means good on the inside, </vt:lpstr>
      <vt:lpstr>PowerPoint Presentation</vt:lpstr>
      <vt:lpstr>5. He asks the right question. </vt:lpstr>
      <vt:lpstr>He didn’t ask,   How can I be more religious?  How can I be more moral?  How can I get more self-respect?</vt:lpstr>
      <vt:lpstr>PowerPoint Presentation</vt:lpstr>
      <vt:lpstr>PowerPoint Presentation</vt:lpstr>
      <vt:lpstr>What do I need to do to have eternal life?  </vt:lpstr>
      <vt:lpstr>PowerPoint Presentation</vt:lpstr>
      <vt:lpstr>The rich young ruler had no sense of his offending God, he had no remorse.  There must be remorse.   The Beatitude attitude.   One must be begging God for forgiveness.   </vt:lpstr>
      <vt:lpstr>  There needs to be meekness.   There needs to be mourning, overwhelmed by sin.  </vt:lpstr>
      <vt:lpstr>PowerPoint Presentation</vt:lpstr>
      <vt:lpstr>PowerPoint Presentation</vt:lpstr>
      <vt:lpstr>The Ten Commandments are divided into two parts.    The first half deal with God.  The second half deal with man.    </vt:lpstr>
      <vt:lpstr>PowerPoint Presentation</vt:lpstr>
      <vt:lpstr>This shows us how he perceived those laws.  o Maybe he never murdered anybody.  o Maybe he never committed adultery.  o Maybe he never stole anything. o Maybe he never lied to anybody. o Maybe he honoured his father and mother.    </vt:lpstr>
      <vt:lpstr>PowerPoint Presentation</vt:lpstr>
      <vt:lpstr>The YOUNG RICH man didn’t understand the internal character of God’s law, he understood only the externals.   </vt:lpstr>
      <vt:lpstr>He wouldn’t confess his sin.  Confession of sin,   Repentance,   Turning from sin      </vt:lpstr>
      <vt:lpstr>PowerPoint Presentation</vt:lpstr>
      <vt:lpstr>Young man believed this. . He believed he was righteous. He believed he had kept the law. He couldn’t figure out what else he ought to do.       </vt:lpstr>
      <vt:lpstr>PowerPoint Presentation</vt:lpstr>
      <vt:lpstr>6. Obtaining eternal life is confession &amp; repentance. </vt:lpstr>
      <vt:lpstr>PowerPoint Presentation</vt:lpstr>
      <vt:lpstr>7. Surrender to obey the Lord. </vt:lpstr>
      <vt:lpstr>True salvation includes confession of sin, repentance. True salvation includes a submission to obey the Lord.    </vt:lpstr>
      <vt:lpstr>The sin of this young ruler was a sin of covetousness. • Sin of indulgence,  • Sin of materialism,  • Sin of wealth.    </vt:lpstr>
      <vt:lpstr>PowerPoint Presentation</vt:lpstr>
      <vt:lpstr>because He knew this was most important to the young ruler. o For some people it might be a car.  o For some people it might be a girl.  o For some people it might be a job, or a career, or a certain sin they want to indulge in, or whatever.     </vt:lpstr>
      <vt:lpstr>For this rich young ruler, it was his money and his possessions.     </vt:lpstr>
      <vt:lpstr>PowerPoint Presentation</vt:lpstr>
      <vt:lpstr>PowerPoint Presentation</vt:lpstr>
      <vt:lpstr>PowerPoint Presentation</vt:lpstr>
      <vt:lpstr>He really did want eternal life; he wasn’t willing to pay the price. </vt:lpstr>
      <vt:lpstr>Conclusion</vt:lpstr>
      <vt:lpstr>PowerPoint Presentation</vt:lpstr>
      <vt:lpstr>Zacheus knew he had been doing wrong all the time. I have got to get my life right.  I have got to give everything back.  I have got to give all this stuff to the poor.  I have got to return to everybody four hundred percent.    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Response to Jesus-  Wayside Soil- Faith for Physical! Matthew 15:29-39 </dc:title>
  <dc:creator>finny moses</dc:creator>
  <cp:lastModifiedBy>Msft198</cp:lastModifiedBy>
  <cp:revision>76</cp:revision>
  <cp:lastPrinted>2023-11-04T22:32:19Z</cp:lastPrinted>
  <dcterms:created xsi:type="dcterms:W3CDTF">2023-11-03T10:52:57Z</dcterms:created>
  <dcterms:modified xsi:type="dcterms:W3CDTF">2024-07-06T20:59:51Z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0x0101004BDEFCAAD4F72547B776048F143C6F83</vt:lpwstr>
  </property>
</Properties>
</file>