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685" r:id="rId2"/>
    <p:sldId id="548" r:id="rId3"/>
    <p:sldId id="641" r:id="rId4"/>
    <p:sldId id="639" r:id="rId5"/>
    <p:sldId id="642" r:id="rId6"/>
    <p:sldId id="638" r:id="rId7"/>
    <p:sldId id="643" r:id="rId8"/>
    <p:sldId id="640" r:id="rId9"/>
    <p:sldId id="645" r:id="rId10"/>
    <p:sldId id="646" r:id="rId11"/>
    <p:sldId id="637" r:id="rId12"/>
    <p:sldId id="647" r:id="rId13"/>
    <p:sldId id="648" r:id="rId14"/>
    <p:sldId id="629" r:id="rId15"/>
    <p:sldId id="649" r:id="rId16"/>
    <p:sldId id="630" r:id="rId17"/>
    <p:sldId id="631" r:id="rId18"/>
    <p:sldId id="650" r:id="rId19"/>
    <p:sldId id="651" r:id="rId20"/>
    <p:sldId id="632" r:id="rId21"/>
    <p:sldId id="652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33" r:id="rId35"/>
    <p:sldId id="665" r:id="rId36"/>
    <p:sldId id="666" r:id="rId37"/>
    <p:sldId id="667" r:id="rId38"/>
    <p:sldId id="668" r:id="rId39"/>
    <p:sldId id="669" r:id="rId40"/>
    <p:sldId id="670" r:id="rId41"/>
    <p:sldId id="671" r:id="rId42"/>
    <p:sldId id="672" r:id="rId43"/>
    <p:sldId id="673" r:id="rId44"/>
    <p:sldId id="674" r:id="rId45"/>
    <p:sldId id="675" r:id="rId46"/>
    <p:sldId id="676" r:id="rId47"/>
    <p:sldId id="677" r:id="rId48"/>
    <p:sldId id="678" r:id="rId49"/>
    <p:sldId id="679" r:id="rId50"/>
    <p:sldId id="680" r:id="rId51"/>
    <p:sldId id="636" r:id="rId52"/>
    <p:sldId id="681" r:id="rId53"/>
    <p:sldId id="682" r:id="rId54"/>
    <p:sldId id="683" r:id="rId55"/>
    <p:sldId id="684" r:id="rId56"/>
    <p:sldId id="634" r:id="rId57"/>
  </p:sldIdLst>
  <p:sldSz cx="12192000" cy="8297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B00"/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48B26-C92F-42B5-AA4B-642EDA787F51}" type="doc">
      <dgm:prSet loTypeId="urn:microsoft.com/office/officeart/2005/8/layout/vList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F40236F3-0019-4D6A-81BD-5FEBCE599B08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FIRST COMING </a:t>
          </a:r>
        </a:p>
      </dgm:t>
    </dgm:pt>
    <dgm:pt modelId="{077CE32A-4D91-48A5-BF15-BE46E4654A80}" type="parTrans" cxnId="{A1AA59E5-1F03-40A4-9A02-1F3B2A9EE9B6}">
      <dgm:prSet/>
      <dgm:spPr/>
      <dgm:t>
        <a:bodyPr/>
        <a:lstStyle/>
        <a:p>
          <a:endParaRPr lang="en-GB"/>
        </a:p>
      </dgm:t>
    </dgm:pt>
    <dgm:pt modelId="{30F090CF-569B-4947-8B13-D84EA9883277}" type="sibTrans" cxnId="{A1AA59E5-1F03-40A4-9A02-1F3B2A9EE9B6}">
      <dgm:prSet/>
      <dgm:spPr/>
      <dgm:t>
        <a:bodyPr/>
        <a:lstStyle/>
        <a:p>
          <a:endParaRPr lang="en-GB"/>
        </a:p>
      </dgm:t>
    </dgm:pt>
    <dgm:pt modelId="{64FADCD3-EBC9-42A4-A1BB-20EA5FCA9DD3}">
      <dgm:prSet phldrT="[Text]"/>
      <dgm:spPr/>
      <dgm:t>
        <a:bodyPr/>
        <a:lstStyle/>
        <a:p>
          <a:r>
            <a:rPr lang="en-GB" dirty="0"/>
            <a:t>rejection, hostility, and death</a:t>
          </a:r>
        </a:p>
      </dgm:t>
    </dgm:pt>
    <dgm:pt modelId="{79197DE1-E3FF-466B-AFAD-C7BA114B8A33}" type="parTrans" cxnId="{62A5D83F-430B-42C1-996F-5FB083A0955E}">
      <dgm:prSet/>
      <dgm:spPr/>
      <dgm:t>
        <a:bodyPr/>
        <a:lstStyle/>
        <a:p>
          <a:endParaRPr lang="en-GB"/>
        </a:p>
      </dgm:t>
    </dgm:pt>
    <dgm:pt modelId="{F6B3DBFA-8CD4-4548-990B-CB3F8690265E}" type="sibTrans" cxnId="{62A5D83F-430B-42C1-996F-5FB083A0955E}">
      <dgm:prSet/>
      <dgm:spPr/>
      <dgm:t>
        <a:bodyPr/>
        <a:lstStyle/>
        <a:p>
          <a:endParaRPr lang="en-GB"/>
        </a:p>
      </dgm:t>
    </dgm:pt>
    <dgm:pt modelId="{1386B611-0048-4F9D-88ED-B132BEFFECCE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SECOND COMING </a:t>
          </a:r>
        </a:p>
      </dgm:t>
    </dgm:pt>
    <dgm:pt modelId="{3157B17D-B87E-4D19-8D73-69C1BF169442}" type="parTrans" cxnId="{8911EFDD-CE8A-4674-9D31-CE63C53BDF22}">
      <dgm:prSet/>
      <dgm:spPr/>
      <dgm:t>
        <a:bodyPr/>
        <a:lstStyle/>
        <a:p>
          <a:endParaRPr lang="en-GB"/>
        </a:p>
      </dgm:t>
    </dgm:pt>
    <dgm:pt modelId="{DD93E801-1586-4BDD-8486-05941ABF9311}" type="sibTrans" cxnId="{8911EFDD-CE8A-4674-9D31-CE63C53BDF22}">
      <dgm:prSet/>
      <dgm:spPr/>
      <dgm:t>
        <a:bodyPr/>
        <a:lstStyle/>
        <a:p>
          <a:endParaRPr lang="en-GB"/>
        </a:p>
      </dgm:t>
    </dgm:pt>
    <dgm:pt modelId="{D112697C-5404-4D8E-B80E-F1870251E252}">
      <dgm:prSet phldrT="[Text]"/>
      <dgm:spPr/>
      <dgm:t>
        <a:bodyPr/>
        <a:lstStyle/>
        <a:p>
          <a:r>
            <a:rPr lang="en-GB" dirty="0"/>
            <a:t>in glory, majesty, dominion, power and might, and is worshipped as King of Kings and Lord of Lords.</a:t>
          </a:r>
        </a:p>
      </dgm:t>
    </dgm:pt>
    <dgm:pt modelId="{3ADCBC67-97DD-4212-AEA0-F9BF392AC65C}" type="parTrans" cxnId="{A73CCC23-D48E-4C65-836C-6A595D657D76}">
      <dgm:prSet/>
      <dgm:spPr/>
      <dgm:t>
        <a:bodyPr/>
        <a:lstStyle/>
        <a:p>
          <a:endParaRPr lang="en-GB"/>
        </a:p>
      </dgm:t>
    </dgm:pt>
    <dgm:pt modelId="{F160D72F-C58E-451E-B8D3-6AB69B3926B7}" type="sibTrans" cxnId="{A73CCC23-D48E-4C65-836C-6A595D657D76}">
      <dgm:prSet/>
      <dgm:spPr/>
      <dgm:t>
        <a:bodyPr/>
        <a:lstStyle/>
        <a:p>
          <a:endParaRPr lang="en-GB"/>
        </a:p>
      </dgm:t>
    </dgm:pt>
    <dgm:pt modelId="{E503AE4F-E8CC-49FF-81CD-8F148B5AF4F0}" type="pres">
      <dgm:prSet presAssocID="{6DE48B26-C92F-42B5-AA4B-642EDA787F51}" presName="linear" presStyleCnt="0">
        <dgm:presLayoutVars>
          <dgm:animLvl val="lvl"/>
          <dgm:resizeHandles val="exact"/>
        </dgm:presLayoutVars>
      </dgm:prSet>
      <dgm:spPr/>
    </dgm:pt>
    <dgm:pt modelId="{5F2FF874-1E59-47DA-A666-F3692E1CD4A5}" type="pres">
      <dgm:prSet presAssocID="{F40236F3-0019-4D6A-81BD-5FEBCE599B08}" presName="parentText" presStyleLbl="node1" presStyleIdx="0" presStyleCnt="2" custScaleY="88369">
        <dgm:presLayoutVars>
          <dgm:chMax val="0"/>
          <dgm:bulletEnabled val="1"/>
        </dgm:presLayoutVars>
      </dgm:prSet>
      <dgm:spPr/>
    </dgm:pt>
    <dgm:pt modelId="{C0ED59EC-CBFB-4795-96B3-BE0B067EB494}" type="pres">
      <dgm:prSet presAssocID="{F40236F3-0019-4D6A-81BD-5FEBCE599B08}" presName="childText" presStyleLbl="revTx" presStyleIdx="0" presStyleCnt="2">
        <dgm:presLayoutVars>
          <dgm:bulletEnabled val="1"/>
        </dgm:presLayoutVars>
      </dgm:prSet>
      <dgm:spPr/>
    </dgm:pt>
    <dgm:pt modelId="{A757F888-5F9B-43D4-8964-32DFC7F424BE}" type="pres">
      <dgm:prSet presAssocID="{1386B611-0048-4F9D-88ED-B132BEFFECCE}" presName="parentText" presStyleLbl="node1" presStyleIdx="1" presStyleCnt="2" custScaleY="81143">
        <dgm:presLayoutVars>
          <dgm:chMax val="0"/>
          <dgm:bulletEnabled val="1"/>
        </dgm:presLayoutVars>
      </dgm:prSet>
      <dgm:spPr/>
    </dgm:pt>
    <dgm:pt modelId="{EA516D21-D1CA-4B1F-9ABC-86048EC8C0BE}" type="pres">
      <dgm:prSet presAssocID="{1386B611-0048-4F9D-88ED-B132BEFFECCE}" presName="childText" presStyleLbl="revTx" presStyleIdx="1" presStyleCnt="2" custScaleY="109074">
        <dgm:presLayoutVars>
          <dgm:bulletEnabled val="1"/>
        </dgm:presLayoutVars>
      </dgm:prSet>
      <dgm:spPr/>
    </dgm:pt>
  </dgm:ptLst>
  <dgm:cxnLst>
    <dgm:cxn modelId="{A73CCC23-D48E-4C65-836C-6A595D657D76}" srcId="{1386B611-0048-4F9D-88ED-B132BEFFECCE}" destId="{D112697C-5404-4D8E-B80E-F1870251E252}" srcOrd="0" destOrd="0" parTransId="{3ADCBC67-97DD-4212-AEA0-F9BF392AC65C}" sibTransId="{F160D72F-C58E-451E-B8D3-6AB69B3926B7}"/>
    <dgm:cxn modelId="{A9DCA124-F9DD-4BFD-B4D7-C887245DBFCB}" type="presOf" srcId="{D112697C-5404-4D8E-B80E-F1870251E252}" destId="{EA516D21-D1CA-4B1F-9ABC-86048EC8C0BE}" srcOrd="0" destOrd="0" presId="urn:microsoft.com/office/officeart/2005/8/layout/vList2"/>
    <dgm:cxn modelId="{62A5D83F-430B-42C1-996F-5FB083A0955E}" srcId="{F40236F3-0019-4D6A-81BD-5FEBCE599B08}" destId="{64FADCD3-EBC9-42A4-A1BB-20EA5FCA9DD3}" srcOrd="0" destOrd="0" parTransId="{79197DE1-E3FF-466B-AFAD-C7BA114B8A33}" sibTransId="{F6B3DBFA-8CD4-4548-990B-CB3F8690265E}"/>
    <dgm:cxn modelId="{AC53E93F-C7B5-4344-9909-222EB86109CA}" type="presOf" srcId="{64FADCD3-EBC9-42A4-A1BB-20EA5FCA9DD3}" destId="{C0ED59EC-CBFB-4795-96B3-BE0B067EB494}" srcOrd="0" destOrd="0" presId="urn:microsoft.com/office/officeart/2005/8/layout/vList2"/>
    <dgm:cxn modelId="{94DA3B69-E975-43F4-8E17-8FF8D950E287}" type="presOf" srcId="{1386B611-0048-4F9D-88ED-B132BEFFECCE}" destId="{A757F888-5F9B-43D4-8964-32DFC7F424BE}" srcOrd="0" destOrd="0" presId="urn:microsoft.com/office/officeart/2005/8/layout/vList2"/>
    <dgm:cxn modelId="{F717C8AF-FB9F-4592-BFFC-708145297658}" type="presOf" srcId="{F40236F3-0019-4D6A-81BD-5FEBCE599B08}" destId="{5F2FF874-1E59-47DA-A666-F3692E1CD4A5}" srcOrd="0" destOrd="0" presId="urn:microsoft.com/office/officeart/2005/8/layout/vList2"/>
    <dgm:cxn modelId="{5A5741CA-ED2E-40D5-90B2-BAE3A46655DF}" type="presOf" srcId="{6DE48B26-C92F-42B5-AA4B-642EDA787F51}" destId="{E503AE4F-E8CC-49FF-81CD-8F148B5AF4F0}" srcOrd="0" destOrd="0" presId="urn:microsoft.com/office/officeart/2005/8/layout/vList2"/>
    <dgm:cxn modelId="{8911EFDD-CE8A-4674-9D31-CE63C53BDF22}" srcId="{6DE48B26-C92F-42B5-AA4B-642EDA787F51}" destId="{1386B611-0048-4F9D-88ED-B132BEFFECCE}" srcOrd="1" destOrd="0" parTransId="{3157B17D-B87E-4D19-8D73-69C1BF169442}" sibTransId="{DD93E801-1586-4BDD-8486-05941ABF9311}"/>
    <dgm:cxn modelId="{A1AA59E5-1F03-40A4-9A02-1F3B2A9EE9B6}" srcId="{6DE48B26-C92F-42B5-AA4B-642EDA787F51}" destId="{F40236F3-0019-4D6A-81BD-5FEBCE599B08}" srcOrd="0" destOrd="0" parTransId="{077CE32A-4D91-48A5-BF15-BE46E4654A80}" sibTransId="{30F090CF-569B-4947-8B13-D84EA9883277}"/>
    <dgm:cxn modelId="{0157564E-7CFE-44A5-BBEA-33B80751B73A}" type="presParOf" srcId="{E503AE4F-E8CC-49FF-81CD-8F148B5AF4F0}" destId="{5F2FF874-1E59-47DA-A666-F3692E1CD4A5}" srcOrd="0" destOrd="0" presId="urn:microsoft.com/office/officeart/2005/8/layout/vList2"/>
    <dgm:cxn modelId="{2346C796-445D-4344-853F-57D061AD4295}" type="presParOf" srcId="{E503AE4F-E8CC-49FF-81CD-8F148B5AF4F0}" destId="{C0ED59EC-CBFB-4795-96B3-BE0B067EB494}" srcOrd="1" destOrd="0" presId="urn:microsoft.com/office/officeart/2005/8/layout/vList2"/>
    <dgm:cxn modelId="{CA0EE45C-DFFC-4D74-A506-7A058BD7D5FF}" type="presParOf" srcId="{E503AE4F-E8CC-49FF-81CD-8F148B5AF4F0}" destId="{A757F888-5F9B-43D4-8964-32DFC7F424BE}" srcOrd="2" destOrd="0" presId="urn:microsoft.com/office/officeart/2005/8/layout/vList2"/>
    <dgm:cxn modelId="{DAF65A00-B941-466E-BED5-C8BD9E0DE103}" type="presParOf" srcId="{E503AE4F-E8CC-49FF-81CD-8F148B5AF4F0}" destId="{EA516D21-D1CA-4B1F-9ABC-86048EC8C0B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88622D-7CA5-4B6A-A4B8-2DDB7C096DD7}" type="doc">
      <dgm:prSet loTypeId="urn:microsoft.com/office/officeart/2011/layout/Tab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33124CA2-26F1-4A09-BBB6-353F26851FE2}">
      <dgm:prSet phldrT="[Text]" custT="1"/>
      <dgm:spPr/>
      <dgm:t>
        <a:bodyPr/>
        <a:lstStyle/>
        <a:p>
          <a:r>
            <a:rPr lang="en-GB" sz="6600" b="1" dirty="0">
              <a:solidFill>
                <a:schemeClr val="tx1"/>
              </a:solidFill>
              <a:latin typeface="Agency FB" panose="020B0503020202020204" pitchFamily="34" charset="0"/>
            </a:rPr>
            <a:t>Old Testament</a:t>
          </a:r>
          <a:endParaRPr lang="en-GB" sz="66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A45FEF06-0928-4B37-A8BA-7E66E84F498D}" type="parTrans" cxnId="{BE2FD7D3-3D42-41CA-8561-54DFB00A9C41}">
      <dgm:prSet/>
      <dgm:spPr/>
      <dgm:t>
        <a:bodyPr/>
        <a:lstStyle/>
        <a:p>
          <a:endParaRPr lang="en-GB"/>
        </a:p>
      </dgm:t>
    </dgm:pt>
    <dgm:pt modelId="{D9DB640C-D6D4-46CB-9C80-BC1F902F7F01}" type="sibTrans" cxnId="{BE2FD7D3-3D42-41CA-8561-54DFB00A9C41}">
      <dgm:prSet/>
      <dgm:spPr/>
      <dgm:t>
        <a:bodyPr/>
        <a:lstStyle/>
        <a:p>
          <a:endParaRPr lang="en-GB"/>
        </a:p>
      </dgm:t>
    </dgm:pt>
    <dgm:pt modelId="{EB928F06-5A13-407E-9CA5-4AA9BF3821C1}">
      <dgm:prSet phldrT="[Text]" phldr="1" custT="1"/>
      <dgm:spPr/>
      <dgm:t>
        <a:bodyPr/>
        <a:lstStyle/>
        <a:p>
          <a:endParaRPr lang="en-GB" sz="6600" dirty="0">
            <a:latin typeface="Agency FB" panose="020B0503020202020204" pitchFamily="34" charset="0"/>
          </a:endParaRPr>
        </a:p>
      </dgm:t>
    </dgm:pt>
    <dgm:pt modelId="{FBF9CDC3-B50B-408F-8C91-9EF1FD4F9871}" type="parTrans" cxnId="{6ACEAC84-B898-4644-87EE-13BA06AAA6F2}">
      <dgm:prSet/>
      <dgm:spPr/>
      <dgm:t>
        <a:bodyPr/>
        <a:lstStyle/>
        <a:p>
          <a:endParaRPr lang="en-GB"/>
        </a:p>
      </dgm:t>
    </dgm:pt>
    <dgm:pt modelId="{A2EBFB3C-644E-4E55-961B-69F78079F43B}" type="sibTrans" cxnId="{6ACEAC84-B898-4644-87EE-13BA06AAA6F2}">
      <dgm:prSet/>
      <dgm:spPr/>
      <dgm:t>
        <a:bodyPr/>
        <a:lstStyle/>
        <a:p>
          <a:endParaRPr lang="en-GB"/>
        </a:p>
      </dgm:t>
    </dgm:pt>
    <dgm:pt modelId="{7789FDC6-047D-4956-9363-F8CFFDCD959C}">
      <dgm:prSet phldrT="[Text]" custT="1"/>
      <dgm:spPr/>
      <dgm:t>
        <a:bodyPr/>
        <a:lstStyle/>
        <a:p>
          <a:r>
            <a:rPr lang="en-GB" sz="5400" b="1" dirty="0">
              <a:latin typeface="Agency FB" panose="020B0503020202020204" pitchFamily="34" charset="0"/>
            </a:rPr>
            <a:t>1,525 prophecies</a:t>
          </a:r>
          <a:r>
            <a:rPr lang="en-GB" sz="5400" dirty="0">
              <a:latin typeface="Agency FB" panose="020B0503020202020204" pitchFamily="34" charset="0"/>
            </a:rPr>
            <a:t> of the second coming. </a:t>
          </a:r>
        </a:p>
      </dgm:t>
    </dgm:pt>
    <dgm:pt modelId="{67A9D787-97CE-4208-AEF0-0A53FFABB858}" type="parTrans" cxnId="{C8319CE9-E2C7-420A-B9DF-B9ADF1BFD003}">
      <dgm:prSet/>
      <dgm:spPr/>
      <dgm:t>
        <a:bodyPr/>
        <a:lstStyle/>
        <a:p>
          <a:endParaRPr lang="en-GB"/>
        </a:p>
      </dgm:t>
    </dgm:pt>
    <dgm:pt modelId="{527373FA-A8DD-459C-862A-030A03DAC19C}" type="sibTrans" cxnId="{C8319CE9-E2C7-420A-B9DF-B9ADF1BFD003}">
      <dgm:prSet/>
      <dgm:spPr/>
      <dgm:t>
        <a:bodyPr/>
        <a:lstStyle/>
        <a:p>
          <a:endParaRPr lang="en-GB"/>
        </a:p>
      </dgm:t>
    </dgm:pt>
    <dgm:pt modelId="{0690B6B1-AB94-4B04-8B8D-33C23D3D61AF}">
      <dgm:prSet phldrT="[Text]" custT="1"/>
      <dgm:spPr/>
      <dgm:t>
        <a:bodyPr/>
        <a:lstStyle/>
        <a:p>
          <a:r>
            <a:rPr lang="en-GB" sz="6600" b="1" dirty="0">
              <a:solidFill>
                <a:schemeClr val="tx1"/>
              </a:solidFill>
              <a:latin typeface="Agency FB" panose="020B0503020202020204" pitchFamily="34" charset="0"/>
            </a:rPr>
            <a:t>New Testament</a:t>
          </a:r>
          <a:endParaRPr lang="en-GB" sz="66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B75BD95B-E346-41C6-85BB-1C2E9FFE4903}" type="parTrans" cxnId="{48389EE5-90B2-49FA-920E-03950C534793}">
      <dgm:prSet/>
      <dgm:spPr/>
      <dgm:t>
        <a:bodyPr/>
        <a:lstStyle/>
        <a:p>
          <a:endParaRPr lang="en-GB"/>
        </a:p>
      </dgm:t>
    </dgm:pt>
    <dgm:pt modelId="{96145899-42A2-4A33-A8B3-874EB7BB20FC}" type="sibTrans" cxnId="{48389EE5-90B2-49FA-920E-03950C534793}">
      <dgm:prSet/>
      <dgm:spPr/>
      <dgm:t>
        <a:bodyPr/>
        <a:lstStyle/>
        <a:p>
          <a:endParaRPr lang="en-GB"/>
        </a:p>
      </dgm:t>
    </dgm:pt>
    <dgm:pt modelId="{904A1AEF-BFB4-4812-A510-76F0813F6DFA}">
      <dgm:prSet phldrT="[Text]" phldr="1" custT="1"/>
      <dgm:spPr/>
      <dgm:t>
        <a:bodyPr/>
        <a:lstStyle/>
        <a:p>
          <a:endParaRPr lang="en-GB" sz="6600">
            <a:latin typeface="Agency FB" panose="020B0503020202020204" pitchFamily="34" charset="0"/>
          </a:endParaRPr>
        </a:p>
      </dgm:t>
    </dgm:pt>
    <dgm:pt modelId="{228A10BB-55E0-47C5-A978-B926DB3F96BA}" type="parTrans" cxnId="{C3A06CB5-F364-4648-A078-60B40A11AF82}">
      <dgm:prSet/>
      <dgm:spPr/>
      <dgm:t>
        <a:bodyPr/>
        <a:lstStyle/>
        <a:p>
          <a:endParaRPr lang="en-GB"/>
        </a:p>
      </dgm:t>
    </dgm:pt>
    <dgm:pt modelId="{D508DA80-E98A-4544-AEA5-26360EB0C8D4}" type="sibTrans" cxnId="{C3A06CB5-F364-4648-A078-60B40A11AF82}">
      <dgm:prSet/>
      <dgm:spPr/>
      <dgm:t>
        <a:bodyPr/>
        <a:lstStyle/>
        <a:p>
          <a:endParaRPr lang="en-GB"/>
        </a:p>
      </dgm:t>
    </dgm:pt>
    <dgm:pt modelId="{6A5EAF32-20BB-4A05-A4A6-618930F542C7}">
      <dgm:prSet phldrT="[Text]" custT="1"/>
      <dgm:spPr/>
      <dgm:t>
        <a:bodyPr/>
        <a:lstStyle/>
        <a:p>
          <a:r>
            <a:rPr lang="en-GB" sz="5400" b="1" dirty="0">
              <a:latin typeface="Agency FB" panose="020B0503020202020204" pitchFamily="34" charset="0"/>
            </a:rPr>
            <a:t>1 out of every 25 verses</a:t>
          </a:r>
          <a:r>
            <a:rPr lang="en-GB" sz="5400" dirty="0">
              <a:latin typeface="Agency FB" panose="020B0503020202020204" pitchFamily="34" charset="0"/>
            </a:rPr>
            <a:t>, or </a:t>
          </a:r>
          <a:r>
            <a:rPr lang="en-GB" sz="5400" b="1" dirty="0">
              <a:latin typeface="Agency FB" panose="020B0503020202020204" pitchFamily="34" charset="0"/>
            </a:rPr>
            <a:t>320 verses</a:t>
          </a:r>
          <a:r>
            <a:rPr lang="en-GB" sz="5400" dirty="0">
              <a:latin typeface="Agency FB" panose="020B0503020202020204" pitchFamily="34" charset="0"/>
            </a:rPr>
            <a:t> talk about the second coming of Jesus Christ in glory</a:t>
          </a:r>
        </a:p>
      </dgm:t>
    </dgm:pt>
    <dgm:pt modelId="{C5B4745E-7C14-43DB-8A94-106751D22290}" type="parTrans" cxnId="{BF7733F0-D9BC-4F85-8C3B-029C22D66067}">
      <dgm:prSet/>
      <dgm:spPr/>
      <dgm:t>
        <a:bodyPr/>
        <a:lstStyle/>
        <a:p>
          <a:endParaRPr lang="en-GB"/>
        </a:p>
      </dgm:t>
    </dgm:pt>
    <dgm:pt modelId="{343B7212-B1B9-4071-9057-FEF42BE5C726}" type="sibTrans" cxnId="{BF7733F0-D9BC-4F85-8C3B-029C22D66067}">
      <dgm:prSet/>
      <dgm:spPr/>
      <dgm:t>
        <a:bodyPr/>
        <a:lstStyle/>
        <a:p>
          <a:endParaRPr lang="en-GB"/>
        </a:p>
      </dgm:t>
    </dgm:pt>
    <dgm:pt modelId="{41184B14-0312-4441-B3F2-4310669EBF3F}" type="pres">
      <dgm:prSet presAssocID="{CC88622D-7CA5-4B6A-A4B8-2DDB7C096DD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702352C-9AE1-4398-ABC5-DB9ED7C6B0FD}" type="pres">
      <dgm:prSet presAssocID="{33124CA2-26F1-4A09-BBB6-353F26851FE2}" presName="composite" presStyleCnt="0"/>
      <dgm:spPr/>
    </dgm:pt>
    <dgm:pt modelId="{BDCBCF13-5DC2-4853-8D4D-D7F12846EB36}" type="pres">
      <dgm:prSet presAssocID="{33124CA2-26F1-4A09-BBB6-353F26851FE2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B19BD2E-A617-4622-BB9C-5428DB9AB5CF}" type="pres">
      <dgm:prSet presAssocID="{33124CA2-26F1-4A09-BBB6-353F26851FE2}" presName="Parent" presStyleLbl="alignNode1" presStyleIdx="0" presStyleCnt="2" custScaleX="380325">
        <dgm:presLayoutVars>
          <dgm:chMax val="3"/>
          <dgm:chPref val="3"/>
          <dgm:bulletEnabled val="1"/>
        </dgm:presLayoutVars>
      </dgm:prSet>
      <dgm:spPr/>
    </dgm:pt>
    <dgm:pt modelId="{5EA41509-17B1-4D60-BD8F-E6F34DF63C54}" type="pres">
      <dgm:prSet presAssocID="{33124CA2-26F1-4A09-BBB6-353F26851FE2}" presName="Accent" presStyleLbl="parChTrans1D1" presStyleIdx="0" presStyleCnt="2"/>
      <dgm:spPr/>
    </dgm:pt>
    <dgm:pt modelId="{574555B9-9D32-4BA0-83A9-A6253E127772}" type="pres">
      <dgm:prSet presAssocID="{33124CA2-26F1-4A09-BBB6-353F26851FE2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8A1B209-3969-41E1-BC0D-0E7FA48813B5}" type="pres">
      <dgm:prSet presAssocID="{D9DB640C-D6D4-46CB-9C80-BC1F902F7F01}" presName="sibTrans" presStyleCnt="0"/>
      <dgm:spPr/>
    </dgm:pt>
    <dgm:pt modelId="{30B4C6B6-CFBD-44F5-9872-FFDE0C66C7F0}" type="pres">
      <dgm:prSet presAssocID="{0690B6B1-AB94-4B04-8B8D-33C23D3D61AF}" presName="composite" presStyleCnt="0"/>
      <dgm:spPr/>
    </dgm:pt>
    <dgm:pt modelId="{B992B293-47FE-4A9A-9773-D467817E8920}" type="pres">
      <dgm:prSet presAssocID="{0690B6B1-AB94-4B04-8B8D-33C23D3D61AF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4671C2B-EBD4-42E5-9930-4592162665D9}" type="pres">
      <dgm:prSet presAssocID="{0690B6B1-AB94-4B04-8B8D-33C23D3D61AF}" presName="Parent" presStyleLbl="alignNode1" presStyleIdx="1" presStyleCnt="2" custScaleX="369589">
        <dgm:presLayoutVars>
          <dgm:chMax val="3"/>
          <dgm:chPref val="3"/>
          <dgm:bulletEnabled val="1"/>
        </dgm:presLayoutVars>
      </dgm:prSet>
      <dgm:spPr/>
    </dgm:pt>
    <dgm:pt modelId="{9C3C7F00-CB71-4A82-83E2-55F759A29AC5}" type="pres">
      <dgm:prSet presAssocID="{0690B6B1-AB94-4B04-8B8D-33C23D3D61AF}" presName="Accent" presStyleLbl="parChTrans1D1" presStyleIdx="1" presStyleCnt="2"/>
      <dgm:spPr/>
    </dgm:pt>
    <dgm:pt modelId="{39C0535B-024B-42F2-9C7C-A84800129167}" type="pres">
      <dgm:prSet presAssocID="{0690B6B1-AB94-4B04-8B8D-33C23D3D61AF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D5AA71F-249D-4F87-8D7E-BA263597AA20}" type="presOf" srcId="{904A1AEF-BFB4-4812-A510-76F0813F6DFA}" destId="{B992B293-47FE-4A9A-9773-D467817E8920}" srcOrd="0" destOrd="0" presId="urn:microsoft.com/office/officeart/2011/layout/TabList"/>
    <dgm:cxn modelId="{7F3A0C29-B5FE-4790-881A-DE0B3B3BFC0C}" type="presOf" srcId="{EB928F06-5A13-407E-9CA5-4AA9BF3821C1}" destId="{BDCBCF13-5DC2-4853-8D4D-D7F12846EB36}" srcOrd="0" destOrd="0" presId="urn:microsoft.com/office/officeart/2011/layout/TabList"/>
    <dgm:cxn modelId="{0540252F-257D-4BFE-9A65-3F3488A5E695}" type="presOf" srcId="{CC88622D-7CA5-4B6A-A4B8-2DDB7C096DD7}" destId="{41184B14-0312-4441-B3F2-4310669EBF3F}" srcOrd="0" destOrd="0" presId="urn:microsoft.com/office/officeart/2011/layout/TabList"/>
    <dgm:cxn modelId="{861F6452-9877-4CC9-8820-278ABA787C5D}" type="presOf" srcId="{7789FDC6-047D-4956-9363-F8CFFDCD959C}" destId="{574555B9-9D32-4BA0-83A9-A6253E127772}" srcOrd="0" destOrd="0" presId="urn:microsoft.com/office/officeart/2011/layout/TabList"/>
    <dgm:cxn modelId="{6ACEAC84-B898-4644-87EE-13BA06AAA6F2}" srcId="{33124CA2-26F1-4A09-BBB6-353F26851FE2}" destId="{EB928F06-5A13-407E-9CA5-4AA9BF3821C1}" srcOrd="0" destOrd="0" parTransId="{FBF9CDC3-B50B-408F-8C91-9EF1FD4F9871}" sibTransId="{A2EBFB3C-644E-4E55-961B-69F78079F43B}"/>
    <dgm:cxn modelId="{99D651B0-E640-4C3A-BD2E-DAE361CC3644}" type="presOf" srcId="{33124CA2-26F1-4A09-BBB6-353F26851FE2}" destId="{2B19BD2E-A617-4622-BB9C-5428DB9AB5CF}" srcOrd="0" destOrd="0" presId="urn:microsoft.com/office/officeart/2011/layout/TabList"/>
    <dgm:cxn modelId="{C3A06CB5-F364-4648-A078-60B40A11AF82}" srcId="{0690B6B1-AB94-4B04-8B8D-33C23D3D61AF}" destId="{904A1AEF-BFB4-4812-A510-76F0813F6DFA}" srcOrd="0" destOrd="0" parTransId="{228A10BB-55E0-47C5-A978-B926DB3F96BA}" sibTransId="{D508DA80-E98A-4544-AEA5-26360EB0C8D4}"/>
    <dgm:cxn modelId="{BE2FD7D3-3D42-41CA-8561-54DFB00A9C41}" srcId="{CC88622D-7CA5-4B6A-A4B8-2DDB7C096DD7}" destId="{33124CA2-26F1-4A09-BBB6-353F26851FE2}" srcOrd="0" destOrd="0" parTransId="{A45FEF06-0928-4B37-A8BA-7E66E84F498D}" sibTransId="{D9DB640C-D6D4-46CB-9C80-BC1F902F7F01}"/>
    <dgm:cxn modelId="{95B301D7-0DD6-4C45-B5AE-5FD5DB573D5E}" type="presOf" srcId="{6A5EAF32-20BB-4A05-A4A6-618930F542C7}" destId="{39C0535B-024B-42F2-9C7C-A84800129167}" srcOrd="0" destOrd="0" presId="urn:microsoft.com/office/officeart/2011/layout/TabList"/>
    <dgm:cxn modelId="{48389EE5-90B2-49FA-920E-03950C534793}" srcId="{CC88622D-7CA5-4B6A-A4B8-2DDB7C096DD7}" destId="{0690B6B1-AB94-4B04-8B8D-33C23D3D61AF}" srcOrd="1" destOrd="0" parTransId="{B75BD95B-E346-41C6-85BB-1C2E9FFE4903}" sibTransId="{96145899-42A2-4A33-A8B3-874EB7BB20FC}"/>
    <dgm:cxn modelId="{D2E78DE7-5771-4B5C-B15E-F054E88385EF}" type="presOf" srcId="{0690B6B1-AB94-4B04-8B8D-33C23D3D61AF}" destId="{04671C2B-EBD4-42E5-9930-4592162665D9}" srcOrd="0" destOrd="0" presId="urn:microsoft.com/office/officeart/2011/layout/TabList"/>
    <dgm:cxn modelId="{C8319CE9-E2C7-420A-B9DF-B9ADF1BFD003}" srcId="{33124CA2-26F1-4A09-BBB6-353F26851FE2}" destId="{7789FDC6-047D-4956-9363-F8CFFDCD959C}" srcOrd="1" destOrd="0" parTransId="{67A9D787-97CE-4208-AEF0-0A53FFABB858}" sibTransId="{527373FA-A8DD-459C-862A-030A03DAC19C}"/>
    <dgm:cxn modelId="{BF7733F0-D9BC-4F85-8C3B-029C22D66067}" srcId="{0690B6B1-AB94-4B04-8B8D-33C23D3D61AF}" destId="{6A5EAF32-20BB-4A05-A4A6-618930F542C7}" srcOrd="1" destOrd="0" parTransId="{C5B4745E-7C14-43DB-8A94-106751D22290}" sibTransId="{343B7212-B1B9-4071-9057-FEF42BE5C726}"/>
    <dgm:cxn modelId="{975BFF4F-8381-47CE-950F-95B84E974285}" type="presParOf" srcId="{41184B14-0312-4441-B3F2-4310669EBF3F}" destId="{B702352C-9AE1-4398-ABC5-DB9ED7C6B0FD}" srcOrd="0" destOrd="0" presId="urn:microsoft.com/office/officeart/2011/layout/TabList"/>
    <dgm:cxn modelId="{30EC43EC-1185-4466-A6B5-C85B9B200F3F}" type="presParOf" srcId="{B702352C-9AE1-4398-ABC5-DB9ED7C6B0FD}" destId="{BDCBCF13-5DC2-4853-8D4D-D7F12846EB36}" srcOrd="0" destOrd="0" presId="urn:microsoft.com/office/officeart/2011/layout/TabList"/>
    <dgm:cxn modelId="{4F15157C-AC49-4100-BDCD-6AA4874B8C5A}" type="presParOf" srcId="{B702352C-9AE1-4398-ABC5-DB9ED7C6B0FD}" destId="{2B19BD2E-A617-4622-BB9C-5428DB9AB5CF}" srcOrd="1" destOrd="0" presId="urn:microsoft.com/office/officeart/2011/layout/TabList"/>
    <dgm:cxn modelId="{3E858243-2416-4E8B-8740-AD1FD607F625}" type="presParOf" srcId="{B702352C-9AE1-4398-ABC5-DB9ED7C6B0FD}" destId="{5EA41509-17B1-4D60-BD8F-E6F34DF63C54}" srcOrd="2" destOrd="0" presId="urn:microsoft.com/office/officeart/2011/layout/TabList"/>
    <dgm:cxn modelId="{074B7AE5-F2E6-44AA-815F-D4BA6420E904}" type="presParOf" srcId="{41184B14-0312-4441-B3F2-4310669EBF3F}" destId="{574555B9-9D32-4BA0-83A9-A6253E127772}" srcOrd="1" destOrd="0" presId="urn:microsoft.com/office/officeart/2011/layout/TabList"/>
    <dgm:cxn modelId="{F84BA37E-401B-409B-A00E-E2ACC1120A36}" type="presParOf" srcId="{41184B14-0312-4441-B3F2-4310669EBF3F}" destId="{18A1B209-3969-41E1-BC0D-0E7FA48813B5}" srcOrd="2" destOrd="0" presId="urn:microsoft.com/office/officeart/2011/layout/TabList"/>
    <dgm:cxn modelId="{B317B784-3552-49DD-9184-D584CB7C6E13}" type="presParOf" srcId="{41184B14-0312-4441-B3F2-4310669EBF3F}" destId="{30B4C6B6-CFBD-44F5-9872-FFDE0C66C7F0}" srcOrd="3" destOrd="0" presId="urn:microsoft.com/office/officeart/2011/layout/TabList"/>
    <dgm:cxn modelId="{9D76F41D-85D3-4BD8-9F9A-E61D77C48978}" type="presParOf" srcId="{30B4C6B6-CFBD-44F5-9872-FFDE0C66C7F0}" destId="{B992B293-47FE-4A9A-9773-D467817E8920}" srcOrd="0" destOrd="0" presId="urn:microsoft.com/office/officeart/2011/layout/TabList"/>
    <dgm:cxn modelId="{437706B2-DA44-4CE2-A606-3BA974AD73C8}" type="presParOf" srcId="{30B4C6B6-CFBD-44F5-9872-FFDE0C66C7F0}" destId="{04671C2B-EBD4-42E5-9930-4592162665D9}" srcOrd="1" destOrd="0" presId="urn:microsoft.com/office/officeart/2011/layout/TabList"/>
    <dgm:cxn modelId="{0CD8AFBD-E9CB-45CA-8AF6-79C6F6F1D66F}" type="presParOf" srcId="{30B4C6B6-CFBD-44F5-9872-FFDE0C66C7F0}" destId="{9C3C7F00-CB71-4A82-83E2-55F759A29AC5}" srcOrd="2" destOrd="0" presId="urn:microsoft.com/office/officeart/2011/layout/TabList"/>
    <dgm:cxn modelId="{BA9006E6-2460-4A3C-9ED5-8521045AB5BB}" type="presParOf" srcId="{41184B14-0312-4441-B3F2-4310669EBF3F}" destId="{39C0535B-024B-42F2-9C7C-A84800129167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FF874-1E59-47DA-A666-F3692E1CD4A5}">
      <dsp:nvSpPr>
        <dsp:cNvPr id="0" name=""/>
        <dsp:cNvSpPr/>
      </dsp:nvSpPr>
      <dsp:spPr>
        <a:xfrm>
          <a:off x="0" y="45050"/>
          <a:ext cx="10530348" cy="131410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solidFill>
                <a:schemeClr val="tx1"/>
              </a:solidFill>
            </a:rPr>
            <a:t>FIRST COMING </a:t>
          </a:r>
        </a:p>
      </dsp:txBody>
      <dsp:txXfrm>
        <a:off x="64149" y="109199"/>
        <a:ext cx="10402050" cy="1185810"/>
      </dsp:txXfrm>
    </dsp:sp>
    <dsp:sp modelId="{C0ED59EC-CBFB-4795-96B3-BE0B067EB494}">
      <dsp:nvSpPr>
        <dsp:cNvPr id="0" name=""/>
        <dsp:cNvSpPr/>
      </dsp:nvSpPr>
      <dsp:spPr>
        <a:xfrm>
          <a:off x="0" y="1359158"/>
          <a:ext cx="10530348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339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900" kern="1200" dirty="0"/>
            <a:t>rejection, hostility, and death</a:t>
          </a:r>
        </a:p>
      </dsp:txBody>
      <dsp:txXfrm>
        <a:off x="0" y="1359158"/>
        <a:ext cx="10530348" cy="1026720"/>
      </dsp:txXfrm>
    </dsp:sp>
    <dsp:sp modelId="{A757F888-5F9B-43D4-8964-32DFC7F424BE}">
      <dsp:nvSpPr>
        <dsp:cNvPr id="0" name=""/>
        <dsp:cNvSpPr/>
      </dsp:nvSpPr>
      <dsp:spPr>
        <a:xfrm>
          <a:off x="0" y="2385878"/>
          <a:ext cx="10530348" cy="12066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solidFill>
                <a:schemeClr val="tx1"/>
              </a:solidFill>
            </a:rPr>
            <a:t>SECOND COMING </a:t>
          </a:r>
        </a:p>
      </dsp:txBody>
      <dsp:txXfrm>
        <a:off x="58904" y="2444782"/>
        <a:ext cx="10412540" cy="1088845"/>
      </dsp:txXfrm>
    </dsp:sp>
    <dsp:sp modelId="{EA516D21-D1CA-4B1F-9ABC-86048EC8C0BE}">
      <dsp:nvSpPr>
        <dsp:cNvPr id="0" name=""/>
        <dsp:cNvSpPr/>
      </dsp:nvSpPr>
      <dsp:spPr>
        <a:xfrm>
          <a:off x="0" y="3592532"/>
          <a:ext cx="10530348" cy="2379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339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900" kern="1200" dirty="0"/>
            <a:t>in glory, majesty, dominion, power and might, and is worshipped as King of Kings and Lord of Lords.</a:t>
          </a:r>
        </a:p>
      </dsp:txBody>
      <dsp:txXfrm>
        <a:off x="0" y="3592532"/>
        <a:ext cx="10530348" cy="2379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C7F00-CB71-4A82-83E2-55F759A29AC5}">
      <dsp:nvSpPr>
        <dsp:cNvPr id="0" name=""/>
        <dsp:cNvSpPr/>
      </dsp:nvSpPr>
      <dsp:spPr>
        <a:xfrm>
          <a:off x="1842678" y="3524436"/>
          <a:ext cx="10515600" cy="0"/>
        </a:xfrm>
        <a:prstGeom prst="line">
          <a:avLst/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41509-17B1-4D60-BD8F-E6F34DF63C54}">
      <dsp:nvSpPr>
        <dsp:cNvPr id="0" name=""/>
        <dsp:cNvSpPr/>
      </dsp:nvSpPr>
      <dsp:spPr>
        <a:xfrm>
          <a:off x="1916060" y="871217"/>
          <a:ext cx="10515600" cy="0"/>
        </a:xfrm>
        <a:prstGeom prst="line">
          <a:avLst/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BCF13-5DC2-4853-8D4D-D7F12846EB36}">
      <dsp:nvSpPr>
        <dsp:cNvPr id="0" name=""/>
        <dsp:cNvSpPr/>
      </dsp:nvSpPr>
      <dsp:spPr>
        <a:xfrm>
          <a:off x="4650116" y="1394"/>
          <a:ext cx="7781544" cy="86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600" kern="1200" dirty="0">
            <a:latin typeface="Agency FB" panose="020B0503020202020204" pitchFamily="34" charset="0"/>
          </a:endParaRPr>
        </a:p>
      </dsp:txBody>
      <dsp:txXfrm>
        <a:off x="4650116" y="1394"/>
        <a:ext cx="7781544" cy="869822"/>
      </dsp:txXfrm>
    </dsp:sp>
    <dsp:sp modelId="{2B19BD2E-A617-4622-BB9C-5428DB9AB5CF}">
      <dsp:nvSpPr>
        <dsp:cNvPr id="0" name=""/>
        <dsp:cNvSpPr/>
      </dsp:nvSpPr>
      <dsp:spPr>
        <a:xfrm>
          <a:off x="-1916060" y="1394"/>
          <a:ext cx="10398298" cy="869822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600" b="1" kern="1200" dirty="0">
              <a:solidFill>
                <a:schemeClr val="tx1"/>
              </a:solidFill>
              <a:latin typeface="Agency FB" panose="020B0503020202020204" pitchFamily="34" charset="0"/>
            </a:rPr>
            <a:t>Old Testament</a:t>
          </a:r>
          <a:endParaRPr lang="en-GB" sz="66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-1873591" y="43863"/>
        <a:ext cx="10313360" cy="827353"/>
      </dsp:txXfrm>
    </dsp:sp>
    <dsp:sp modelId="{574555B9-9D32-4BA0-83A9-A6253E127772}">
      <dsp:nvSpPr>
        <dsp:cNvPr id="0" name=""/>
        <dsp:cNvSpPr/>
      </dsp:nvSpPr>
      <dsp:spPr>
        <a:xfrm>
          <a:off x="0" y="871217"/>
          <a:ext cx="10515600" cy="173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5400" b="1" kern="1200" dirty="0">
              <a:latin typeface="Agency FB" panose="020B0503020202020204" pitchFamily="34" charset="0"/>
            </a:rPr>
            <a:t>1,525 prophecies</a:t>
          </a:r>
          <a:r>
            <a:rPr lang="en-GB" sz="5400" kern="1200" dirty="0">
              <a:latin typeface="Agency FB" panose="020B0503020202020204" pitchFamily="34" charset="0"/>
            </a:rPr>
            <a:t> of the second coming. </a:t>
          </a:r>
        </a:p>
      </dsp:txBody>
      <dsp:txXfrm>
        <a:off x="0" y="871217"/>
        <a:ext cx="10515600" cy="1739905"/>
      </dsp:txXfrm>
    </dsp:sp>
    <dsp:sp modelId="{B992B293-47FE-4A9A-9773-D467817E8920}">
      <dsp:nvSpPr>
        <dsp:cNvPr id="0" name=""/>
        <dsp:cNvSpPr/>
      </dsp:nvSpPr>
      <dsp:spPr>
        <a:xfrm>
          <a:off x="4576734" y="2654614"/>
          <a:ext cx="7781544" cy="86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600" kern="1200">
            <a:latin typeface="Agency FB" panose="020B0503020202020204" pitchFamily="34" charset="0"/>
          </a:endParaRPr>
        </a:p>
      </dsp:txBody>
      <dsp:txXfrm>
        <a:off x="4576734" y="2654614"/>
        <a:ext cx="7781544" cy="869822"/>
      </dsp:txXfrm>
    </dsp:sp>
    <dsp:sp modelId="{04671C2B-EBD4-42E5-9930-4592162665D9}">
      <dsp:nvSpPr>
        <dsp:cNvPr id="0" name=""/>
        <dsp:cNvSpPr/>
      </dsp:nvSpPr>
      <dsp:spPr>
        <a:xfrm>
          <a:off x="-1842678" y="2654614"/>
          <a:ext cx="10104770" cy="869822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600" b="1" kern="1200" dirty="0">
              <a:solidFill>
                <a:schemeClr val="tx1"/>
              </a:solidFill>
              <a:latin typeface="Agency FB" panose="020B0503020202020204" pitchFamily="34" charset="0"/>
            </a:rPr>
            <a:t>New Testament</a:t>
          </a:r>
          <a:endParaRPr lang="en-GB" sz="66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-1800209" y="2697083"/>
        <a:ext cx="10019832" cy="827353"/>
      </dsp:txXfrm>
    </dsp:sp>
    <dsp:sp modelId="{39C0535B-024B-42F2-9C7C-A84800129167}">
      <dsp:nvSpPr>
        <dsp:cNvPr id="0" name=""/>
        <dsp:cNvSpPr/>
      </dsp:nvSpPr>
      <dsp:spPr>
        <a:xfrm>
          <a:off x="0" y="3524436"/>
          <a:ext cx="10515600" cy="1739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5400" b="1" kern="1200" dirty="0">
              <a:latin typeface="Agency FB" panose="020B0503020202020204" pitchFamily="34" charset="0"/>
            </a:rPr>
            <a:t>1 out of every 25 verses</a:t>
          </a:r>
          <a:r>
            <a:rPr lang="en-GB" sz="5400" kern="1200" dirty="0">
              <a:latin typeface="Agency FB" panose="020B0503020202020204" pitchFamily="34" charset="0"/>
            </a:rPr>
            <a:t>, or </a:t>
          </a:r>
          <a:r>
            <a:rPr lang="en-GB" sz="5400" b="1" kern="1200" dirty="0">
              <a:latin typeface="Agency FB" panose="020B0503020202020204" pitchFamily="34" charset="0"/>
            </a:rPr>
            <a:t>320 verses</a:t>
          </a:r>
          <a:r>
            <a:rPr lang="en-GB" sz="5400" kern="1200" dirty="0">
              <a:latin typeface="Agency FB" panose="020B0503020202020204" pitchFamily="34" charset="0"/>
            </a:rPr>
            <a:t> talk about the second coming of Jesus Christ in glory</a:t>
          </a:r>
        </a:p>
      </dsp:txBody>
      <dsp:txXfrm>
        <a:off x="0" y="3524436"/>
        <a:ext cx="10515600" cy="1739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A633-39DD-245A-68A1-240F0E065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8007"/>
            <a:ext cx="9144000" cy="288888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BE50A-B38F-06A8-6E9C-1D456CEA5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8300"/>
            <a:ext cx="9144000" cy="200339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C0389-573A-CAA8-C7D4-9A3AEB949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3717B-D303-72C9-9BD9-8E7A6514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8F05E-80E9-87CD-B77F-812F3980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8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34EA-2AD9-6F14-0036-D0E62D65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9CE82-05CF-A1B3-6D72-4D451D622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B155A-F7DC-00E2-A933-7018B6EB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BB619-0AB5-D7D5-916F-3824888A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75126-D2C4-F34E-EFDA-2098F5A2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8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34FDF-887F-BF0F-164A-D5A7E3246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41785"/>
            <a:ext cx="2628900" cy="70320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CA45E-7B63-29DA-8679-B7E1DBE10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41785"/>
            <a:ext cx="7734300" cy="703205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EBB7D-D5CE-67CB-1D8A-9591D462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D288-4125-23FB-CD7B-4D678CB3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E417-9162-12DD-4CB1-2B83AF15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63A9-824D-5124-1291-68BEFA3A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9E9CF-6A82-5020-E5E3-5E569B03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E7A54-CE62-3EF0-557C-0E6FB207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D01B-65EC-5112-C74C-4F65D226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E1364-113D-4E88-5CC6-C9FE3E4A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8C20-4BBE-B428-1C46-57AB6A95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8705"/>
            <a:ext cx="10515600" cy="345168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7098-5191-B9B1-BD10-1FF866C6A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53039"/>
            <a:ext cx="10515600" cy="18151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CC093-0531-FA71-CE31-0CDBDA64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41261-DDAB-4EA0-9988-82BDF3AB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73F4-73CF-CD06-DA2E-E146E5F1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8B8-20F1-9A8B-3A5B-8524AAAC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37C8A-60E2-D1AC-F52F-6FAFFD651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8922"/>
            <a:ext cx="5181600" cy="5264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C58F1-4851-61DB-F85B-A272BD8A4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08922"/>
            <a:ext cx="5181600" cy="5264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B933F-A2E6-46C0-4CA2-AA4B46FD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E7800-B991-E960-8EB8-02437279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0945E-4B1F-C1DF-53C5-7BE27D8D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AF8A1-8073-9852-D0B0-9F73B53A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1785"/>
            <a:ext cx="10515600" cy="1603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29735-91AC-EBB2-E711-A3BEE0E08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4130"/>
            <a:ext cx="5157787" cy="9968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244AE-39D0-267E-66E2-E121CA01A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31025"/>
            <a:ext cx="5157787" cy="44581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D4C71-6E4A-D9E4-C8B1-79EFA0015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4130"/>
            <a:ext cx="5183188" cy="9968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EB52B-15C1-AB27-F050-3983D6CB2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31025"/>
            <a:ext cx="5183188" cy="44581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7D064-532F-6F93-7E3E-664E8676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19EA60-721D-7869-28B8-92451D56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C8B4E-9102-8F2F-FEAE-B7178E3B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35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772E-C99C-6766-3CD3-6DF44094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F55A6C-804C-8F52-4332-EE2FFA4F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98F31-799E-325F-7B57-555145D8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BA78E-258A-D806-ADB6-1B915252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F9CE7-38FB-1162-9A74-94AFA5BA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2842B-A849-BC33-7F7A-C3617B937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39769-B750-EEA3-F9D1-A5AE10F1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623E-B989-B312-1CA1-E444AF9B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3191"/>
            <a:ext cx="3932237" cy="19361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8BD8C-120D-221E-F2E3-AD8F3BFC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94739"/>
            <a:ext cx="6172200" cy="58968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AFC30-AA62-CA89-52BF-FAD1FF638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489359"/>
            <a:ext cx="3932237" cy="46118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3F06A-136B-0402-A6DE-276CC20F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1DBC7-D52A-7792-8DC6-E9FE01C1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F283D-31F6-D7CC-A12D-25D4DAB3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8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FF88-8DD8-3715-5246-2F920CDF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3191"/>
            <a:ext cx="3932237" cy="19361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6518D-0575-9878-3D2F-B26C1641F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94739"/>
            <a:ext cx="6172200" cy="58968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D3E91-35D9-D28F-63CB-949CA5BFF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489359"/>
            <a:ext cx="3932237" cy="46118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C9C39-B633-8FE3-139B-06316BF2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EC905-308E-C9DD-317D-18332698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72B9-3B9E-4E27-F877-A07BA446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0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B771C-3613-BD95-D47A-C04B6FC6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785"/>
            <a:ext cx="10515600" cy="1603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762E2-07A1-E822-3B09-29D467576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08922"/>
            <a:ext cx="10515600" cy="5264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1FF57-0A45-FA99-B65F-756962B69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690890"/>
            <a:ext cx="27432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C7730-C7EE-4E26-9582-F41D4214C7FF}" type="datetimeFigureOut">
              <a:rPr lang="en-GB" smtClean="0"/>
              <a:t>24/02/2024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39967-1D96-2B43-A169-E823921B7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690890"/>
            <a:ext cx="41148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C182-8C20-C2FC-BE8E-4BB1A2E5E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690890"/>
            <a:ext cx="27432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4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white papers&#10;&#10;Description automatically generated">
            <a:extLst>
              <a:ext uri="{FF2B5EF4-FFF2-40B4-BE49-F238E27FC236}">
                <a16:creationId xmlns:a16="http://schemas.microsoft.com/office/drawing/2014/main" id="{5AD5C932-D9AC-6F66-61E5-8B17F2EA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" y="-1"/>
            <a:ext cx="12204630" cy="8297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F1FD4-207A-0EDD-F7F0-CC8224E5F6B0}"/>
              </a:ext>
            </a:extLst>
          </p:cNvPr>
          <p:cNvSpPr txBox="1"/>
          <p:nvPr/>
        </p:nvSpPr>
        <p:spPr>
          <a:xfrm>
            <a:off x="466725" y="2902435"/>
            <a:ext cx="1125855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25</a:t>
            </a:r>
            <a:r>
              <a:rPr lang="en-GB" sz="6000" spc="6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GB" sz="60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February 2024</a:t>
            </a:r>
          </a:p>
          <a:p>
            <a:pPr algn="ctr"/>
            <a:endParaRPr lang="en-GB" sz="2800" spc="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9600" spc="600" dirty="0">
                <a:latin typeface="Century Gothic" panose="020B0502020202020204" pitchFamily="34" charset="0"/>
              </a:rPr>
              <a:t>S U N D A Y </a:t>
            </a:r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1218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9D2EF-523B-8020-AD65-607E5FA3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E29CA2-7AEF-28E6-40F0-AEBB6A600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Joel 2:28-32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4CC6E2-6149-E9F7-FF61-D1343210B3CE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2AB2E9-A352-98A9-35BF-CA14D6C06EF2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7B0F7-842B-B167-304B-3F84207CFCBB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8617C9-2839-1850-CA9A-B85EC90B414F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8BA763-5A1C-B511-146A-03EEE2075A9F}"/>
              </a:ext>
            </a:extLst>
          </p:cNvPr>
          <p:cNvSpPr txBox="1"/>
          <p:nvPr/>
        </p:nvSpPr>
        <p:spPr>
          <a:xfrm>
            <a:off x="948812" y="3389886"/>
            <a:ext cx="10294374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latin typeface="Agency FB" panose="020B0503020202020204" pitchFamily="34" charset="0"/>
              </a:rPr>
              <a:t>And it shall come to pass That whoever calls on the name of the Lord Shall be </a:t>
            </a:r>
            <a:r>
              <a:rPr lang="en-GB" sz="11500" b="1" dirty="0">
                <a:solidFill>
                  <a:srgbClr val="EAAD00"/>
                </a:solidFill>
                <a:latin typeface="Agency FB" panose="020B0503020202020204" pitchFamily="34" charset="0"/>
              </a:rPr>
              <a:t>Saved.</a:t>
            </a:r>
            <a:endParaRPr lang="en-GB" sz="6000" b="1" dirty="0">
              <a:solidFill>
                <a:srgbClr val="EAAD00"/>
              </a:solidFill>
              <a:latin typeface="Agency FB" panose="020B0503020202020204" pitchFamily="34" charset="0"/>
            </a:endParaRPr>
          </a:p>
        </p:txBody>
      </p:sp>
      <p:pic>
        <p:nvPicPr>
          <p:cNvPr id="5122" name="Picture 2" descr="Course: Dreams: A Way to Listen to God | CLI">
            <a:extLst>
              <a:ext uri="{FF2B5EF4-FFF2-40B4-BE49-F238E27FC236}">
                <a16:creationId xmlns:a16="http://schemas.microsoft.com/office/drawing/2014/main" id="{10300DA0-7E8C-D0B5-4789-3E23110A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419"/>
            <a:ext cx="12192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549EC-58EE-F675-7C26-9E44BE642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65BEA-C0C7-2CA2-982B-F6E85B66E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8BB5BC-8DBD-BA13-F94D-C156C50042EF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6713621" cy="0"/>
          </a:xfrm>
          <a:prstGeom prst="line">
            <a:avLst/>
          </a:prstGeom>
          <a:ln w="212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12,461 Pentecost Images, Stock Photos, 3D objects, &amp; Vectors | Shutterstock">
            <a:extLst>
              <a:ext uri="{FF2B5EF4-FFF2-40B4-BE49-F238E27FC236}">
                <a16:creationId xmlns:a16="http://schemas.microsoft.com/office/drawing/2014/main" id="{A75B478B-D33F-50B5-81EC-94B01250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2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5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7B7E8-BEF2-5FA2-E7FB-75B3181D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11D95B-9803-002F-E757-164D1C785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Hebrews 6:5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489CE7-178A-ABB2-C703-F46F56C3620A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620939-59B8-1E5E-6310-81DDE0C67F29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5817C6-AE4F-7B55-E3B6-5D67A1D2E4F4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A41C06-D283-57B5-004D-6D4B9B993411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6F0B3F-22F3-EAA2-59DE-50A51D8BA312}"/>
              </a:ext>
            </a:extLst>
          </p:cNvPr>
          <p:cNvSpPr txBox="1"/>
          <p:nvPr/>
        </p:nvSpPr>
        <p:spPr>
          <a:xfrm>
            <a:off x="948812" y="3094918"/>
            <a:ext cx="102943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latin typeface="Agency FB" panose="020B0503020202020204" pitchFamily="34" charset="0"/>
              </a:rPr>
              <a:t>and have </a:t>
            </a:r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tasted the good word of God </a:t>
            </a:r>
            <a:r>
              <a:rPr lang="en-GB" sz="6000" dirty="0">
                <a:latin typeface="Agency FB" panose="020B0503020202020204" pitchFamily="34" charset="0"/>
              </a:rPr>
              <a:t>and the </a:t>
            </a:r>
            <a:r>
              <a:rPr lang="en-GB" sz="8000" b="1" dirty="0">
                <a:latin typeface="Agency FB" panose="020B0503020202020204" pitchFamily="34" charset="0"/>
              </a:rPr>
              <a:t>powers of the age to come, </a:t>
            </a:r>
            <a:endParaRPr lang="en-GB" sz="6000" b="1" dirty="0">
              <a:solidFill>
                <a:srgbClr val="EAAD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DA12-61C9-5A60-A955-509E1D8E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esus transfigured before Peter James and John – GOD'S HOTSPOT">
            <a:extLst>
              <a:ext uri="{FF2B5EF4-FFF2-40B4-BE49-F238E27FC236}">
                <a16:creationId xmlns:a16="http://schemas.microsoft.com/office/drawing/2014/main" id="{DA6FE309-BA41-4EA8-3B1C-E8F84097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2" y="1730583"/>
            <a:ext cx="11960994" cy="676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21B50-08AC-3948-F86E-823BB75BF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Luke 9:28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57FB68-4488-F982-4974-6D013E2A6337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4EF4A7-46D9-3550-4827-7E8D92F53D13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CA882D-6F07-9F9A-8EE4-7015F24D2B5E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AA41D-104B-2ACE-FA1B-D033C32ED1D9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A554-70EC-4EF1-BEB0-88D81CC3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586164"/>
            <a:ext cx="10515600" cy="1603870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latin typeface="Agency FB" panose="020B0503020202020204" pitchFamily="34" charset="0"/>
              </a:rPr>
              <a:t>Why does He take </a:t>
            </a:r>
            <a:r>
              <a:rPr lang="en-GB" sz="6000" b="1" dirty="0">
                <a:latin typeface="Agency FB" panose="020B0503020202020204" pitchFamily="34" charset="0"/>
              </a:rPr>
              <a:t>Peter, James, and John?”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81B07-287C-134A-05E0-6AE26B079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7" y="6707415"/>
            <a:ext cx="10515600" cy="1603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8800" b="1" dirty="0">
                <a:solidFill>
                  <a:srgbClr val="BC8B00"/>
                </a:solidFill>
                <a:latin typeface="Agency FB" panose="020B0503020202020204" pitchFamily="34" charset="0"/>
              </a:rPr>
              <a:t>To be witnesses</a:t>
            </a:r>
          </a:p>
        </p:txBody>
      </p:sp>
      <p:pic>
        <p:nvPicPr>
          <p:cNvPr id="4" name="Picture 2" descr="English: Open Bible Stories - 36.html">
            <a:extLst>
              <a:ext uri="{FF2B5EF4-FFF2-40B4-BE49-F238E27FC236}">
                <a16:creationId xmlns:a16="http://schemas.microsoft.com/office/drawing/2014/main" id="{3C65E107-1A6F-7861-7346-3B6AFBF19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17" y="788510"/>
            <a:ext cx="11948161" cy="6720841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0CF9-8095-09D2-8D7A-69FD8CA96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F3E607-45AF-2974-E2CA-27BEEA815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Deuteronomy 19:15</a:t>
            </a:r>
            <a:endParaRPr lang="en-GB" sz="8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F28DFA-3343-E791-A3E3-00D7EBC15227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F11AD8-5C46-EDEC-7EDB-31F9F0A160F3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C6618-C28C-030E-DCC2-950858980F27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0500D4-35AB-19D7-0050-AC0888F5488D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1151F39-EF61-8DA3-C5E4-3848C91224E5}"/>
              </a:ext>
            </a:extLst>
          </p:cNvPr>
          <p:cNvSpPr txBox="1"/>
          <p:nvPr/>
        </p:nvSpPr>
        <p:spPr>
          <a:xfrm>
            <a:off x="948813" y="2343883"/>
            <a:ext cx="1029437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latin typeface="Agency FB" panose="020B0503020202020204" pitchFamily="34" charset="0"/>
              </a:rPr>
              <a:t>by the mouth of </a:t>
            </a:r>
            <a:r>
              <a:rPr lang="en-GB" sz="11500" b="1" dirty="0">
                <a:solidFill>
                  <a:srgbClr val="BC8B00"/>
                </a:solidFill>
                <a:latin typeface="Agency FB" panose="020B0503020202020204" pitchFamily="34" charset="0"/>
              </a:rPr>
              <a:t>two or three witnesses </a:t>
            </a:r>
            <a:r>
              <a:rPr lang="en-GB" sz="8800" dirty="0">
                <a:latin typeface="Agency FB" panose="020B0503020202020204" pitchFamily="34" charset="0"/>
              </a:rPr>
              <a:t>the matter shall be established. </a:t>
            </a:r>
            <a:endParaRPr lang="en-GB" sz="8800" b="1" dirty="0">
              <a:solidFill>
                <a:srgbClr val="EAAD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D1C0-3DB5-EF5E-CB2F-46819575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7" y="230029"/>
            <a:ext cx="10515600" cy="160387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6700" b="1" dirty="0">
                <a:latin typeface="Agency FB" panose="020B0503020202020204" pitchFamily="34" charset="0"/>
              </a:rPr>
              <a:t>They were the </a:t>
            </a:r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closest to Him. </a:t>
            </a:r>
            <a:br>
              <a:rPr lang="en-GB" sz="6700" b="1" dirty="0">
                <a:latin typeface="Agency FB" panose="020B0503020202020204" pitchFamily="34" charset="0"/>
              </a:rPr>
            </a:br>
            <a:r>
              <a:rPr lang="en-GB" sz="6700" b="1" dirty="0">
                <a:latin typeface="Agency FB" panose="020B0503020202020204" pitchFamily="34" charset="0"/>
              </a:rPr>
              <a:t>They were </a:t>
            </a:r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around Him the most. </a:t>
            </a:r>
            <a:endParaRPr lang="en-GB" dirty="0">
              <a:solidFill>
                <a:srgbClr val="BC8B00"/>
              </a:solidFill>
            </a:endParaRPr>
          </a:p>
        </p:txBody>
      </p:sp>
      <p:pic>
        <p:nvPicPr>
          <p:cNvPr id="1026" name="Picture 2" descr="Peter, James and John witness Jesus being transfigured. (Matthew 17:1-13,  Mark 9:2-13, Luke 9:28-37) | Free bible images, Bible pictures, Jesus">
            <a:extLst>
              <a:ext uri="{FF2B5EF4-FFF2-40B4-BE49-F238E27FC236}">
                <a16:creationId xmlns:a16="http://schemas.microsoft.com/office/drawing/2014/main" id="{7E9CE34F-8FF3-61B9-FAE5-D2C2D3B6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33899"/>
            <a:ext cx="9753600" cy="73152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91E7-EDC5-334A-AD18-2B3E87E7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13" y="20501"/>
            <a:ext cx="10515600" cy="2347314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Agency FB" panose="020B0503020202020204" pitchFamily="34" charset="0"/>
              </a:rPr>
              <a:t>They were there at the </a:t>
            </a:r>
            <a:br>
              <a:rPr lang="en-GB" sz="4800" b="1" dirty="0">
                <a:latin typeface="Agency FB" panose="020B0503020202020204" pitchFamily="34" charset="0"/>
              </a:rPr>
            </a:br>
            <a:r>
              <a:rPr lang="en-GB" sz="4800" b="1" dirty="0">
                <a:latin typeface="Agency FB" panose="020B0503020202020204" pitchFamily="34" charset="0"/>
              </a:rPr>
              <a:t>               </a:t>
            </a:r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raising of the young girl</a:t>
            </a:r>
            <a:endParaRPr lang="en-GB" sz="48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705C1-E3A9-947C-E43F-7A42A5800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Jesus raises a dead girl, cures a woman with hemorrhages - Catholic Courier">
            <a:extLst>
              <a:ext uri="{FF2B5EF4-FFF2-40B4-BE49-F238E27FC236}">
                <a16:creationId xmlns:a16="http://schemas.microsoft.com/office/drawing/2014/main" id="{4A7F78AD-51F0-76A7-4DA5-50E733533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95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8" name="Picture 10" descr="The Raising of Jairus' Daughter – THEOLOGY AND THE ARTS">
            <a:extLst>
              <a:ext uri="{FF2B5EF4-FFF2-40B4-BE49-F238E27FC236}">
                <a16:creationId xmlns:a16="http://schemas.microsoft.com/office/drawing/2014/main" id="{901DAD65-8E03-0EDA-050D-810FC078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36" y="1462498"/>
            <a:ext cx="12202123" cy="7614125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C7EBE-56B1-04C0-61C3-0B774D818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BC72C1-C3A8-6565-0731-E789F065F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Mark 5:37</a:t>
            </a:r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endParaRPr lang="en-GB" sz="8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B64BE5-B363-1F58-CBE6-00C76424594B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60E4CE-0CAB-48A0-A814-687807D3DC75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E318FF-CE71-38AC-0184-538C55711116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EAB2A4-310E-C1A6-3594-EF1631258C75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DD7826-55DE-ABD1-9B0A-BB22E2900416}"/>
              </a:ext>
            </a:extLst>
          </p:cNvPr>
          <p:cNvSpPr txBox="1"/>
          <p:nvPr/>
        </p:nvSpPr>
        <p:spPr>
          <a:xfrm>
            <a:off x="948813" y="2343883"/>
            <a:ext cx="1029437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latin typeface="Agency FB" panose="020B0503020202020204" pitchFamily="34" charset="0"/>
              </a:rPr>
              <a:t>And He permitted no one to follow Him except Peter, James, and John the brother of James.</a:t>
            </a:r>
            <a:endParaRPr lang="en-GB" sz="8800" b="1" dirty="0">
              <a:solidFill>
                <a:srgbClr val="EAAD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B132-BB01-A9D5-D3AA-4FD9ABC54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A14EDE-72BB-1FE5-B73F-9C0D2DC14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Mark</a:t>
            </a:r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14:32-33</a:t>
            </a:r>
            <a:endParaRPr lang="en-GB" sz="8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5A2B57-6C3E-BA2D-1897-53393275494E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1661EB-158B-380A-F715-2F4235ABD33E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C7BFCF-782C-F94A-7DB9-8EE3E0CE455C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F6B3B2-3807-2DE6-97A5-F0D0C5725ABA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eaching the Twelve Apostles: John">
            <a:extLst>
              <a:ext uri="{FF2B5EF4-FFF2-40B4-BE49-F238E27FC236}">
                <a16:creationId xmlns:a16="http://schemas.microsoft.com/office/drawing/2014/main" id="{C599E1E6-9C68-C968-3775-13279655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9" y="2097314"/>
            <a:ext cx="11553119" cy="6500802"/>
          </a:xfrm>
          <a:prstGeom prst="rect">
            <a:avLst/>
          </a:prstGeom>
          <a:noFill/>
          <a:effectLst>
            <a:softEdge rad="965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A746F-73E7-C61B-520A-DBF2EEF4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0D7D0E-4245-2035-1A57-76B03121F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</a:t>
            </a:r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atthew 16:27-17:5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3D6580-CAAE-82D7-B0C9-D83C7549F298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EE2522-4843-F404-F86A-91815F9A96FE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B8823A-40BA-D281-EA4C-4A643D5CFD8B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26BFCA-BC90-9DAE-B5E5-F79F5D385C6D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C55CB6-9345-B4BC-291A-78853A017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3" y="2337025"/>
            <a:ext cx="11937633" cy="60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06AC-C35C-673B-2AB4-30FD078C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PETER        JAMES        JOHN</a:t>
            </a:r>
            <a:endParaRPr lang="en-GB" sz="8000" dirty="0">
              <a:solidFill>
                <a:srgbClr val="BC8B00"/>
              </a:solidFill>
            </a:endParaRPr>
          </a:p>
        </p:txBody>
      </p:sp>
      <p:pic>
        <p:nvPicPr>
          <p:cNvPr id="4098" name="Picture 2" descr="Saint Peter - Wikipedia">
            <a:extLst>
              <a:ext uri="{FF2B5EF4-FFF2-40B4-BE49-F238E27FC236}">
                <a16:creationId xmlns:a16="http://schemas.microsoft.com/office/drawing/2014/main" id="{B28DD814-C806-2BBC-A703-0BB1F70EC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/>
          <a:stretch/>
        </p:blipFill>
        <p:spPr bwMode="auto">
          <a:xfrm>
            <a:off x="163625" y="2190747"/>
            <a:ext cx="3628724" cy="54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ylos: Eusebius, EH.2.7-9: The Death of James the Apostle">
            <a:extLst>
              <a:ext uri="{FF2B5EF4-FFF2-40B4-BE49-F238E27FC236}">
                <a16:creationId xmlns:a16="http://schemas.microsoft.com/office/drawing/2014/main" id="{FA73759F-20F9-D41C-13A0-B6BEF7B6D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96" y="2190748"/>
            <a:ext cx="3881168" cy="54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ohn the Apostle - Wikipedia">
            <a:extLst>
              <a:ext uri="{FF2B5EF4-FFF2-40B4-BE49-F238E27FC236}">
                <a16:creationId xmlns:a16="http://schemas.microsoft.com/office/drawing/2014/main" id="{A0AEB46A-427D-381D-733D-4ED24C1A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5590" r="7971" b="5347"/>
          <a:stretch/>
        </p:blipFill>
        <p:spPr bwMode="auto">
          <a:xfrm>
            <a:off x="7938655" y="2190747"/>
            <a:ext cx="4068087" cy="54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5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C972A-334A-13A8-EA36-820B82D9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D267-3334-CC0A-721D-1CA354BE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43" y="0"/>
            <a:ext cx="11835063" cy="207040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6700" dirty="0">
                <a:latin typeface="Agency FB" panose="020B0503020202020204" pitchFamily="34" charset="0"/>
              </a:rPr>
              <a:t>Jesus took them was because they were </a:t>
            </a:r>
            <a:r>
              <a:rPr lang="en-GB" sz="8000" b="1" dirty="0">
                <a:solidFill>
                  <a:srgbClr val="BC8B00"/>
                </a:solidFill>
                <a:latin typeface="Agency FB" panose="020B0503020202020204" pitchFamily="34" charset="0"/>
              </a:rPr>
              <a:t>acknowledged, trustworthy leaders. </a:t>
            </a:r>
            <a:endParaRPr lang="en-GB" dirty="0">
              <a:solidFill>
                <a:srgbClr val="BC8B00"/>
              </a:solidFill>
            </a:endParaRPr>
          </a:p>
        </p:txBody>
      </p:sp>
      <p:pic>
        <p:nvPicPr>
          <p:cNvPr id="1026" name="Picture 2" descr="Peter, James and John witness Jesus being transfigured. (Matthew 17:1-13,  Mark 9:2-13, Luke 9:28-37) | Free bible images, Bible pictures, Jesus">
            <a:extLst>
              <a:ext uri="{FF2B5EF4-FFF2-40B4-BE49-F238E27FC236}">
                <a16:creationId xmlns:a16="http://schemas.microsoft.com/office/drawing/2014/main" id="{44DEFE14-C23A-70D1-7813-F627F8A5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7" y="1699145"/>
            <a:ext cx="9753600" cy="73152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17987-F419-A4AC-4016-45E2B65F1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52D5-9481-3BA2-35DC-BCC9FBEE7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13" y="105878"/>
            <a:ext cx="11835063" cy="2070409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Agency FB" panose="020B0503020202020204" pitchFamily="34" charset="0"/>
              </a:rPr>
              <a:t>Negative reason why he only took three. 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056F98-8D02-180C-EC7A-43B2A518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48" y="1141082"/>
            <a:ext cx="10326903" cy="7061584"/>
          </a:xfrm>
          <a:prstGeom prst="rect">
            <a:avLst/>
          </a:prstGeom>
          <a:noFill/>
          <a:effectLst>
            <a:softEdge rad="596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26E29-16CA-80E7-FCD4-7332FB715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33BD-B666-B2D2-EA7B-3EFE321A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13" y="105878"/>
            <a:ext cx="11835063" cy="2070409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Agency FB" panose="020B0503020202020204" pitchFamily="34" charset="0"/>
              </a:rPr>
              <a:t>V 1, </a:t>
            </a:r>
            <a:r>
              <a:rPr lang="en-GB" sz="6600" b="1" dirty="0">
                <a:solidFill>
                  <a:srgbClr val="BC8B00"/>
                </a:solidFill>
                <a:latin typeface="Agency FB" panose="020B0503020202020204" pitchFamily="34" charset="0"/>
              </a:rPr>
              <a:t>He took them into a high mountain.</a:t>
            </a:r>
          </a:p>
        </p:txBody>
      </p:sp>
      <p:pic>
        <p:nvPicPr>
          <p:cNvPr id="7170" name="Picture 2" descr="Call of Hope">
            <a:extLst>
              <a:ext uri="{FF2B5EF4-FFF2-40B4-BE49-F238E27FC236}">
                <a16:creationId xmlns:a16="http://schemas.microsoft.com/office/drawing/2014/main" id="{B14A345F-59F4-719C-E13C-332F7CCE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7" y="1520738"/>
            <a:ext cx="9835440" cy="65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D623-635E-53CE-B1AC-84B17972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A858-DB37-2001-80C1-075BE9E1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16" y="0"/>
            <a:ext cx="11835063" cy="2926080"/>
          </a:xfrm>
        </p:spPr>
        <p:txBody>
          <a:bodyPr>
            <a:normAutofit fontScale="90000"/>
          </a:bodyPr>
          <a:lstStyle/>
          <a:p>
            <a:r>
              <a:rPr lang="en-GB" sz="7300" b="1" dirty="0">
                <a:latin typeface="Agency FB" panose="020B0503020202020204" pitchFamily="34" charset="0"/>
              </a:rPr>
              <a:t>They did what usually did.</a:t>
            </a:r>
            <a:br>
              <a:rPr lang="en-GB" sz="6600" b="1" dirty="0">
                <a:latin typeface="Agency FB" panose="020B0503020202020204" pitchFamily="34" charset="0"/>
              </a:rPr>
            </a:br>
            <a:r>
              <a:rPr lang="en-GB" sz="6600" b="1" dirty="0">
                <a:latin typeface="Agency FB" panose="020B0503020202020204" pitchFamily="34" charset="0"/>
              </a:rPr>
              <a:t>                                                     </a:t>
            </a:r>
            <a:r>
              <a:rPr lang="en-GB" sz="10700" b="1" i="1" dirty="0">
                <a:solidFill>
                  <a:srgbClr val="BC8B00"/>
                </a:solidFill>
                <a:latin typeface="Agency FB" panose="020B0503020202020204" pitchFamily="34" charset="0"/>
              </a:rPr>
              <a:t>Sleep</a:t>
            </a:r>
            <a:r>
              <a:rPr lang="en-GB" sz="10700" b="1" dirty="0">
                <a:solidFill>
                  <a:srgbClr val="BC8B00"/>
                </a:solidFill>
                <a:latin typeface="Agency FB" panose="020B0503020202020204" pitchFamily="34" charset="0"/>
              </a:rPr>
              <a:t>…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8194" name="Picture 2" descr="Fasting Zombies – Catholic Diocese of Arlington">
            <a:extLst>
              <a:ext uri="{FF2B5EF4-FFF2-40B4-BE49-F238E27FC236}">
                <a16:creationId xmlns:a16="http://schemas.microsoft.com/office/drawing/2014/main" id="{48B06BEF-72D5-FEF7-DE6E-CAD33CC1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" y="1953929"/>
            <a:ext cx="11183768" cy="6458550"/>
          </a:xfrm>
          <a:prstGeom prst="rect">
            <a:avLst/>
          </a:prstGeom>
          <a:noFill/>
          <a:effectLst>
            <a:softEdge rad="863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6FB3E-568A-52C4-C266-5E3A336E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d Exists — We Know This For a Fact| National Catholic Register">
            <a:extLst>
              <a:ext uri="{FF2B5EF4-FFF2-40B4-BE49-F238E27FC236}">
                <a16:creationId xmlns:a16="http://schemas.microsoft.com/office/drawing/2014/main" id="{97D4C5CF-E984-8868-BFC6-06F26A78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1" y="49215"/>
            <a:ext cx="12291060" cy="819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52382C-1D15-4F4A-2F44-DED4735DB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Luke 9:32, </a:t>
            </a:r>
            <a:endParaRPr lang="en-GB" sz="8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E1EA9B-3434-1181-BDD0-639D1A744C2A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0A8545-05C3-A2EE-E4F0-AD777C60E8DF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5326DF-3BAE-106C-51DA-9779062C5B80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5391F-F1D5-7EDB-9E3F-46841FD0893C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DF6F-5F4D-2918-7ED1-30AB144B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0616-C849-319E-755C-1ED1E8F6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39" y="-596766"/>
            <a:ext cx="11835063" cy="2926080"/>
          </a:xfrm>
        </p:spPr>
        <p:txBody>
          <a:bodyPr>
            <a:normAutofit/>
          </a:bodyPr>
          <a:lstStyle/>
          <a:p>
            <a:r>
              <a:rPr lang="en-GB" sz="7300" b="1" dirty="0">
                <a:latin typeface="Agency FB" panose="020B0503020202020204" pitchFamily="34" charset="0"/>
              </a:rPr>
              <a:t>Garden of </a:t>
            </a:r>
            <a:r>
              <a:rPr lang="en-GB" sz="9600" b="1" dirty="0">
                <a:solidFill>
                  <a:srgbClr val="BC8B00"/>
                </a:solidFill>
                <a:latin typeface="Agency FB" panose="020B0503020202020204" pitchFamily="34" charset="0"/>
              </a:rPr>
              <a:t>Gethsemane..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10242" name="Picture 2" descr="Help to Overcome Our Fears — Watchtower ONLINE LIBRARY">
            <a:extLst>
              <a:ext uri="{FF2B5EF4-FFF2-40B4-BE49-F238E27FC236}">
                <a16:creationId xmlns:a16="http://schemas.microsoft.com/office/drawing/2014/main" id="{D0304197-6BA9-146D-28CA-226ABDCE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7" y="1104749"/>
            <a:ext cx="11747891" cy="7048735"/>
          </a:xfrm>
          <a:prstGeom prst="rect">
            <a:avLst/>
          </a:prstGeom>
          <a:noFill/>
          <a:effectLst>
            <a:softEdge rad="1003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255CC-B3DA-0B54-3E7C-4BCBE8714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CF243-A908-2E8C-4F9F-D2990A700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Luke 22:45-46</a:t>
            </a:r>
            <a:endParaRPr lang="en-GB" sz="80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6AF7B8-B526-B077-54DF-611A62A1C616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B4E697-3750-91CB-E1E4-5941C0D5866C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B0CDFA-6607-6794-2991-E641705B5F00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06655-FA67-396C-5D40-85AC8B391ED6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66AC0C-C0E2-0BC3-5736-F2C98E76A469}"/>
              </a:ext>
            </a:extLst>
          </p:cNvPr>
          <p:cNvSpPr txBox="1"/>
          <p:nvPr/>
        </p:nvSpPr>
        <p:spPr>
          <a:xfrm>
            <a:off x="782853" y="3084177"/>
            <a:ext cx="106262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 “Why do you sleep? </a:t>
            </a:r>
            <a:r>
              <a:rPr lang="en-GB" sz="8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Rise and pray, </a:t>
            </a:r>
            <a:r>
              <a:rPr lang="en-GB" sz="80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lest you enter into temptation.”</a:t>
            </a:r>
            <a:endParaRPr lang="en-GB" sz="80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844F0-5B72-1B3B-FA77-AAEB8D17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542D-3D54-D3E3-5FA9-BBAC7F45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2" y="5967664"/>
            <a:ext cx="12191606" cy="2926080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Agency FB" panose="020B0503020202020204" pitchFamily="34" charset="0"/>
              </a:rPr>
              <a:t>Depressed </a:t>
            </a:r>
            <a:r>
              <a:rPr lang="en-GB" sz="6600" dirty="0">
                <a:latin typeface="Agency FB" panose="020B0503020202020204" pitchFamily="34" charset="0"/>
              </a:rPr>
              <a:t>people </a:t>
            </a:r>
            <a:r>
              <a:rPr lang="en-GB" sz="7300" b="1" dirty="0">
                <a:latin typeface="Agency FB" panose="020B0503020202020204" pitchFamily="34" charset="0"/>
              </a:rPr>
              <a:t>want to sleep for good.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11266" name="Picture 2" descr="1,400+ Depressed Person In Bed Stock Illustrations, Royalty-Free Vector  Graphics &amp; Clip Art - iStock">
            <a:extLst>
              <a:ext uri="{FF2B5EF4-FFF2-40B4-BE49-F238E27FC236}">
                <a16:creationId xmlns:a16="http://schemas.microsoft.com/office/drawing/2014/main" id="{A34C020A-A0D6-75AB-AF2D-00E69150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6" y="0"/>
            <a:ext cx="12203242" cy="7238198"/>
          </a:xfrm>
          <a:prstGeom prst="rect">
            <a:avLst/>
          </a:prstGeom>
          <a:noFill/>
          <a:effectLst>
            <a:softEdge rad="774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7F7BF-A4A1-9B45-4207-10F4C79B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esus Delays Going to Lazarus.'Let us go too, so that we may die with  Him.'FreeBibleImages | Daily Office Asia-Pacific">
            <a:extLst>
              <a:ext uri="{FF2B5EF4-FFF2-40B4-BE49-F238E27FC236}">
                <a16:creationId xmlns:a16="http://schemas.microsoft.com/office/drawing/2014/main" id="{938D291A-8577-8695-5B7C-05C97A6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96" y="4339903"/>
            <a:ext cx="9753600" cy="73152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9C7712-7D8C-5A8C-A21C-B0C59649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John 11:16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3D208A-E5E8-8915-F8A8-939BA09ACEB8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9ED3-15AD-F022-00FE-351D96EBA5C7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82DB09-B406-92F4-98D1-46FBD1825CC6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610076-1F1C-5D1D-0D70-146384F8CA24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D5462D-D575-C248-B838-2DAB2BE56287}"/>
              </a:ext>
            </a:extLst>
          </p:cNvPr>
          <p:cNvSpPr txBox="1"/>
          <p:nvPr/>
        </p:nvSpPr>
        <p:spPr>
          <a:xfrm>
            <a:off x="888731" y="2371081"/>
            <a:ext cx="106262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“Let us also go, that we may</a:t>
            </a:r>
          </a:p>
          <a:p>
            <a:pPr algn="ctr"/>
            <a:r>
              <a:rPr lang="en-GB" sz="8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r>
              <a:rPr lang="en-GB" sz="80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die with Him.”</a:t>
            </a:r>
            <a:endParaRPr lang="en-GB" sz="80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829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King of the Jews, by Matthew | Adventist World">
            <a:extLst>
              <a:ext uri="{FF2B5EF4-FFF2-40B4-BE49-F238E27FC236}">
                <a16:creationId xmlns:a16="http://schemas.microsoft.com/office/drawing/2014/main" id="{32F15742-C3B3-0897-C6E3-EEA539C98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r="-1" b="-1"/>
          <a:stretch/>
        </p:blipFill>
        <p:spPr bwMode="auto">
          <a:xfrm>
            <a:off x="20" y="1551"/>
            <a:ext cx="12191980" cy="82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B4AE-8260-D80C-9BB8-D9CFF5659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gony In The Garden">
            <a:extLst>
              <a:ext uri="{FF2B5EF4-FFF2-40B4-BE49-F238E27FC236}">
                <a16:creationId xmlns:a16="http://schemas.microsoft.com/office/drawing/2014/main" id="{F2A798F5-DAE7-1898-1398-EC6F4A47C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9" b="18454"/>
          <a:stretch/>
        </p:blipFill>
        <p:spPr bwMode="auto">
          <a:xfrm>
            <a:off x="1386038" y="1068404"/>
            <a:ext cx="11069441" cy="7161197"/>
          </a:xfrm>
          <a:prstGeom prst="rect">
            <a:avLst/>
          </a:prstGeom>
          <a:noFill/>
          <a:effectLst>
            <a:softEdge rad="723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99F4D-DE0E-F4AA-F574-850CF4C2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3179"/>
            <a:ext cx="12191606" cy="6063472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Agency FB" panose="020B0503020202020204" pitchFamily="34" charset="0"/>
              </a:rPr>
              <a:t>Jesus was </a:t>
            </a:r>
            <a:br>
              <a:rPr lang="en-GB" sz="6000" dirty="0">
                <a:latin typeface="Agency FB" panose="020B0503020202020204" pitchFamily="34" charset="0"/>
              </a:rPr>
            </a:br>
            <a:r>
              <a:rPr lang="en-GB" sz="6000" dirty="0">
                <a:latin typeface="Agency FB" panose="020B0503020202020204" pitchFamily="34" charset="0"/>
              </a:rPr>
              <a:t>   </a:t>
            </a:r>
            <a:r>
              <a:rPr lang="en-GB" sz="13900" b="1" dirty="0">
                <a:solidFill>
                  <a:srgbClr val="FFC000"/>
                </a:solidFill>
                <a:latin typeface="Agency FB" panose="020B0503020202020204" pitchFamily="34" charset="0"/>
              </a:rPr>
              <a:t>praying</a:t>
            </a:r>
            <a:br>
              <a:rPr lang="en-GB" sz="6000" dirty="0">
                <a:latin typeface="Agency FB" panose="020B0503020202020204" pitchFamily="34" charset="0"/>
              </a:rPr>
            </a:br>
            <a:r>
              <a:rPr lang="en-GB" sz="6000" dirty="0">
                <a:latin typeface="Agency FB" panose="020B0503020202020204" pitchFamily="34" charset="0"/>
              </a:rPr>
              <a:t>They were </a:t>
            </a:r>
            <a:br>
              <a:rPr lang="en-GB" sz="6000" dirty="0">
                <a:latin typeface="Agency FB" panose="020B0503020202020204" pitchFamily="34" charset="0"/>
              </a:rPr>
            </a:br>
            <a:r>
              <a:rPr lang="en-GB" sz="6000" dirty="0">
                <a:solidFill>
                  <a:srgbClr val="FFC000"/>
                </a:solidFill>
                <a:latin typeface="Agency FB" panose="020B0503020202020204" pitchFamily="34" charset="0"/>
              </a:rPr>
              <a:t>              </a:t>
            </a:r>
            <a:r>
              <a:rPr lang="en-GB" sz="12800" b="1" dirty="0">
                <a:solidFill>
                  <a:srgbClr val="FFC000"/>
                </a:solidFill>
                <a:latin typeface="Agency FB" panose="020B0503020202020204" pitchFamily="34" charset="0"/>
              </a:rPr>
              <a:t>sleeping. </a:t>
            </a:r>
            <a:endParaRPr lang="en-GB" sz="60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4C6FBE-4DE6-B7AA-77AA-36B6F4055EBF}"/>
              </a:ext>
            </a:extLst>
          </p:cNvPr>
          <p:cNvSpPr txBox="1">
            <a:spLocks/>
          </p:cNvSpPr>
          <p:nvPr/>
        </p:nvSpPr>
        <p:spPr>
          <a:xfrm>
            <a:off x="203824" y="68262"/>
            <a:ext cx="12191606" cy="1211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latin typeface="Agency FB" panose="020B0503020202020204" pitchFamily="34" charset="0"/>
              </a:rPr>
              <a:t>One way to deal with their depression.</a:t>
            </a:r>
          </a:p>
        </p:txBody>
      </p:sp>
    </p:spTree>
    <p:extLst>
      <p:ext uri="{BB962C8B-B14F-4D97-AF65-F5344CB8AC3E}">
        <p14:creationId xmlns:p14="http://schemas.microsoft.com/office/powerpoint/2010/main" val="20260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E871E-6A4B-545E-E47B-A818FEA0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ellow Images - Free Download on Freepik">
            <a:extLst>
              <a:ext uri="{FF2B5EF4-FFF2-40B4-BE49-F238E27FC236}">
                <a16:creationId xmlns:a16="http://schemas.microsoft.com/office/drawing/2014/main" id="{564AF795-E85B-6E45-D9E2-9952585A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93" y="67378"/>
            <a:ext cx="12333593" cy="82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47A2BB-91CE-06D4-DB7D-0A2B4A9BC9AB}"/>
              </a:ext>
            </a:extLst>
          </p:cNvPr>
          <p:cNvSpPr txBox="1">
            <a:spLocks/>
          </p:cNvSpPr>
          <p:nvPr/>
        </p:nvSpPr>
        <p:spPr>
          <a:xfrm>
            <a:off x="97944" y="3398604"/>
            <a:ext cx="12191606" cy="1211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latin typeface="Agency FB" panose="020B0503020202020204" pitchFamily="34" charset="0"/>
              </a:rPr>
              <a:t>1.	</a:t>
            </a:r>
            <a:r>
              <a:rPr lang="en-GB" sz="8800" b="1" dirty="0">
                <a:latin typeface="Agency FB" panose="020B0503020202020204" pitchFamily="34" charset="0"/>
              </a:rPr>
              <a:t>The transformation of the Son</a:t>
            </a:r>
            <a:endParaRPr lang="en-GB" sz="72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710B-C351-183F-712B-7D5165AB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esus And 2 Disciples In The Sky Showing Three Lights Behind Them  Background, Transfiguration Picture, Religion, Transfiguration Background  Image And Wallpaper for Free Download">
            <a:extLst>
              <a:ext uri="{FF2B5EF4-FFF2-40B4-BE49-F238E27FC236}">
                <a16:creationId xmlns:a16="http://schemas.microsoft.com/office/drawing/2014/main" id="{59994F9E-89D0-49AA-1E48-3AFE60C9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22625" cy="716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2120E-220A-40E2-EF62-C0EB6EBB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86" y="5630779"/>
            <a:ext cx="11835063" cy="2926080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solidFill>
                  <a:srgbClr val="FFFF00"/>
                </a:solidFill>
                <a:latin typeface="Agency FB" panose="020B0503020202020204" pitchFamily="34" charset="0"/>
              </a:rPr>
              <a:t>His face shone like the sun, and His </a:t>
            </a:r>
            <a:r>
              <a:rPr lang="en-GB" sz="7300" b="1" dirty="0">
                <a:latin typeface="Agency FB" panose="020B0503020202020204" pitchFamily="34" charset="0"/>
              </a:rPr>
              <a:t>clothes became as white as the light. 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D93F4-BBE3-1BA4-880D-8B45B8A8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C4D5CD-C5A4-53E2-4316-04EE16B3CBA2}"/>
              </a:ext>
            </a:extLst>
          </p:cNvPr>
          <p:cNvSpPr txBox="1">
            <a:spLocks/>
          </p:cNvSpPr>
          <p:nvPr/>
        </p:nvSpPr>
        <p:spPr>
          <a:xfrm>
            <a:off x="394" y="847909"/>
            <a:ext cx="12191606" cy="1876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b="1" dirty="0">
                <a:latin typeface="Century Gothic" panose="020B0502020202020204" pitchFamily="34" charset="0"/>
              </a:rPr>
              <a:t>Metamorphosis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7F9FB-E8AE-3AF0-2C6C-627FA9D26814}"/>
              </a:ext>
            </a:extLst>
          </p:cNvPr>
          <p:cNvSpPr txBox="1">
            <a:spLocks/>
          </p:cNvSpPr>
          <p:nvPr/>
        </p:nvSpPr>
        <p:spPr>
          <a:xfrm>
            <a:off x="394" y="2723949"/>
            <a:ext cx="12191606" cy="391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600" dirty="0">
                <a:latin typeface="Agency FB" panose="020B0503020202020204" pitchFamily="34" charset="0"/>
              </a:rPr>
              <a:t>The term </a:t>
            </a:r>
            <a:r>
              <a:rPr lang="en-GB" sz="11500" b="1" dirty="0" err="1">
                <a:solidFill>
                  <a:srgbClr val="BC8B00"/>
                </a:solidFill>
                <a:latin typeface="Agency FB" panose="020B0503020202020204" pitchFamily="34" charset="0"/>
              </a:rPr>
              <a:t>morphoō</a:t>
            </a:r>
            <a:r>
              <a:rPr lang="en-GB" sz="19800" b="1" dirty="0">
                <a:solidFill>
                  <a:srgbClr val="BC8B00"/>
                </a:solidFill>
                <a:latin typeface="Agency FB" panose="020B0503020202020204" pitchFamily="34" charset="0"/>
              </a:rPr>
              <a:t> </a:t>
            </a:r>
            <a:r>
              <a:rPr lang="en-GB" sz="9600" dirty="0">
                <a:latin typeface="Agency FB" panose="020B0503020202020204" pitchFamily="34" charset="0"/>
              </a:rPr>
              <a:t>has to do with the </a:t>
            </a:r>
            <a:r>
              <a:rPr lang="en-GB" sz="11600" b="1" dirty="0">
                <a:solidFill>
                  <a:srgbClr val="BC8B00"/>
                </a:solidFill>
                <a:latin typeface="Agency FB" panose="020B0503020202020204" pitchFamily="34" charset="0"/>
              </a:rPr>
              <a:t>body and form</a:t>
            </a:r>
            <a:endParaRPr lang="en-GB" sz="9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urning Bush Images – Browse 26,991 Stock Photos, Vectors, and Video |  Adobe Stock">
            <a:extLst>
              <a:ext uri="{FF2B5EF4-FFF2-40B4-BE49-F238E27FC236}">
                <a16:creationId xmlns:a16="http://schemas.microsoft.com/office/drawing/2014/main" id="{66606E88-017E-997C-7277-4697F5C10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3" r="15261"/>
          <a:stretch/>
        </p:blipFill>
        <p:spPr bwMode="auto">
          <a:xfrm>
            <a:off x="0" y="1018724"/>
            <a:ext cx="8917982" cy="752851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8,095 Pillar Fire Images, Stock Photos, 3D objects, &amp; Vectors | Shutterstock">
            <a:extLst>
              <a:ext uri="{FF2B5EF4-FFF2-40B4-BE49-F238E27FC236}">
                <a16:creationId xmlns:a16="http://schemas.microsoft.com/office/drawing/2014/main" id="{E6A4AE67-E258-10B9-77DF-EC68CCFE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31262" b="17867"/>
          <a:stretch/>
        </p:blipFill>
        <p:spPr bwMode="auto">
          <a:xfrm>
            <a:off x="6304748" y="550413"/>
            <a:ext cx="6609147" cy="7996821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4E639-AF6C-AC89-EA46-DE7EEA76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943" y="-292241"/>
            <a:ext cx="9869995" cy="23520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457200"/>
            <a:r>
              <a:rPr lang="en-US" sz="9600" b="1" dirty="0">
                <a:solidFill>
                  <a:srgbClr val="BC8B00"/>
                </a:solidFill>
                <a:latin typeface="Agency FB" panose="020B0503020202020204" pitchFamily="34" charset="0"/>
              </a:rPr>
              <a:t>Shekinah- </a:t>
            </a:r>
            <a:r>
              <a:rPr lang="en-US" sz="9600" b="1" dirty="0">
                <a:latin typeface="Agency FB" panose="020B0503020202020204" pitchFamily="34" charset="0"/>
              </a:rPr>
              <a:t>Glory of </a:t>
            </a:r>
            <a:r>
              <a:rPr lang="en-US" sz="11500" b="1" dirty="0">
                <a:latin typeface="Agency FB" panose="020B0503020202020204" pitchFamily="34" charset="0"/>
              </a:rPr>
              <a:t>God</a:t>
            </a:r>
            <a:endParaRPr lang="en-US" sz="9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76DB0-786C-E217-BCC5-45AEFBEC0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6E4A10-8971-7652-F29B-591DF24A7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2 Peter 1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70D4FB-93C4-2429-18D6-E609C4641CC0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7C2699-7A85-2EC2-AC63-1956AADDBC12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4B9D42-3682-9169-D366-F387CCD1B6B1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6FFE90-B3C7-3F78-6E17-5DA1ABE0EB38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2BBA2B-CA51-1C74-FFAA-E7E7DCC2C93F}"/>
              </a:ext>
            </a:extLst>
          </p:cNvPr>
          <p:cNvSpPr txBox="1"/>
          <p:nvPr/>
        </p:nvSpPr>
        <p:spPr>
          <a:xfrm>
            <a:off x="404261" y="2371081"/>
            <a:ext cx="1150219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“We do not speak to you about the second coming of the Lord Jesus Christ in power as some fable, but we were eyewitnesses of His majesty;</a:t>
            </a:r>
            <a:r>
              <a:rPr lang="en-GB" sz="88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</a:p>
          <a:p>
            <a:pPr algn="ctr"/>
            <a:r>
              <a:rPr lang="en-GB" sz="88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we saw it.” </a:t>
            </a:r>
            <a:endParaRPr lang="en-GB" sz="72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85A4B-0538-4568-D2BE-E89904FE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934C86-7FA0-62EB-B6E4-DBFDA0A9F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John 1:14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0AE14C-11F0-CDAA-76B7-8ACEBAD2FA13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043063-1324-D40E-FBA3-AFCCBE7DA317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DB6366-2D43-6698-2497-DBDEE9CCF009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DEC76-40EA-CDAD-A315-292D459809B7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92CDE7-8C31-94FD-0CEA-85B8174831AF}"/>
              </a:ext>
            </a:extLst>
          </p:cNvPr>
          <p:cNvSpPr txBox="1"/>
          <p:nvPr/>
        </p:nvSpPr>
        <p:spPr>
          <a:xfrm>
            <a:off x="344905" y="2861970"/>
            <a:ext cx="1150219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“We beheld His glory as of the only </a:t>
            </a:r>
            <a:r>
              <a:rPr lang="en-GB" sz="96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begotten of the Father</a:t>
            </a:r>
            <a:r>
              <a:rPr lang="en-GB" sz="88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, full of grace and truth. </a:t>
            </a:r>
            <a:endParaRPr lang="en-GB" sz="88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750E3-3761-4DD1-9343-7C6CE66D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AFEB4B-B640-41A0-3B18-AE213DF99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Matthew 24:31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8DD3B0-BF71-1545-0A07-A3BA3519A75C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7D2678-1564-B137-62F6-D700741CAA94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16827-985C-7155-2715-7E03C6572CF8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115AA0-EA57-D4BD-11B4-27DF911D690B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8E125B-1C8F-2CC1-1E4A-69B053F9B1F3}"/>
              </a:ext>
            </a:extLst>
          </p:cNvPr>
          <p:cNvSpPr txBox="1"/>
          <p:nvPr/>
        </p:nvSpPr>
        <p:spPr>
          <a:xfrm>
            <a:off x="344905" y="2861970"/>
            <a:ext cx="1150219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“We beheld His glory as of the only </a:t>
            </a:r>
            <a:r>
              <a:rPr lang="en-GB" sz="9600" b="1" dirty="0">
                <a:solidFill>
                  <a:srgbClr val="BC8B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begotten of the Father</a:t>
            </a:r>
            <a:r>
              <a:rPr lang="en-GB" sz="88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, full of grace and truth. </a:t>
            </a:r>
            <a:endParaRPr lang="en-GB" sz="88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19458" name="Picture 2" descr="Don't Miss Out! | Pointing the Way ~ by Arrow">
            <a:extLst>
              <a:ext uri="{FF2B5EF4-FFF2-40B4-BE49-F238E27FC236}">
                <a16:creationId xmlns:a16="http://schemas.microsoft.com/office/drawing/2014/main" id="{DFF53490-F5A5-D7D3-BB9F-B34DD1A6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026"/>
            <a:ext cx="12192000" cy="76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26839-5991-0CE1-E8ED-B94D18BE9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83C58B-7091-DBEE-0B53-DC2D630A1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Revelation 1:12-16, </a:t>
            </a:r>
            <a:endParaRPr lang="en-GB" sz="66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CD39BC-26CB-A3EC-DBE9-A06BEB8FC763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7778C6-560C-401F-153D-D3D6700BD06E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20F36F-F3BE-41D7-9AC9-C430AD1CC4C8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6EC791-EB29-55F3-50D5-838F54861CE1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The Seven Golden Lampstands A Solemn Warning For All, 45% OFF">
            <a:extLst>
              <a:ext uri="{FF2B5EF4-FFF2-40B4-BE49-F238E27FC236}">
                <a16:creationId xmlns:a16="http://schemas.microsoft.com/office/drawing/2014/main" id="{5FFD5F72-BA0B-F1AF-7740-98B259C3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" y="22600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91D76-49B2-A105-BBB4-0E4E7DA92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ellow Images - Free Download on Freepik">
            <a:extLst>
              <a:ext uri="{FF2B5EF4-FFF2-40B4-BE49-F238E27FC236}">
                <a16:creationId xmlns:a16="http://schemas.microsoft.com/office/drawing/2014/main" id="{E4B80E36-98DE-C0F7-6A27-C88CB92A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93" y="67378"/>
            <a:ext cx="12333593" cy="82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5A496C-0A1E-91D7-1FFE-B9B0083BE610}"/>
              </a:ext>
            </a:extLst>
          </p:cNvPr>
          <p:cNvSpPr txBox="1">
            <a:spLocks/>
          </p:cNvSpPr>
          <p:nvPr/>
        </p:nvSpPr>
        <p:spPr>
          <a:xfrm>
            <a:off x="97944" y="3398604"/>
            <a:ext cx="12191606" cy="1211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latin typeface="Agency FB" panose="020B0503020202020204" pitchFamily="34" charset="0"/>
              </a:rPr>
              <a:t>2.	</a:t>
            </a:r>
            <a:r>
              <a:rPr lang="en-GB" sz="9500" b="1" dirty="0">
                <a:latin typeface="Agency FB" panose="020B0503020202020204" pitchFamily="34" charset="0"/>
              </a:rPr>
              <a:t>By the testimony of the saints.</a:t>
            </a:r>
            <a:endParaRPr lang="en-GB" sz="72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3D95-E79E-5CE6-03F4-90E3D416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B13DA5-FBF3-3D9F-CB7C-047DBB5E4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Matthew 24-26.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79F118-00E9-5CFC-63C7-73810C795D78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DDF4F7-C619-DC12-8B2D-C12C4378062E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81D90-11BA-9964-DB80-65107FFDBFCA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21AB01-3211-34EC-EB25-0E02DD1C5ADC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48AB79-FE3E-E44E-2615-FDEBDDF9F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07636"/>
              </p:ext>
            </p:extLst>
          </p:nvPr>
        </p:nvGraphicFramePr>
        <p:xfrm>
          <a:off x="1032387" y="2595716"/>
          <a:ext cx="10530348" cy="601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38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13ADD-81F7-1164-BACA-3559F7A30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en Jesus Saw Moses And Elijah (Biblical Stories Explained) - YouTube">
            <a:extLst>
              <a:ext uri="{FF2B5EF4-FFF2-40B4-BE49-F238E27FC236}">
                <a16:creationId xmlns:a16="http://schemas.microsoft.com/office/drawing/2014/main" id="{1104FD16-1976-9E12-8069-A43E35AC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06" y="0"/>
            <a:ext cx="12618721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159E8-BE0C-C593-8093-BB453086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86" y="5630779"/>
            <a:ext cx="11985451" cy="292608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V 3, And behold,               Moses and Elijah </a:t>
            </a:r>
            <a:r>
              <a:rPr lang="en-GB" sz="7300" b="1" dirty="0">
                <a:latin typeface="Agency FB" panose="020B0503020202020204" pitchFamily="34" charset="0"/>
              </a:rPr>
              <a:t>appeared to them, talking with Him. </a:t>
            </a:r>
            <a:endParaRPr lang="en-GB" sz="6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60A7D-0933-0076-E151-312558299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Transfiguration: A Conversation Between Jesus, Elijah, and Moses - Come And  Reason Ministries">
            <a:extLst>
              <a:ext uri="{FF2B5EF4-FFF2-40B4-BE49-F238E27FC236}">
                <a16:creationId xmlns:a16="http://schemas.microsoft.com/office/drawing/2014/main" id="{5024216B-668F-EA22-007E-36C5539E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8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F8326-ED14-D82C-79B6-95343F45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1" y="-798897"/>
            <a:ext cx="11835063" cy="2926080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Moses               </a:t>
            </a:r>
            <a:r>
              <a:rPr lang="en-GB" sz="7300" b="1" dirty="0">
                <a:latin typeface="Agency FB" panose="020B0503020202020204" pitchFamily="34" charset="0"/>
              </a:rPr>
              <a:t> and               </a:t>
            </a:r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Elijah</a:t>
            </a:r>
            <a:endParaRPr lang="en-GB" sz="66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1D645-C2E3-052C-E03A-B4E03C369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Transfiguration: A Conversation Between Jesus, Elijah, and Moses - Come And  Reason Ministries">
            <a:extLst>
              <a:ext uri="{FF2B5EF4-FFF2-40B4-BE49-F238E27FC236}">
                <a16:creationId xmlns:a16="http://schemas.microsoft.com/office/drawing/2014/main" id="{311EF6DB-2AE4-7FCB-1F99-800C80B2C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43"/>
          <a:stretch/>
        </p:blipFill>
        <p:spPr bwMode="auto">
          <a:xfrm>
            <a:off x="0" y="0"/>
            <a:ext cx="12192000" cy="58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40145-9B17-4A28-F739-ED4A7CD5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1" y="-798897"/>
            <a:ext cx="11835063" cy="2926080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Moses               </a:t>
            </a:r>
            <a:r>
              <a:rPr lang="en-GB" sz="7300" b="1" dirty="0">
                <a:latin typeface="Agency FB" panose="020B0503020202020204" pitchFamily="34" charset="0"/>
              </a:rPr>
              <a:t> and               </a:t>
            </a:r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Elijah</a:t>
            </a:r>
            <a:endParaRPr lang="en-GB" sz="66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2DB9D-2B08-7F2F-34B0-0FBE3FE44A54}"/>
              </a:ext>
            </a:extLst>
          </p:cNvPr>
          <p:cNvSpPr txBox="1"/>
          <p:nvPr/>
        </p:nvSpPr>
        <p:spPr>
          <a:xfrm>
            <a:off x="0" y="5643803"/>
            <a:ext cx="12301085" cy="2654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GB" sz="80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Moses </a:t>
            </a:r>
            <a:r>
              <a:rPr lang="en-GB" sz="60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gave the law, </a:t>
            </a:r>
            <a:endParaRPr lang="en-GB" sz="5400" b="1" dirty="0">
              <a:effectLst/>
              <a:latin typeface="Agency FB" panose="020B0503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GB" sz="60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                                       </a:t>
            </a:r>
            <a:r>
              <a:rPr lang="en-GB" sz="72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Elijah </a:t>
            </a:r>
            <a:r>
              <a:rPr lang="en-GB" sz="60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guarded the law</a:t>
            </a:r>
            <a:r>
              <a:rPr lang="en-GB" sz="4800" b="1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,</a:t>
            </a:r>
            <a:endParaRPr lang="en-GB" sz="4400" b="1" dirty="0">
              <a:effectLst/>
              <a:latin typeface="Agency FB" panose="020B050302020202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DB6F-70FB-380A-059A-5BB6DE10D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DE142-5386-E02E-E4E8-482870C7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1 Kings, </a:t>
            </a:r>
            <a:endParaRPr lang="en-GB" sz="72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A792C2-2D07-9562-5091-9DA889135B75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5FA1B5-1CAD-BA2A-7389-DBD3A0F7422A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BA6BC1-03EC-818D-B439-842C3018DC1D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517F4B-2214-A6E2-60C3-036924949AE2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7EF47-642E-1538-1080-EFE0AA237274}"/>
              </a:ext>
            </a:extLst>
          </p:cNvPr>
          <p:cNvSpPr txBox="1"/>
          <p:nvPr/>
        </p:nvSpPr>
        <p:spPr>
          <a:xfrm>
            <a:off x="218188" y="2505835"/>
            <a:ext cx="645211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dirty="0"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Elijah stands for all the prophets. He is considered the most zealous and preeminent of them all.</a:t>
            </a:r>
            <a:endParaRPr lang="en-GB" sz="6600" b="1" dirty="0">
              <a:solidFill>
                <a:srgbClr val="BC8B00"/>
              </a:solidFill>
              <a:latin typeface="Agency FB" panose="020B0503020202020204" pitchFamily="34" charset="0"/>
            </a:endParaRPr>
          </a:p>
        </p:txBody>
      </p:sp>
      <p:pic>
        <p:nvPicPr>
          <p:cNvPr id="26626" name="Picture 2" descr="Elijah the Prophet, Well to Do? | Be The Hands and Feet">
            <a:extLst>
              <a:ext uri="{FF2B5EF4-FFF2-40B4-BE49-F238E27FC236}">
                <a16:creationId xmlns:a16="http://schemas.microsoft.com/office/drawing/2014/main" id="{72423C16-8F7C-165E-7892-FB28D2CE4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"/>
          <a:stretch/>
        </p:blipFill>
        <p:spPr bwMode="auto">
          <a:xfrm>
            <a:off x="7119838" y="2409756"/>
            <a:ext cx="4728846" cy="55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72B42-270B-7F5F-188E-BE520B5C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uperbook Video - Clip - The Transfiguration - Watch Online">
            <a:extLst>
              <a:ext uri="{FF2B5EF4-FFF2-40B4-BE49-F238E27FC236}">
                <a16:creationId xmlns:a16="http://schemas.microsoft.com/office/drawing/2014/main" id="{50FCDA14-40B6-63CF-68C6-D758E5CF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" y="0"/>
            <a:ext cx="12224385" cy="686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EB7E7-A90E-8F06-9C1C-80974956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34" y="-2483318"/>
            <a:ext cx="11985451" cy="13042232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latin typeface="Agency FB" panose="020B0503020202020204" pitchFamily="34" charset="0"/>
              </a:rPr>
              <a:t>Old Testament verification. </a:t>
            </a: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latin typeface="Agency FB" panose="020B0503020202020204" pitchFamily="34" charset="0"/>
              </a:rPr>
            </a:br>
            <a:b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en-GB" sz="5400" b="1" dirty="0">
                <a:latin typeface="Agency FB" panose="020B0503020202020204" pitchFamily="34" charset="0"/>
              </a:rPr>
              <a:t>“I have come to fulfil the law and the prophets.” </a:t>
            </a:r>
            <a:endParaRPr lang="en-GB" sz="6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6DF05-0C65-9DD2-0856-2C1D81E4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uperbook Video - Clip - The Transfiguration - Watch Online">
            <a:extLst>
              <a:ext uri="{FF2B5EF4-FFF2-40B4-BE49-F238E27FC236}">
                <a16:creationId xmlns:a16="http://schemas.microsoft.com/office/drawing/2014/main" id="{60836D0A-70E4-876F-4A56-CFC4B85D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860" y="-182880"/>
            <a:ext cx="15106323" cy="84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1350D-F638-0406-4812-C846834D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9" y="2387064"/>
            <a:ext cx="11985451" cy="5399773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latin typeface="Agency FB" panose="020B0503020202020204" pitchFamily="34" charset="0"/>
              </a:rPr>
              <a:t>Matthew says they were talking with Jesus.</a:t>
            </a:r>
            <a:br>
              <a:rPr lang="en-GB" sz="7300" b="1" dirty="0">
                <a:latin typeface="Agency FB" panose="020B0503020202020204" pitchFamily="34" charset="0"/>
              </a:rPr>
            </a:br>
            <a:r>
              <a:rPr lang="en-GB" sz="7300" b="1" dirty="0">
                <a:latin typeface="Agency FB" panose="020B0503020202020204" pitchFamily="34" charset="0"/>
              </a:rPr>
              <a:t>Luke tells us what they were talking about. </a:t>
            </a:r>
          </a:p>
        </p:txBody>
      </p:sp>
    </p:spTree>
    <p:extLst>
      <p:ext uri="{BB962C8B-B14F-4D97-AF65-F5344CB8AC3E}">
        <p14:creationId xmlns:p14="http://schemas.microsoft.com/office/powerpoint/2010/main" val="3057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15558-8310-81AB-1C5C-6451ADE69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68894-09C6-965E-F038-C758CCCFE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115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uke 9:30-31</a:t>
            </a:r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endParaRPr lang="en-GB" sz="66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97E3D8-4A4D-AD7F-44B2-72E28E663E27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2DD67-1718-FD1B-E2E4-754093BEB116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D1F9E4-FF27-984E-778A-8C5BE27B76D8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703096-5B06-CF97-8BD6-0F849F73918B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D968A6-4427-CC61-18A1-D2586BEAFA03}"/>
              </a:ext>
            </a:extLst>
          </p:cNvPr>
          <p:cNvSpPr txBox="1"/>
          <p:nvPr/>
        </p:nvSpPr>
        <p:spPr>
          <a:xfrm>
            <a:off x="936857" y="3057359"/>
            <a:ext cx="101450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solidFill>
                  <a:srgbClr val="0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And behold, two men talked with Him, who were </a:t>
            </a:r>
          </a:p>
          <a:p>
            <a:pPr algn="ctr"/>
            <a:r>
              <a:rPr lang="en-GB" sz="8800" b="1" dirty="0">
                <a:solidFill>
                  <a:srgbClr val="000000"/>
                </a:solidFill>
                <a:effectLst/>
                <a:highlight>
                  <a:srgbClr val="EAAD00"/>
                </a:highlight>
                <a:latin typeface="Agency FB" panose="020B0503020202020204" pitchFamily="34" charset="0"/>
                <a:ea typeface="Calibri" panose="020F0502020204030204" pitchFamily="34" charset="0"/>
              </a:rPr>
              <a:t>Moses and Elijah, </a:t>
            </a:r>
            <a:endParaRPr lang="en-GB" sz="8800" b="1" dirty="0">
              <a:highlight>
                <a:srgbClr val="EAAD00"/>
              </a:highligh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5D84-8771-57B0-DB2C-18272752D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amb of God | Christ, Jesus christ images, Jesus lamb">
            <a:extLst>
              <a:ext uri="{FF2B5EF4-FFF2-40B4-BE49-F238E27FC236}">
                <a16:creationId xmlns:a16="http://schemas.microsoft.com/office/drawing/2014/main" id="{514CC68D-A3ED-A6B6-0143-511B99B4D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25635"/>
          <a:stretch/>
        </p:blipFill>
        <p:spPr bwMode="auto">
          <a:xfrm>
            <a:off x="22051" y="0"/>
            <a:ext cx="12169949" cy="87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AA343-F0D8-7880-D0B0-35D4510D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54286" y="-182880"/>
            <a:ext cx="11835063" cy="2926080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Talking about </a:t>
            </a:r>
            <a:b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en-GB" sz="7300" b="1" dirty="0">
                <a:solidFill>
                  <a:srgbClr val="FFC000"/>
                </a:solidFill>
                <a:latin typeface="Agency FB" panose="020B0503020202020204" pitchFamily="34" charset="0"/>
              </a:rPr>
              <a:t>Christ’s death. </a:t>
            </a:r>
            <a:endParaRPr lang="en-GB" sz="6600" b="1" dirty="0"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9B6FC-CC19-1DAF-4338-9A8AE8DE5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D83E86-65C2-F866-C63E-72D6A4CA8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Acts 2:23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29E74C-B4ED-287F-7E49-6928E3489EC1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D542A3-8B65-46D3-7415-2B7DA828346E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5E50D5-DCFC-D834-A061-398540A4D8E5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4B3734-929C-99F6-994D-1209FBCD4607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41D2645-3282-BB9C-4E20-438C569A7A38}"/>
              </a:ext>
            </a:extLst>
          </p:cNvPr>
          <p:cNvSpPr txBox="1"/>
          <p:nvPr/>
        </p:nvSpPr>
        <p:spPr>
          <a:xfrm>
            <a:off x="113899" y="2884104"/>
            <a:ext cx="119642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solidFill>
                  <a:srgbClr val="0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Him, being delivered by the determined purpose and foreknowledge of God, you have taken by lawless hands, have crucified, and put to death;</a:t>
            </a:r>
            <a:endParaRPr lang="en-GB" sz="7200" b="1" dirty="0">
              <a:highlight>
                <a:srgbClr val="EAAD00"/>
              </a:highligh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DCAAC-2495-BC1B-8C5A-7098FD7E0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unday School – August 30 | Forcey Bible Church">
            <a:extLst>
              <a:ext uri="{FF2B5EF4-FFF2-40B4-BE49-F238E27FC236}">
                <a16:creationId xmlns:a16="http://schemas.microsoft.com/office/drawing/2014/main" id="{BD5FD7D1-548D-6ADA-FB42-CC2FCCB7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02502"/>
            <a:ext cx="10572750" cy="69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84788-FF10-D556-F42A-9717ADAE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9" y="433138"/>
            <a:ext cx="11985451" cy="210793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300" b="1" dirty="0">
                <a:latin typeface="Agency FB" panose="020B0503020202020204" pitchFamily="34" charset="0"/>
              </a:rPr>
              <a:t>if You wish, let us make here three tabernacles: one for You, one for Moses, and one for Elijah.”</a:t>
            </a:r>
            <a:endParaRPr lang="en-GB" sz="6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C18E8E-E605-0821-948A-143DC3C6D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767683"/>
              </p:ext>
            </p:extLst>
          </p:nvPr>
        </p:nvGraphicFramePr>
        <p:xfrm>
          <a:off x="1310149" y="585890"/>
          <a:ext cx="10515600" cy="526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3931DB-5C4E-19B6-1AA6-BC2DF1806BC5}"/>
              </a:ext>
            </a:extLst>
          </p:cNvPr>
          <p:cNvSpPr txBox="1"/>
          <p:nvPr/>
        </p:nvSpPr>
        <p:spPr>
          <a:xfrm>
            <a:off x="221226" y="6997797"/>
            <a:ext cx="11970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BC8B00"/>
                </a:solidFill>
                <a:latin typeface="Agency FB" panose="020B0503020202020204" pitchFamily="34" charset="0"/>
              </a:rPr>
              <a:t>The Bible is very clear about Jesus’ 2nd coming</a:t>
            </a:r>
            <a:r>
              <a:rPr lang="en-GB" sz="5400" b="1" dirty="0">
                <a:solidFill>
                  <a:srgbClr val="BC8B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7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E0FC2-5CD6-59F7-EF69-90E1B363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BD5EA9-22E6-1D7C-A216-B712C1A81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Luke 9:33,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FDE1BD-CC74-D463-0483-E4EC0D8166BA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D2A8AC-684C-5D70-BEF6-A01AB59DD45F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1E848A-A3B5-B152-28A7-5C7BA4479124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1CFB58-ABDB-6D1A-67B1-1634CD1D491F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7491B3-4B62-FC6C-7261-06824F914F71}"/>
              </a:ext>
            </a:extLst>
          </p:cNvPr>
          <p:cNvSpPr txBox="1"/>
          <p:nvPr/>
        </p:nvSpPr>
        <p:spPr>
          <a:xfrm>
            <a:off x="590348" y="2097314"/>
            <a:ext cx="1101130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0" dirty="0">
                <a:solidFill>
                  <a:srgbClr val="0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“Master, it is good for us to be here; and let us make three tabernacles: one for </a:t>
            </a:r>
            <a:r>
              <a:rPr lang="en-GB" sz="8000" b="1" dirty="0">
                <a:solidFill>
                  <a:srgbClr val="000000"/>
                </a:solidFill>
                <a:effectLst/>
                <a:highlight>
                  <a:srgbClr val="EAAD00"/>
                </a:highlight>
                <a:latin typeface="Agency FB" panose="020B0503020202020204" pitchFamily="34" charset="0"/>
                <a:ea typeface="Calibri" panose="020F0502020204030204" pitchFamily="34" charset="0"/>
              </a:rPr>
              <a:t>You, one for Moses, and one for Elijah</a:t>
            </a:r>
            <a:r>
              <a:rPr lang="en-GB" sz="8000" dirty="0">
                <a:solidFill>
                  <a:srgbClr val="000000"/>
                </a:solidFill>
                <a:effectLst/>
                <a:highlight>
                  <a:srgbClr val="EAAD00"/>
                </a:highlight>
                <a:latin typeface="Agency FB" panose="020B0503020202020204" pitchFamily="34" charset="0"/>
                <a:ea typeface="Calibri" panose="020F0502020204030204" pitchFamily="34" charset="0"/>
              </a:rPr>
              <a:t>”</a:t>
            </a:r>
            <a:r>
              <a:rPr lang="en-GB" sz="8000" dirty="0">
                <a:solidFill>
                  <a:srgbClr val="0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—not knowing what he said.</a:t>
            </a:r>
            <a:endParaRPr lang="en-GB" sz="8000" b="1" dirty="0">
              <a:highlight>
                <a:srgbClr val="EAAD00"/>
              </a:highligh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957F7-BD42-73B6-8548-50F92A636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89FB-189E-D753-210B-FC5FA592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737587"/>
            <a:ext cx="8596668" cy="1598107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BCBE-60F3-F6C0-49CC-9784D9558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614212"/>
            <a:ext cx="8596668" cy="4695556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" name="Picture 2" descr="2 Peter 1:17 This Is My Beloved Son In Whom I Am Well Pleased (brown)">
            <a:extLst>
              <a:ext uri="{FF2B5EF4-FFF2-40B4-BE49-F238E27FC236}">
                <a16:creationId xmlns:a16="http://schemas.microsoft.com/office/drawing/2014/main" id="{CAD3058F-6C29-4F7E-0E3F-DA66DE3A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4" y="103916"/>
            <a:ext cx="11943882" cy="80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AA01D-D0ED-6FEF-0A19-03B9C2A87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ellow Images - Free Download on Freepik">
            <a:extLst>
              <a:ext uri="{FF2B5EF4-FFF2-40B4-BE49-F238E27FC236}">
                <a16:creationId xmlns:a16="http://schemas.microsoft.com/office/drawing/2014/main" id="{611DC323-20D7-A62B-4A8C-31FBB4D9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93" y="67378"/>
            <a:ext cx="12333593" cy="82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1B2CB8-895C-0B97-5DBC-D2F8F45C63E4}"/>
              </a:ext>
            </a:extLst>
          </p:cNvPr>
          <p:cNvSpPr txBox="1">
            <a:spLocks/>
          </p:cNvSpPr>
          <p:nvPr/>
        </p:nvSpPr>
        <p:spPr>
          <a:xfrm>
            <a:off x="97944" y="3398604"/>
            <a:ext cx="12191606" cy="1211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>
                <a:latin typeface="Agency FB" panose="020B0503020202020204" pitchFamily="34" charset="0"/>
              </a:rPr>
              <a:t>3.</a:t>
            </a:r>
            <a:r>
              <a:rPr lang="en-GB" sz="9600" b="1" dirty="0">
                <a:latin typeface="Agency FB" panose="020B0503020202020204" pitchFamily="34" charset="0"/>
              </a:rPr>
              <a:t>	The terror of the Father. </a:t>
            </a:r>
            <a:endParaRPr lang="en-GB" sz="72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EAF5C-2886-A646-7EF4-AF2FE5FB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370DC-AFF4-B3A8-B550-507BCB2F7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Exodus 13:21,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546F6C-BAD0-1E56-9D7F-B224A78A2FA2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D3F991-808A-D9F0-AEC1-40E5B2A47D1A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C55DD4-0480-0760-FADD-DA1D40CD8FBD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E4CCC-A6D0-B304-6DFD-10E3886D4526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0" name="Picture 4" descr="The Word For The Day on Tumblr: Exodus 13:21 'The LORD went ahead of them.  He guided them during the day with a pillar of cloud, and He provided light  at night...">
            <a:extLst>
              <a:ext uri="{FF2B5EF4-FFF2-40B4-BE49-F238E27FC236}">
                <a16:creationId xmlns:a16="http://schemas.microsoft.com/office/drawing/2014/main" id="{1FF0C300-CD36-BBA2-FBDA-757F1063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2318482"/>
            <a:ext cx="12192002" cy="697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2D10-F3F6-2B60-8B7E-F476B248E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CFAB2B-C83A-16F8-5A65-B7C966DD2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Revelation 14:14-16</a:t>
            </a:r>
            <a:endParaRPr lang="en-GB" sz="54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987F60-48AC-52E6-E38B-BBD573611DE9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AF3857-07F5-AD12-66A5-2E56001801E5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5FD6BE-7F97-6AE7-EBF2-3B7AE37524C5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104759-05AD-79F7-9F67-A94A813DA3D9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Three Angels Messages of Revelation 14">
            <a:extLst>
              <a:ext uri="{FF2B5EF4-FFF2-40B4-BE49-F238E27FC236}">
                <a16:creationId xmlns:a16="http://schemas.microsoft.com/office/drawing/2014/main" id="{10B6D801-78BD-6905-158C-6595C5B7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06" y="1953708"/>
            <a:ext cx="10112945" cy="6482875"/>
          </a:xfrm>
          <a:prstGeom prst="rect">
            <a:avLst/>
          </a:prstGeom>
          <a:noFill/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9CECF-F815-AAE1-B6F8-F152BF6DB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B3C077-E2FC-97F9-2465-C4C3131DA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Revelation 14:14-16</a:t>
            </a:r>
            <a:endParaRPr lang="en-GB" sz="54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19FCF-E340-8EA0-B274-12302F112123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7149FA-3C18-334A-916E-FCE2905731CB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C33A04-01A3-E2C6-25BF-2A054FA2E8BC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BDB3DA-93F4-87C9-5EAC-51A249D1D175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4" name="Picture 2" descr="The doom of the worshippers of the Beast - Revelation 14:14-19">
            <a:extLst>
              <a:ext uri="{FF2B5EF4-FFF2-40B4-BE49-F238E27FC236}">
                <a16:creationId xmlns:a16="http://schemas.microsoft.com/office/drawing/2014/main" id="{C2D8DA98-B26F-1F0C-7E4A-D9E5DCE9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2" y="1501434"/>
            <a:ext cx="10891713" cy="6796429"/>
          </a:xfrm>
          <a:prstGeom prst="rect">
            <a:avLst/>
          </a:prstGeom>
          <a:noFill/>
          <a:effectLst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C1F25-205C-6470-CE6A-98581D07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38AE0-0C03-0BC9-C35F-C5ED39CE2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EB7E0-C530-E7F3-F9D6-685D7283E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02" y="0"/>
            <a:ext cx="12204284" cy="82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9CFB6-EB7D-D78A-8514-CCB07DDBC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F98EF0-4E2A-D438-3A61-88C825D4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Matthew 16:28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CCA5A4-E63C-C2A8-A559-43524A6EB59E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4A6FDA-40C6-2EC3-E646-BEA8695C475C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527725-3650-3CC8-ACA2-E0D126C80B96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0D607-8A34-03CD-C41C-FC22840596DD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ome Standing Here Will Not Taste Death">
            <a:extLst>
              <a:ext uri="{FF2B5EF4-FFF2-40B4-BE49-F238E27FC236}">
                <a16:creationId xmlns:a16="http://schemas.microsoft.com/office/drawing/2014/main" id="{3034B064-C801-E6B7-C983-C58C1BF6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66" y="2607107"/>
            <a:ext cx="12551009" cy="542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8876-5D50-93B9-8DF9-A4B58369D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1E6F90-4E9B-4242-402F-B903FBFBF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Acts 2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098755-90A7-9679-3385-47F248D1A857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664A8D-9DDF-88CA-B057-8AF6D7C4C88F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D90E3-7167-FA4B-E4F1-8DCFC88A3368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F1AA7D-B48F-E4D7-C669-72E289B776D5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omily: Pentecost Day - The Birthday of the Church - Indian Catholic Matters">
            <a:extLst>
              <a:ext uri="{FF2B5EF4-FFF2-40B4-BE49-F238E27FC236}">
                <a16:creationId xmlns:a16="http://schemas.microsoft.com/office/drawing/2014/main" id="{608CC6D0-0500-6F4C-9946-D35DCF90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8905"/>
            <a:ext cx="12192001" cy="64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60A79-9AF3-D391-EBC5-7798295C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00ABAD-5FCC-A93B-71D9-8E896D470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Acts 2:12-13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924D91-A995-B36A-E08B-8356395A62B0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8FD411-8FE1-305A-2823-232738455374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157B22-7877-07E3-F9C6-EBA1CEC3ED45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6D160E-66C0-A006-2BC5-4A706F0B3535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ear These Words If I Walked With Jesus, 40% OFF">
            <a:extLst>
              <a:ext uri="{FF2B5EF4-FFF2-40B4-BE49-F238E27FC236}">
                <a16:creationId xmlns:a16="http://schemas.microsoft.com/office/drawing/2014/main" id="{55F36096-4187-ABF9-7FAF-E26C39C6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95414"/>
            <a:ext cx="11937402" cy="671478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27311-B773-F3F2-EF81-C45CC3D81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C28626-D145-D6EE-0B1B-41F32B6D2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5144"/>
            <a:ext cx="12192000" cy="1632170"/>
          </a:xfrm>
          <a:solidFill>
            <a:srgbClr val="FFC000"/>
          </a:solidFill>
          <a:ln w="76200">
            <a:noFill/>
          </a:ln>
          <a:effectLst>
            <a:glow>
              <a:schemeClr val="bg1">
                <a:lumMod val="5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96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Acts 2:16-21</a:t>
            </a:r>
            <a:endParaRPr lang="en-GB" sz="880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77963-0A92-F18B-E1F3-93603F04DCF5}"/>
              </a:ext>
            </a:extLst>
          </p:cNvPr>
          <p:cNvCxnSpPr>
            <a:cxnSpLocks/>
          </p:cNvCxnSpPr>
          <p:nvPr/>
        </p:nvCxnSpPr>
        <p:spPr>
          <a:xfrm>
            <a:off x="0" y="2045655"/>
            <a:ext cx="12192000" cy="0"/>
          </a:xfrm>
          <a:prstGeom prst="line">
            <a:avLst/>
          </a:prstGeom>
          <a:ln w="174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61313-CC02-6096-1F18-9B6B0E855D96}"/>
              </a:ext>
            </a:extLst>
          </p:cNvPr>
          <p:cNvCxnSpPr>
            <a:cxnSpLocks/>
          </p:cNvCxnSpPr>
          <p:nvPr/>
        </p:nvCxnSpPr>
        <p:spPr>
          <a:xfrm>
            <a:off x="-1" y="465144"/>
            <a:ext cx="12192001" cy="0"/>
          </a:xfrm>
          <a:prstGeom prst="line">
            <a:avLst/>
          </a:prstGeom>
          <a:ln w="171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160E46-DD18-6DC6-8674-3C9A8E998E5F}"/>
              </a:ext>
            </a:extLst>
          </p:cNvPr>
          <p:cNvCxnSpPr>
            <a:cxnSpLocks/>
          </p:cNvCxnSpPr>
          <p:nvPr/>
        </p:nvCxnSpPr>
        <p:spPr>
          <a:xfrm>
            <a:off x="-1" y="2208368"/>
            <a:ext cx="12192001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7A1380-B38F-C19D-55DA-FE40AF7C01F6}"/>
              </a:ext>
            </a:extLst>
          </p:cNvPr>
          <p:cNvCxnSpPr>
            <a:cxnSpLocks/>
          </p:cNvCxnSpPr>
          <p:nvPr/>
        </p:nvCxnSpPr>
        <p:spPr>
          <a:xfrm>
            <a:off x="0" y="300360"/>
            <a:ext cx="12192000" cy="0"/>
          </a:xfrm>
          <a:prstGeom prst="line">
            <a:avLst/>
          </a:prstGeom>
          <a:ln w="666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8C68A1-5B8C-E4EF-0BD6-0B4B5DBC7AA4}"/>
              </a:ext>
            </a:extLst>
          </p:cNvPr>
          <p:cNvSpPr txBox="1"/>
          <p:nvPr/>
        </p:nvSpPr>
        <p:spPr>
          <a:xfrm>
            <a:off x="948812" y="3389886"/>
            <a:ext cx="10294374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dirty="0">
                <a:latin typeface="Agency FB" panose="020B0503020202020204" pitchFamily="34" charset="0"/>
              </a:rPr>
              <a:t>And it shall come to pass That whoever calls on the name of the Lord Shall be </a:t>
            </a:r>
            <a:r>
              <a:rPr lang="en-GB" sz="11500" b="1" dirty="0">
                <a:solidFill>
                  <a:srgbClr val="EAAD00"/>
                </a:solidFill>
                <a:latin typeface="Agency FB" panose="020B0503020202020204" pitchFamily="34" charset="0"/>
              </a:rPr>
              <a:t>Saved.</a:t>
            </a:r>
            <a:endParaRPr lang="en-GB" sz="6000" b="1" dirty="0">
              <a:solidFill>
                <a:srgbClr val="EAAD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9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0806948b1ec27a36d16aac85a5ac1999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c79b7d1f786b9c67f84e9c608e25a0ee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9B4B7C76-5423-4151-86AA-5B5901E5FE6D}"/>
</file>

<file path=customXml/itemProps2.xml><?xml version="1.0" encoding="utf-8"?>
<ds:datastoreItem xmlns:ds="http://schemas.openxmlformats.org/officeDocument/2006/customXml" ds:itemID="{CD8BBA82-D21A-47C4-9BB2-AC0F4CD8150A}"/>
</file>

<file path=customXml/itemProps3.xml><?xml version="1.0" encoding="utf-8"?>
<ds:datastoreItem xmlns:ds="http://schemas.openxmlformats.org/officeDocument/2006/customXml" ds:itemID="{3669A40C-7866-4DDF-8A9B-AD552B050ED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</TotalTime>
  <Words>723</Words>
  <Application>Microsoft Office PowerPoint</Application>
  <PresentationFormat>Custom</PresentationFormat>
  <Paragraphs>84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Matthew 16:27-17:5</vt:lpstr>
      <vt:lpstr>PowerPoint Presentation</vt:lpstr>
      <vt:lpstr>Matthew 24-26.</vt:lpstr>
      <vt:lpstr>PowerPoint Presentation</vt:lpstr>
      <vt:lpstr>Matthew 16:28</vt:lpstr>
      <vt:lpstr>Acts 2</vt:lpstr>
      <vt:lpstr>Acts 2:12-13</vt:lpstr>
      <vt:lpstr>Acts 2:16-21</vt:lpstr>
      <vt:lpstr>Joel 2:28-32</vt:lpstr>
      <vt:lpstr>PowerPoint Presentation</vt:lpstr>
      <vt:lpstr>Hebrews 6:5</vt:lpstr>
      <vt:lpstr>Luke 9:28</vt:lpstr>
      <vt:lpstr>Why does He take Peter, James, and John?”</vt:lpstr>
      <vt:lpstr>Deuteronomy 19:15</vt:lpstr>
      <vt:lpstr> They were the closest to Him.  They were around Him the most. </vt:lpstr>
      <vt:lpstr>They were there at the                 raising of the young girl</vt:lpstr>
      <vt:lpstr>Mark 5:37, </vt:lpstr>
      <vt:lpstr>Mark 14:32-33</vt:lpstr>
      <vt:lpstr>PETER        JAMES        JOHN</vt:lpstr>
      <vt:lpstr> Jesus took them was because they were acknowledged, trustworthy leaders. </vt:lpstr>
      <vt:lpstr>Negative reason why he only took three. </vt:lpstr>
      <vt:lpstr>V 1, He took them into a high mountain.</vt:lpstr>
      <vt:lpstr>They did what usually did.                                                      Sleep…</vt:lpstr>
      <vt:lpstr>Luke 9:32, </vt:lpstr>
      <vt:lpstr>Garden of Gethsemane..</vt:lpstr>
      <vt:lpstr>Luke 22:45-46</vt:lpstr>
      <vt:lpstr>Depressed people want to sleep for good.</vt:lpstr>
      <vt:lpstr>John 11:16</vt:lpstr>
      <vt:lpstr>Jesus was     praying They were                sleeping. </vt:lpstr>
      <vt:lpstr>PowerPoint Presentation</vt:lpstr>
      <vt:lpstr>His face shone like the sun, and His clothes became as white as the light. </vt:lpstr>
      <vt:lpstr>PowerPoint Presentation</vt:lpstr>
      <vt:lpstr>Shekinah- Glory of God</vt:lpstr>
      <vt:lpstr>2 Peter 1</vt:lpstr>
      <vt:lpstr>John 1:14</vt:lpstr>
      <vt:lpstr>Matthew 24:31</vt:lpstr>
      <vt:lpstr>Revelation 1:12-16, </vt:lpstr>
      <vt:lpstr>PowerPoint Presentation</vt:lpstr>
      <vt:lpstr>V 3, And behold,               Moses and Elijah appeared to them, talking with Him. </vt:lpstr>
      <vt:lpstr>Moses                and               Elijah</vt:lpstr>
      <vt:lpstr>Moses                and               Elijah</vt:lpstr>
      <vt:lpstr>1 Kings, </vt:lpstr>
      <vt:lpstr>Old Testament verification.        “I have come to fulfil the law and the prophets.” </vt:lpstr>
      <vt:lpstr>Matthew says they were talking with Jesus. Luke tells us what they were talking about. </vt:lpstr>
      <vt:lpstr>Luke 9:30-31, </vt:lpstr>
      <vt:lpstr>Talking about  Christ’s death. </vt:lpstr>
      <vt:lpstr>Acts 2:23</vt:lpstr>
      <vt:lpstr>if You wish, let us make here three tabernacles: one for You, one for Moses, and one for Elijah.”</vt:lpstr>
      <vt:lpstr>Luke 9:33, </vt:lpstr>
      <vt:lpstr>PowerPoint Presentation</vt:lpstr>
      <vt:lpstr>PowerPoint Presentation</vt:lpstr>
      <vt:lpstr>Exodus 13:21, </vt:lpstr>
      <vt:lpstr>Revelation 14:14-16</vt:lpstr>
      <vt:lpstr>Revelation 14:14-16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Response to Jesus-  Wayside Soil- Faith for Physical! Matthew 15:29-39 </dc:title>
  <dc:creator>finny moses</dc:creator>
  <cp:lastModifiedBy>MOSES, Finny (WEST HERTFORDSHIRE HOSPITALS NHS TRUST)</cp:lastModifiedBy>
  <cp:revision>81</cp:revision>
  <cp:lastPrinted>2024-02-24T22:12:01Z</cp:lastPrinted>
  <dcterms:created xsi:type="dcterms:W3CDTF">2023-11-03T10:52:57Z</dcterms:created>
  <dcterms:modified xsi:type="dcterms:W3CDTF">2024-02-24T22:19:48Z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