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66" r:id="rId5"/>
    <p:sldId id="275" r:id="rId6"/>
    <p:sldId id="276" r:id="rId7"/>
    <p:sldId id="277" r:id="rId8"/>
    <p:sldId id="256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4" r:id="rId25"/>
    <p:sldId id="295" r:id="rId26"/>
    <p:sldId id="296" r:id="rId27"/>
    <p:sldId id="293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5" r:id="rId36"/>
    <p:sldId id="30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74" autoAdjust="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30.07.2023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30.07.2023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9616" y="1256640"/>
            <a:ext cx="6014591" cy="1517356"/>
          </a:xfrm>
        </p:spPr>
        <p:txBody>
          <a:bodyPr/>
          <a:lstStyle/>
          <a:p>
            <a:pPr algn="r"/>
            <a:r>
              <a:rPr lang="en-US" sz="7200" dirty="0"/>
              <a:t>Parable of the Dragnet</a:t>
            </a:r>
            <a:endParaRPr lang="ru-RU" sz="7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6259" y="3425363"/>
            <a:ext cx="3629300" cy="2146762"/>
          </a:xfrm>
        </p:spPr>
        <p:txBody>
          <a:bodyPr>
            <a:normAutofit/>
          </a:bodyPr>
          <a:lstStyle/>
          <a:p>
            <a:r>
              <a:rPr lang="en-GB" sz="5400" dirty="0"/>
              <a:t>Matthew</a:t>
            </a:r>
          </a:p>
          <a:p>
            <a:r>
              <a:rPr lang="en-GB" sz="5400" dirty="0"/>
              <a:t>13:47-50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085" y="5344593"/>
            <a:ext cx="4810890" cy="949829"/>
          </a:xfrm>
        </p:spPr>
        <p:txBody>
          <a:bodyPr/>
          <a:lstStyle/>
          <a:p>
            <a:r>
              <a:rPr lang="en-GB" b="1" dirty="0"/>
              <a:t>Seventh Parable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117" t="-16267" r="-117" b="16267"/>
          <a:stretch/>
        </p:blipFill>
        <p:spPr>
          <a:xfrm>
            <a:off x="4614953" y="130065"/>
            <a:ext cx="7585924" cy="5689443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180" r="-2" b="8839"/>
          <a:stretch/>
        </p:blipFill>
        <p:spPr bwMode="auto">
          <a:xfrm>
            <a:off x="5775856" y="338354"/>
            <a:ext cx="6416144" cy="4765040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36" name="Footer Placeholder 2">
            <a:extLst>
              <a:ext uri="{FF2B5EF4-FFF2-40B4-BE49-F238E27FC236}">
                <a16:creationId xmlns:a16="http://schemas.microsoft.com/office/drawing/2014/main" id="{FD4EB975-EC79-1A8E-190C-76E303CB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  <a:endParaRPr lang="ru-RU"/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10</a:t>
            </a:fld>
            <a:endParaRPr lang="ru-RU"/>
          </a:p>
        </p:txBody>
      </p:sp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46" y="1590675"/>
            <a:ext cx="3932237" cy="1442729"/>
          </a:xfrm>
        </p:spPr>
        <p:txBody>
          <a:bodyPr anchor="b">
            <a:noAutofit/>
          </a:bodyPr>
          <a:lstStyle/>
          <a:p>
            <a:pPr algn="ctr"/>
            <a:r>
              <a:rPr lang="en-GB" sz="6000" dirty="0"/>
              <a:t>Matthew 13:47</a:t>
            </a:r>
            <a:endParaRPr lang="en-US" sz="6000" dirty="0"/>
          </a:p>
        </p:txBody>
      </p:sp>
      <p:sp>
        <p:nvSpPr>
          <p:cNvPr id="3114" name="Text Placeholder 4">
            <a:extLst>
              <a:ext uri="{FF2B5EF4-FFF2-40B4-BE49-F238E27FC236}">
                <a16:creationId xmlns:a16="http://schemas.microsoft.com/office/drawing/2014/main" id="{73C4A0B2-0C2A-A2C2-2C03-6077CD129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748" y="5523131"/>
            <a:ext cx="3932237" cy="3512287"/>
          </a:xfrm>
        </p:spPr>
        <p:txBody>
          <a:bodyPr>
            <a:normAutofit/>
          </a:bodyPr>
          <a:lstStyle/>
          <a:p>
            <a:pPr lvl="0"/>
            <a:r>
              <a:rPr lang="en-GB" sz="4400" b="1" dirty="0"/>
              <a:t>Large dragnet</a:t>
            </a:r>
            <a:endParaRPr lang="en-GB" sz="4400" dirty="0"/>
          </a:p>
          <a:p>
            <a:endParaRPr lang="en-GB" sz="4400" dirty="0"/>
          </a:p>
          <a:p>
            <a:endParaRPr lang="en-US" sz="4400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10</a:t>
            </a:fld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0CB52-C8A3-4C4D-ADC7-B66EFE55C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22" y="2886075"/>
            <a:ext cx="6006753" cy="3971925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272945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Footer Placeholder 2">
            <a:extLst>
              <a:ext uri="{FF2B5EF4-FFF2-40B4-BE49-F238E27FC236}">
                <a16:creationId xmlns:a16="http://schemas.microsoft.com/office/drawing/2014/main" id="{FD4EB975-EC79-1A8E-190C-76E303CB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  <a:endParaRPr lang="ru-RU"/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11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A32D7-E75C-42BF-BE29-294D938CE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72" b="12535"/>
          <a:stretch/>
        </p:blipFill>
        <p:spPr>
          <a:xfrm>
            <a:off x="838200" y="1717467"/>
            <a:ext cx="8803640" cy="5044017"/>
          </a:xfrm>
          <a:prstGeom prst="flowChartDelay">
            <a:avLst/>
          </a:prstGeom>
          <a:noFill/>
        </p:spPr>
      </p:pic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128"/>
            <a:ext cx="9050518" cy="945498"/>
          </a:xfrm>
        </p:spPr>
        <p:txBody>
          <a:bodyPr anchor="ctr">
            <a:normAutofit/>
          </a:bodyPr>
          <a:lstStyle/>
          <a:p>
            <a:r>
              <a:rPr lang="en-GB" sz="6000" dirty="0"/>
              <a:t>Matthew 13:48</a:t>
            </a:r>
            <a:endParaRPr lang="en-US" sz="6000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11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0A2B00-33D8-4618-8E28-8440CB13A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311" r="40311"/>
          <a:stretch/>
        </p:blipFill>
        <p:spPr>
          <a:xfrm>
            <a:off x="7439025" y="1717467"/>
            <a:ext cx="4752975" cy="504401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4790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833"/>
          <a:stretch/>
        </p:blipFill>
        <p:spPr bwMode="auto">
          <a:xfrm>
            <a:off x="5829300" y="718618"/>
            <a:ext cx="6362700" cy="4334914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36" name="Footer Placeholder 2">
            <a:extLst>
              <a:ext uri="{FF2B5EF4-FFF2-40B4-BE49-F238E27FC236}">
                <a16:creationId xmlns:a16="http://schemas.microsoft.com/office/drawing/2014/main" id="{FD4EB975-EC79-1A8E-190C-76E303CB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  <a:endParaRPr lang="ru-RU"/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12</a:t>
            </a:fld>
            <a:endParaRPr lang="ru-RU"/>
          </a:p>
        </p:txBody>
      </p:sp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46" y="1590675"/>
            <a:ext cx="3932237" cy="1442729"/>
          </a:xfrm>
        </p:spPr>
        <p:txBody>
          <a:bodyPr anchor="b">
            <a:noAutofit/>
          </a:bodyPr>
          <a:lstStyle/>
          <a:p>
            <a:pPr algn="ctr"/>
            <a:r>
              <a:rPr lang="en-GB" sz="6000" dirty="0"/>
              <a:t>Matthew 13:49</a:t>
            </a:r>
            <a:endParaRPr lang="en-US" sz="6000" dirty="0"/>
          </a:p>
        </p:txBody>
      </p:sp>
      <p:sp>
        <p:nvSpPr>
          <p:cNvPr id="3114" name="Text Placeholder 4">
            <a:extLst>
              <a:ext uri="{FF2B5EF4-FFF2-40B4-BE49-F238E27FC236}">
                <a16:creationId xmlns:a16="http://schemas.microsoft.com/office/drawing/2014/main" id="{73C4A0B2-0C2A-A2C2-2C03-6077CD129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8240" y="5361206"/>
            <a:ext cx="3864852" cy="3512287"/>
          </a:xfrm>
        </p:spPr>
        <p:txBody>
          <a:bodyPr>
            <a:normAutofit/>
          </a:bodyPr>
          <a:lstStyle/>
          <a:p>
            <a:pPr lvl="0" algn="ctr"/>
            <a:r>
              <a:rPr lang="en-GB" sz="3600" dirty="0"/>
              <a:t>Separation is inevitable and its ultimate!</a:t>
            </a:r>
            <a:endParaRPr lang="en-US" sz="8000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12</a:t>
            </a:fld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0CB52-C8A3-4C4D-ADC7-B66EFE55C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52"/>
          <a:stretch/>
        </p:blipFill>
        <p:spPr>
          <a:xfrm>
            <a:off x="0" y="2886075"/>
            <a:ext cx="6096000" cy="3874851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343841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829300" y="739032"/>
            <a:ext cx="6362700" cy="429408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36" name="Footer Placeholder 2">
            <a:extLst>
              <a:ext uri="{FF2B5EF4-FFF2-40B4-BE49-F238E27FC236}">
                <a16:creationId xmlns:a16="http://schemas.microsoft.com/office/drawing/2014/main" id="{FD4EB975-EC79-1A8E-190C-76E303CB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  <a:endParaRPr lang="ru-RU"/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46" y="1590675"/>
            <a:ext cx="3932237" cy="1442729"/>
          </a:xfrm>
        </p:spPr>
        <p:txBody>
          <a:bodyPr anchor="b">
            <a:noAutofit/>
          </a:bodyPr>
          <a:lstStyle/>
          <a:p>
            <a:pPr algn="ctr"/>
            <a:r>
              <a:rPr lang="en-GB" sz="6000" dirty="0"/>
              <a:t>Matthew 13:41</a:t>
            </a:r>
            <a:endParaRPr lang="en-US" sz="6000" dirty="0"/>
          </a:p>
        </p:txBody>
      </p:sp>
      <p:sp>
        <p:nvSpPr>
          <p:cNvPr id="3114" name="Text Placeholder 4">
            <a:extLst>
              <a:ext uri="{FF2B5EF4-FFF2-40B4-BE49-F238E27FC236}">
                <a16:creationId xmlns:a16="http://schemas.microsoft.com/office/drawing/2014/main" id="{73C4A0B2-0C2A-A2C2-2C03-6077CD129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3940" y="5561231"/>
            <a:ext cx="3864852" cy="3512287"/>
          </a:xfrm>
        </p:spPr>
        <p:txBody>
          <a:bodyPr>
            <a:normAutofit/>
          </a:bodyPr>
          <a:lstStyle/>
          <a:p>
            <a:r>
              <a:rPr lang="en-GB" sz="4000" dirty="0"/>
              <a:t>Angels are the separators</a:t>
            </a: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A0CB52-C8A3-4C4D-ADC7-B66EFE55C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86290" y="2886074"/>
            <a:ext cx="4997471" cy="3874851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11254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18667"/>
          <a:stretch/>
        </p:blipFill>
        <p:spPr bwMode="auto">
          <a:xfrm>
            <a:off x="5829300" y="761889"/>
            <a:ext cx="6362700" cy="4286469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14</a:t>
            </a:fld>
            <a:endParaRPr lang="ru-RU"/>
          </a:p>
        </p:txBody>
      </p:sp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71" y="1581150"/>
            <a:ext cx="3932237" cy="1442729"/>
          </a:xfrm>
        </p:spPr>
        <p:txBody>
          <a:bodyPr anchor="b">
            <a:noAutofit/>
          </a:bodyPr>
          <a:lstStyle/>
          <a:p>
            <a:pPr algn="ctr"/>
            <a:r>
              <a:rPr lang="en-GB" sz="6000" dirty="0"/>
              <a:t>Matthew 25:31-34</a:t>
            </a:r>
            <a:endParaRPr lang="en-US" sz="6000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14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8CF41-D796-4E45-9C69-86E8B224E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2" t="9024" r="15310" b="8521"/>
          <a:stretch/>
        </p:blipFill>
        <p:spPr>
          <a:xfrm>
            <a:off x="84221" y="2838448"/>
            <a:ext cx="2895600" cy="3590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7A7FEE-05B8-4D09-A90F-01B3A4E42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2" b="95390" l="10000" r="90000">
                        <a14:foregroundMark x1="39022" y1="90620" x2="39022" y2="90620"/>
                        <a14:foregroundMark x1="43043" y1="95390" x2="43043" y2="95390"/>
                        <a14:foregroundMark x1="21304" y1="4452" x2="21304" y2="4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3350" y="3160848"/>
            <a:ext cx="5521492" cy="3775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78EEF-8999-4BF7-AFC3-4FEBC65A7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5340208"/>
            <a:ext cx="8020050" cy="15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63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C81F77-1F97-4029-BAA6-ACC9827E4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11600" r="4991" b="7180"/>
          <a:stretch/>
        </p:blipFill>
        <p:spPr>
          <a:xfrm>
            <a:off x="0" y="0"/>
            <a:ext cx="1219200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  <a:noFill/>
        </p:spPr>
      </p:pic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80" y="5790625"/>
            <a:ext cx="10515600" cy="782638"/>
          </a:xfrm>
        </p:spPr>
        <p:txBody>
          <a:bodyPr anchor="ctr">
            <a:normAutofit fontScale="90000"/>
          </a:bodyPr>
          <a:lstStyle/>
          <a:p>
            <a:r>
              <a:rPr lang="en-GB" sz="60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Revelation 14 </a:t>
            </a:r>
            <a:endParaRPr lang="en-US" sz="60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</a:endParaRPr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15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310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68" y="2442761"/>
            <a:ext cx="5690680" cy="1517356"/>
          </a:xfrm>
        </p:spPr>
        <p:txBody>
          <a:bodyPr anchor="ctr">
            <a:noAutofit/>
          </a:bodyPr>
          <a:lstStyle/>
          <a:p>
            <a:r>
              <a:rPr lang="en-GB" sz="6600" dirty="0"/>
              <a:t>Ezekiel</a:t>
            </a:r>
            <a:br>
              <a:rPr lang="en-GB" sz="6600" dirty="0"/>
            </a:br>
            <a:r>
              <a:rPr lang="en-GB" sz="6600" dirty="0"/>
              <a:t> 18:23</a:t>
            </a:r>
            <a:endParaRPr lang="en-US" sz="5400" dirty="0"/>
          </a:p>
        </p:txBody>
      </p:sp>
      <p:pic>
        <p:nvPicPr>
          <p:cNvPr id="3074" name="Picture 2" descr="A road with a sign on it&#10;&#10;Description automatically generated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8596" r="3" b="2"/>
          <a:stretch/>
        </p:blipFill>
        <p:spPr bwMode="auto">
          <a:xfrm>
            <a:off x="4614953" y="10"/>
            <a:ext cx="7585924" cy="594956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16</a:t>
            </a:fld>
            <a:endParaRPr lang="ru-RU"/>
          </a:p>
        </p:txBody>
      </p:sp>
      <p:sp>
        <p:nvSpPr>
          <p:cNvPr id="3112" name="Slide Number Placeholder 2" hidden="1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16</a:t>
            </a:fld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D9A4AD-0220-4B49-A306-BC876B40C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0678" l="2556" r="96222">
                        <a14:foregroundMark x1="5889" y1="10452" x2="5889" y2="10452"/>
                        <a14:foregroundMark x1="18667" y1="90678" x2="18667" y2="90678"/>
                        <a14:foregroundMark x1="75222" y1="71469" x2="75222" y2="71469"/>
                        <a14:foregroundMark x1="96333" y1="18079" x2="96333" y2="18079"/>
                        <a14:foregroundMark x1="2556" y1="10452" x2="2556" y2="10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6926" y="-25022"/>
            <a:ext cx="2513951" cy="988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7377C1-FCAD-4AC2-8DD5-BAC96033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0678" l="2556" r="96222">
                        <a14:foregroundMark x1="5889" y1="10452" x2="5889" y2="10452"/>
                        <a14:foregroundMark x1="18667" y1="90678" x2="18667" y2="90678"/>
                        <a14:foregroundMark x1="75222" y1="71469" x2="75222" y2="71469"/>
                        <a14:foregroundMark x1="96333" y1="18079" x2="96333" y2="18079"/>
                        <a14:foregroundMark x1="2556" y1="10452" x2="2556" y2="10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251" y="-25022"/>
            <a:ext cx="4374082" cy="1720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88FFC-F66E-41A2-9D62-A5E3E9A48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0678" l="2556" r="96222">
                        <a14:foregroundMark x1="5889" y1="10452" x2="5889" y2="10452"/>
                        <a14:foregroundMark x1="18667" y1="90678" x2="18667" y2="90678"/>
                        <a14:foregroundMark x1="75222" y1="71469" x2="75222" y2="71469"/>
                        <a14:foregroundMark x1="96333" y1="18079" x2="96333" y2="18079"/>
                        <a14:foregroundMark x1="2556" y1="10452" x2="2556" y2="104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25022"/>
            <a:ext cx="5572124" cy="21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829300" y="986799"/>
            <a:ext cx="6362700" cy="4074160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17</a:t>
            </a:fld>
            <a:endParaRPr lang="ru-RU"/>
          </a:p>
        </p:txBody>
      </p:sp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71" y="1581150"/>
            <a:ext cx="3932237" cy="1442729"/>
          </a:xfrm>
        </p:spPr>
        <p:txBody>
          <a:bodyPr anchor="b">
            <a:noAutofit/>
          </a:bodyPr>
          <a:lstStyle/>
          <a:p>
            <a:pPr algn="ctr"/>
            <a:r>
              <a:rPr lang="en-GB" sz="6000" dirty="0"/>
              <a:t>2 Peter 3:9</a:t>
            </a:r>
            <a:endParaRPr lang="en-US" sz="6000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17</a:t>
            </a:fld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D35867-940B-42DB-9B3D-542F2957C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870" y1="61957" x2="55870" y2="61957"/>
                        <a14:foregroundMark x1="62065" y1="89457" x2="62065" y2="89457"/>
                      </a14:backgroundRemoval>
                    </a14:imgEffect>
                  </a14:imgLayer>
                </a14:imgProps>
              </a:ext>
            </a:extLst>
          </a:blip>
          <a:srcRect l="30507" t="7426" r="24444" b="7574"/>
          <a:stretch/>
        </p:blipFill>
        <p:spPr>
          <a:xfrm>
            <a:off x="1376943" y="2870826"/>
            <a:ext cx="2622691" cy="39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54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762625" y="936343"/>
            <a:ext cx="6457950" cy="409756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18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18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788846" y="1590675"/>
            <a:ext cx="3932237" cy="1442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Matthew 13:50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F9D06-D627-418B-9065-DEB069DA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368"/>
            <a:ext cx="7715250" cy="38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44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753100" y="620986"/>
            <a:ext cx="6486525" cy="4452883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19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19</a:t>
            </a:fld>
            <a:endParaRPr lang="ru-RU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64EA1FEB-5CDD-471C-BFCD-D9B1D6EC9B7D}"/>
              </a:ext>
            </a:extLst>
          </p:cNvPr>
          <p:cNvSpPr/>
          <p:nvPr/>
        </p:nvSpPr>
        <p:spPr>
          <a:xfrm>
            <a:off x="485775" y="1038225"/>
            <a:ext cx="4695825" cy="154305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3AB91-BB7E-4FB7-9855-B4EF37789832}"/>
              </a:ext>
            </a:extLst>
          </p:cNvPr>
          <p:cNvSpPr/>
          <p:nvPr/>
        </p:nvSpPr>
        <p:spPr>
          <a:xfrm>
            <a:off x="128586" y="1668691"/>
            <a:ext cx="12314321" cy="5136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5:22,29-30,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7:27,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8:12,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11:20,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12:36,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18:9,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21:41,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chapter 23 full of it.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32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Matthew chapter 24 and 25 all the parables are about Hell.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A4D138-204B-4DD7-89B2-4545BB6EF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806409" y="0"/>
            <a:ext cx="4695824" cy="17903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6812ED-2DA0-404C-88DE-D4CD52D9D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882872" y="7627"/>
            <a:ext cx="4356753" cy="1661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2EF5E-5B28-474C-AF2E-4BA995DC5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3811" y="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0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4BDEDA6-47A9-4CCE-BC70-60F96966343E}"/>
              </a:ext>
            </a:extLst>
          </p:cNvPr>
          <p:cNvGrpSpPr/>
          <p:nvPr/>
        </p:nvGrpSpPr>
        <p:grpSpPr>
          <a:xfrm>
            <a:off x="1704975" y="2619375"/>
            <a:ext cx="11553805" cy="4333875"/>
            <a:chOff x="1019175" y="2708550"/>
            <a:chExt cx="11172805" cy="4152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AF2D54-C82B-4D7F-9BDA-9A529F02C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59" b="6915"/>
            <a:stretch/>
          </p:blipFill>
          <p:spPr>
            <a:xfrm>
              <a:off x="1019175" y="2708550"/>
              <a:ext cx="6095980" cy="4152203"/>
            </a:xfrm>
            <a:prstGeom prst="flowChartOnlineStorag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2950BC-1E68-4A19-9766-B5B628AD5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87" b="9491"/>
            <a:stretch/>
          </p:blipFill>
          <p:spPr>
            <a:xfrm>
              <a:off x="6095980" y="2708550"/>
              <a:ext cx="6096000" cy="4140655"/>
            </a:xfrm>
            <a:prstGeom prst="flowChartOnlineStorage">
              <a:avLst/>
            </a:prstGeom>
          </p:spPr>
        </p:pic>
      </p:grpSp>
      <p:sp>
        <p:nvSpPr>
          <p:cNvPr id="11" name="Title 30">
            <a:extLst>
              <a:ext uri="{FF2B5EF4-FFF2-40B4-BE49-F238E27FC236}">
                <a16:creationId xmlns:a16="http://schemas.microsoft.com/office/drawing/2014/main" id="{EEC2322D-47C0-41A4-9CDC-07B5A38AEE03}"/>
              </a:ext>
            </a:extLst>
          </p:cNvPr>
          <p:cNvSpPr txBox="1">
            <a:spLocks/>
          </p:cNvSpPr>
          <p:nvPr/>
        </p:nvSpPr>
        <p:spPr>
          <a:xfrm>
            <a:off x="552450" y="-533400"/>
            <a:ext cx="11639550" cy="31527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800" spc="-100" dirty="0"/>
              <a:t>2 Parables describe the </a:t>
            </a:r>
            <a:r>
              <a:rPr lang="en-US" sz="11500" spc="-100" dirty="0">
                <a:solidFill>
                  <a:schemeClr val="accent3"/>
                </a:solidFill>
              </a:rPr>
              <a:t>Nature</a:t>
            </a:r>
            <a:r>
              <a:rPr lang="en-US" sz="4800" spc="-100" dirty="0"/>
              <a:t>       of the </a:t>
            </a:r>
            <a:r>
              <a:rPr lang="en-US" sz="6600" spc="-100" dirty="0"/>
              <a:t>Kingdom</a:t>
            </a:r>
            <a:endParaRPr lang="en-US" sz="4800" spc="-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4C01FE-EFA8-417F-B8B1-A426FE5020D8}"/>
              </a:ext>
            </a:extLst>
          </p:cNvPr>
          <p:cNvSpPr/>
          <p:nvPr/>
        </p:nvSpPr>
        <p:spPr>
          <a:xfrm>
            <a:off x="3635614" y="3228945"/>
            <a:ext cx="267970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 parable of the Soils</a:t>
            </a:r>
            <a:endParaRPr lang="en-GB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BEC74-FB7D-4122-B7CD-8B4209742CC0}"/>
              </a:ext>
            </a:extLst>
          </p:cNvPr>
          <p:cNvSpPr/>
          <p:nvPr/>
        </p:nvSpPr>
        <p:spPr>
          <a:xfrm>
            <a:off x="8888129" y="3228945"/>
            <a:ext cx="24245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Wheat and the Tares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1692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901578" y="1384300"/>
            <a:ext cx="4503295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GB" sz="5400" dirty="0"/>
              <a:t>Luke 16:24</a:t>
            </a:r>
            <a:endParaRPr lang="en-US" sz="6600" dirty="0"/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20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20</a:t>
            </a:fld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37015E-9FBD-4432-9C9A-EA3627308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10085"/>
          <a:stretch/>
        </p:blipFill>
        <p:spPr>
          <a:xfrm>
            <a:off x="5317756" y="-1"/>
            <a:ext cx="8278238" cy="4486275"/>
          </a:xfrm>
          <a:prstGeom prst="flowChartOnlineStorag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49E2F9-1D46-42C6-99F8-2319440D94ED}"/>
              </a:ext>
            </a:extLst>
          </p:cNvPr>
          <p:cNvSpPr/>
          <p:nvPr/>
        </p:nvSpPr>
        <p:spPr>
          <a:xfrm>
            <a:off x="1020473" y="5720279"/>
            <a:ext cx="94580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Place of unrelieved torment</a:t>
            </a:r>
          </a:p>
        </p:txBody>
      </p:sp>
    </p:spTree>
    <p:extLst>
      <p:ext uri="{BB962C8B-B14F-4D97-AF65-F5344CB8AC3E}">
        <p14:creationId xmlns:p14="http://schemas.microsoft.com/office/powerpoint/2010/main" val="4186447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4759"/>
          <a:stretch/>
        </p:blipFill>
        <p:spPr bwMode="auto">
          <a:xfrm>
            <a:off x="5810250" y="762001"/>
            <a:ext cx="6457950" cy="4289604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21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21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788846" y="1590675"/>
            <a:ext cx="3932237" cy="1442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Matthew 13:42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F9D06-D627-418B-9065-DEB069DA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368"/>
            <a:ext cx="7715250" cy="38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25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4759"/>
          <a:stretch/>
        </p:blipFill>
        <p:spPr bwMode="auto">
          <a:xfrm>
            <a:off x="5810250" y="762001"/>
            <a:ext cx="6457950" cy="4289604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22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22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788846" y="1590675"/>
            <a:ext cx="3932237" cy="1442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Matthew 8:12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F9D06-D627-418B-9065-DEB069DA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368"/>
            <a:ext cx="7715250" cy="38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68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4759"/>
          <a:stretch/>
        </p:blipFill>
        <p:spPr bwMode="auto">
          <a:xfrm>
            <a:off x="5810250" y="762001"/>
            <a:ext cx="6457950" cy="4289604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23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23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755023" y="1685925"/>
            <a:ext cx="3932237" cy="1442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600" dirty="0"/>
              <a:t>Luke 13:28</a:t>
            </a:r>
            <a:endParaRPr lang="en-US" sz="13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4F9D06-D627-418B-9065-DEB069DA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368"/>
            <a:ext cx="7715250" cy="38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41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760"/>
          <a:stretch/>
        </p:blipFill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24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839788" y="485775"/>
            <a:ext cx="3932237" cy="2543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kern="1200" dirty="0">
                <a:latin typeface="+mj-lt"/>
                <a:ea typeface="+mj-ea"/>
                <a:cs typeface="+mj-cs"/>
              </a:rPr>
              <a:t>John 5:28-29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1FB9F-B3AC-43C5-968F-5B4618CCB478}"/>
              </a:ext>
            </a:extLst>
          </p:cNvPr>
          <p:cNvSpPr/>
          <p:nvPr/>
        </p:nvSpPr>
        <p:spPr>
          <a:xfrm>
            <a:off x="246593" y="5734051"/>
            <a:ext cx="11058525" cy="4255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Unrelieved torment for body and soul</a:t>
            </a: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24</a:t>
            </a:fld>
            <a:endParaRPr lang="ru-R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70956A-8AE2-417A-A70E-F593AB04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1232" y="2496826"/>
            <a:ext cx="3685118" cy="368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46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4" name="Footer Placeholder 1">
            <a:extLst>
              <a:ext uri="{FF2B5EF4-FFF2-40B4-BE49-F238E27FC236}">
                <a16:creationId xmlns:a16="http://schemas.microsoft.com/office/drawing/2014/main" id="{D4B9ADB2-F1AA-0152-8310-B4C6F407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ADD A FOOTER</a:t>
            </a:r>
            <a:endParaRPr lang="ru-RU"/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25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9" b="-1150"/>
          <a:stretch/>
        </p:blipFill>
        <p:spPr>
          <a:xfrm>
            <a:off x="656839" y="1854225"/>
            <a:ext cx="9413240" cy="4902174"/>
          </a:xfrm>
          <a:prstGeom prst="rect">
            <a:avLst/>
          </a:prstGeom>
          <a:noFill/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9050518" cy="1240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600" b="1" kern="1200" dirty="0">
                <a:latin typeface="+mj-lt"/>
                <a:ea typeface="+mj-ea"/>
                <a:cs typeface="+mj-cs"/>
              </a:rPr>
              <a:t>Matthew 10:28</a:t>
            </a: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431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244238" y="1798871"/>
            <a:ext cx="3584812" cy="289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GB" sz="6000" dirty="0"/>
              <a:t>Mark 9:43-44</a:t>
            </a:r>
            <a:endParaRPr lang="en-US" sz="1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90" b="-1"/>
          <a:stretch/>
        </p:blipFill>
        <p:spPr>
          <a:xfrm>
            <a:off x="4614953" y="10"/>
            <a:ext cx="7585924" cy="594956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</p:pic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26</a:t>
            </a:fld>
            <a:endParaRPr lang="ru-RU"/>
          </a:p>
        </p:txBody>
      </p:sp>
      <p:sp>
        <p:nvSpPr>
          <p:cNvPr id="3112" name="Slide Number Placeholder 2" hidden="1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26</a:t>
            </a:fld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3E23B-5EA4-4FE7-97D4-BDA70CEFE0D8}"/>
              </a:ext>
            </a:extLst>
          </p:cNvPr>
          <p:cNvSpPr/>
          <p:nvPr/>
        </p:nvSpPr>
        <p:spPr>
          <a:xfrm>
            <a:off x="133350" y="0"/>
            <a:ext cx="11058525" cy="4255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 worm does not die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3452F-FA54-48AA-9E47-6D7B135E033C}"/>
              </a:ext>
            </a:extLst>
          </p:cNvPr>
          <p:cNvSpPr/>
          <p:nvPr/>
        </p:nvSpPr>
        <p:spPr>
          <a:xfrm>
            <a:off x="104775" y="733426"/>
            <a:ext cx="11058525" cy="4255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 fire is not quenched</a:t>
            </a:r>
            <a:endParaRPr lang="en-US" sz="44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368506-42B1-4682-A7EF-84BE5ABB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6" y="2974791"/>
            <a:ext cx="8020374" cy="38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6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75855" y="542925"/>
            <a:ext cx="6416144" cy="4523829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27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1096963" y="-400050"/>
            <a:ext cx="3685118" cy="3438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 </a:t>
            </a:r>
          </a:p>
          <a:p>
            <a:pPr algn="ctr"/>
            <a:r>
              <a:rPr lang="en-GB" sz="6000" dirty="0"/>
              <a:t>Hebrews 10:29</a:t>
            </a:r>
            <a:endParaRPr lang="en-US" sz="115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1FB9F-B3AC-43C5-968F-5B4618CCB478}"/>
              </a:ext>
            </a:extLst>
          </p:cNvPr>
          <p:cNvSpPr/>
          <p:nvPr/>
        </p:nvSpPr>
        <p:spPr>
          <a:xfrm>
            <a:off x="246593" y="5734051"/>
            <a:ext cx="11058525" cy="4255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Level of torment varies</a:t>
            </a:r>
            <a:endParaRPr lang="en-US" sz="44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27</a:t>
            </a:fld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682E84-5F34-4745-9834-5AEECD2AB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9" b="99839" l="9961" r="89844">
                        <a14:foregroundMark x1="40918" y1="10484" x2="35352" y2="11129"/>
                        <a14:foregroundMark x1="35352" y1="11129" x2="31152" y2="16613"/>
                        <a14:foregroundMark x1="31152" y1="16613" x2="29688" y2="46452"/>
                        <a14:foregroundMark x1="29688" y1="46452" x2="29883" y2="64516"/>
                        <a14:foregroundMark x1="29883" y1="64516" x2="24609" y2="99677"/>
                        <a14:foregroundMark x1="33984" y1="9677" x2="39746" y2="7097"/>
                        <a14:foregroundMark x1="39746" y1="7097" x2="44727" y2="7097"/>
                        <a14:foregroundMark x1="44727" y1="7097" x2="51953" y2="6613"/>
                        <a14:foregroundMark x1="51953" y1="6613" x2="63379" y2="7097"/>
                        <a14:foregroundMark x1="63379" y1="7097" x2="67773" y2="12419"/>
                        <a14:foregroundMark x1="67773" y1="12419" x2="71387" y2="20645"/>
                        <a14:foregroundMark x1="71387" y1="20645" x2="75879" y2="56129"/>
                        <a14:foregroundMark x1="75879" y1="56129" x2="70508" y2="93065"/>
                        <a14:foregroundMark x1="70508" y1="93065" x2="66504" y2="98710"/>
                        <a14:foregroundMark x1="66504" y1="98710" x2="64844" y2="99839"/>
                        <a14:foregroundMark x1="33789" y1="9839" x2="28516" y2="14032"/>
                        <a14:foregroundMark x1="28516" y1="14032" x2="24023" y2="20323"/>
                        <a14:foregroundMark x1="24023" y1="20323" x2="20401" y2="35706"/>
                        <a14:foregroundMark x1="18307" y1="47503" x2="17903" y2="50479"/>
                        <a14:foregroundMark x1="20020" y1="37097" x2="19434" y2="46290"/>
                        <a14:foregroundMark x1="19434" y1="46290" x2="26172" y2="97258"/>
                        <a14:foregroundMark x1="18262" y1="50645" x2="18945" y2="60323"/>
                        <a14:foregroundMark x1="18945" y1="60323" x2="26953" y2="95806"/>
                        <a14:backgroundMark x1="17673" y1="66464" x2="17871" y2="99839"/>
                        <a14:backgroundMark x1="17638" y1="60573" x2="17641" y2="61091"/>
                        <a14:backgroundMark x1="14551" y1="72258" x2="13379" y2="89839"/>
                        <a14:backgroundMark x1="15234" y1="68710" x2="14941" y2="94355"/>
                        <a14:backgroundMark x1="19922" y1="35806" x2="20021" y2="370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87" y="2873896"/>
            <a:ext cx="4723869" cy="286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00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75855" y="1095235"/>
            <a:ext cx="6416144" cy="3905390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28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896938" y="-2076450"/>
            <a:ext cx="3685118" cy="5086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Matthew 11:22</a:t>
            </a:r>
            <a:endParaRPr lang="en-US" sz="6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28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8D7ED-45E5-4818-BD15-6AE83498AE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70" b="98503" l="385" r="96154">
                        <a14:foregroundMark x1="77900" y1="19357" x2="77692" y2="18563"/>
                        <a14:foregroundMark x1="81923" y1="34731" x2="78337" y2="21027"/>
                        <a14:foregroundMark x1="79506" y1="18648" x2="96923" y2="19461"/>
                        <a14:foregroundMark x1="77692" y1="18563" x2="78465" y2="18599"/>
                        <a14:foregroundMark x1="96923" y1="19461" x2="99231" y2="70958"/>
                        <a14:foregroundMark x1="99231" y1="70958" x2="81923" y2="77844"/>
                        <a14:foregroundMark x1="81923" y1="77844" x2="16538" y2="78443"/>
                        <a14:foregroundMark x1="16538" y1="78443" x2="2308" y2="65569"/>
                        <a14:foregroundMark x1="2308" y1="65569" x2="385" y2="49701"/>
                        <a14:foregroundMark x1="385" y1="49701" x2="7308" y2="32036"/>
                        <a14:foregroundMark x1="3846" y1="73952" x2="17692" y2="84731"/>
                        <a14:foregroundMark x1="17692" y1="84731" x2="36923" y2="91317"/>
                        <a14:foregroundMark x1="36923" y1="91317" x2="56923" y2="91916"/>
                        <a14:foregroundMark x1="56923" y1="91916" x2="79231" y2="90719"/>
                        <a14:foregroundMark x1="79231" y1="90719" x2="95000" y2="79341"/>
                        <a14:foregroundMark x1="95000" y1="79341" x2="93462" y2="27246"/>
                        <a14:foregroundMark x1="50385" y1="85629" x2="68846" y2="81138"/>
                        <a14:foregroundMark x1="68846" y1="81138" x2="73462" y2="78443"/>
                        <a14:foregroundMark x1="75385" y1="68862" x2="76538" y2="64371"/>
                        <a14:foregroundMark x1="98462" y1="55090" x2="93846" y2="87425"/>
                        <a14:foregroundMark x1="93846" y1="87425" x2="78077" y2="97006"/>
                        <a14:foregroundMark x1="78077" y1="97006" x2="28077" y2="94910"/>
                        <a14:foregroundMark x1="28077" y1="94910" x2="8846" y2="88922"/>
                        <a14:foregroundMark x1="4231" y1="87126" x2="22308" y2="98503"/>
                        <a14:foregroundMark x1="22308" y1="98503" x2="89615" y2="98802"/>
                        <a14:foregroundMark x1="89615" y1="98802" x2="96154" y2="91317"/>
                        <a14:foregroundMark x1="1538" y1="30838" x2="19615" y2="40419"/>
                        <a14:foregroundMark x1="19615" y1="40419" x2="58077" y2="50898"/>
                        <a14:foregroundMark x1="58077" y1="50898" x2="65769" y2="62275"/>
                        <a14:foregroundMark x1="15385" y1="46407" x2="15000" y2="58383"/>
                        <a14:foregroundMark x1="68211" y1="37221" x2="78462" y2="28443"/>
                        <a14:foregroundMark x1="55385" y1="48204" x2="67880" y2="37504"/>
                        <a14:foregroundMark x1="84615" y1="18862" x2="88846" y2="14970"/>
                        <a14:foregroundMark x1="54315" y1="27738" x2="54584" y2="27861"/>
                        <a14:backgroundMark x1="20385" y1="29042" x2="35000" y2="33832"/>
                        <a14:backgroundMark x1="35000" y1="33832" x2="55000" y2="34431"/>
                        <a14:backgroundMark x1="55000" y1="34431" x2="71154" y2="30838"/>
                        <a14:backgroundMark x1="71154" y1="30838" x2="78077" y2="21557"/>
                        <a14:backgroundMark x1="78077" y1="21557" x2="77308" y2="17365"/>
                        <a14:backgroundMark x1="46538" y1="28144" x2="54231" y2="27844"/>
                        <a14:backgroundMark x1="43462" y1="26647" x2="49231" y2="28144"/>
                        <a14:backgroundMark x1="41154" y1="26048" x2="38846" y2="30838"/>
                      </a14:backgroundRemoval>
                    </a14:imgEffect>
                  </a14:imgLayer>
                </a14:imgProps>
              </a:ext>
            </a:extLst>
          </a:blip>
          <a:srcRect t="14464" b="11323"/>
          <a:stretch/>
        </p:blipFill>
        <p:spPr>
          <a:xfrm>
            <a:off x="381000" y="2254730"/>
            <a:ext cx="4705350" cy="448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11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t="28357" r="3" b="6304"/>
          <a:stretch/>
        </p:blipFill>
        <p:spPr>
          <a:xfrm>
            <a:off x="0" y="0"/>
            <a:ext cx="12190640" cy="5598160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29</a:t>
            </a:fld>
            <a:endParaRPr lang="ru-RU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29</a:t>
            </a:fld>
            <a:endParaRPr lang="ru-RU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37D33D9B-B835-4722-9033-C1F537E214C2}"/>
              </a:ext>
            </a:extLst>
          </p:cNvPr>
          <p:cNvSpPr txBox="1">
            <a:spLocks/>
          </p:cNvSpPr>
          <p:nvPr/>
        </p:nvSpPr>
        <p:spPr>
          <a:xfrm>
            <a:off x="1516698" y="1479550"/>
            <a:ext cx="8247062" cy="5086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Luke 12:47-48</a:t>
            </a:r>
            <a:endParaRPr lang="en-US" sz="6000" b="1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998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0">
            <a:extLst>
              <a:ext uri="{FF2B5EF4-FFF2-40B4-BE49-F238E27FC236}">
                <a16:creationId xmlns:a16="http://schemas.microsoft.com/office/drawing/2014/main" id="{EEC2322D-47C0-41A4-9CDC-07B5A38AEE03}"/>
              </a:ext>
            </a:extLst>
          </p:cNvPr>
          <p:cNvSpPr txBox="1">
            <a:spLocks/>
          </p:cNvSpPr>
          <p:nvPr/>
        </p:nvSpPr>
        <p:spPr>
          <a:xfrm>
            <a:off x="552450" y="-533400"/>
            <a:ext cx="11639550" cy="31527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800" spc="-100" dirty="0"/>
              <a:t>2 Parables describe the </a:t>
            </a:r>
            <a:r>
              <a:rPr lang="en-GB" sz="11500" dirty="0">
                <a:solidFill>
                  <a:schemeClr val="accent5">
                    <a:lumMod val="50000"/>
                  </a:schemeClr>
                </a:solidFill>
              </a:rPr>
              <a:t>Power</a:t>
            </a:r>
            <a:r>
              <a:rPr lang="en-US" sz="4800" spc="-100" dirty="0"/>
              <a:t>       of the </a:t>
            </a:r>
            <a:r>
              <a:rPr lang="en-US" sz="6600" spc="-100" dirty="0"/>
              <a:t>Kingdom</a:t>
            </a:r>
            <a:endParaRPr lang="en-US" sz="4800" spc="-1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23BE8-7398-4D5A-9BF2-B1CDB1237376}"/>
              </a:ext>
            </a:extLst>
          </p:cNvPr>
          <p:cNvGrpSpPr/>
          <p:nvPr/>
        </p:nvGrpSpPr>
        <p:grpSpPr>
          <a:xfrm>
            <a:off x="-504825" y="2752725"/>
            <a:ext cx="5819775" cy="3909445"/>
            <a:chOff x="166409" y="1972358"/>
            <a:chExt cx="5579663" cy="36572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38CB44-F82F-4D26-8460-EDC8AA1E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92" b="98204" l="10000" r="98200">
                          <a14:foregroundMark x1="59000" y1="11976" x2="76800" y2="16168"/>
                          <a14:foregroundMark x1="76800" y1="16168" x2="85400" y2="26048"/>
                          <a14:foregroundMark x1="85400" y1="26048" x2="94200" y2="50898"/>
                          <a14:foregroundMark x1="94200" y1="50898" x2="84600" y2="55689"/>
                          <a14:foregroundMark x1="84600" y1="55689" x2="75800" y2="55988"/>
                          <a14:foregroundMark x1="75081" y1="56287" x2="73903" y2="56777"/>
                          <a14:foregroundMark x1="75800" y1="55988" x2="75081" y2="56287"/>
                          <a14:foregroundMark x1="18200" y1="20659" x2="33400" y2="6886"/>
                          <a14:foregroundMark x1="33400" y1="6886" x2="45200" y2="5689"/>
                          <a14:foregroundMark x1="45200" y1="5689" x2="82000" y2="6886"/>
                          <a14:foregroundMark x1="82000" y1="6886" x2="90200" y2="10479"/>
                          <a14:foregroundMark x1="90200" y1="10479" x2="96000" y2="18563"/>
                          <a14:foregroundMark x1="96000" y1="18563" x2="96000" y2="18563"/>
                          <a14:foregroundMark x1="17400" y1="53593" x2="48400" y2="81437"/>
                          <a14:foregroundMark x1="48400" y1="81437" x2="84400" y2="91916"/>
                          <a14:foregroundMark x1="84400" y1="91916" x2="88400" y2="88024"/>
                          <a14:foregroundMark x1="45200" y1="91018" x2="63400" y2="94910"/>
                          <a14:foregroundMark x1="63400" y1="94910" x2="81800" y2="94311"/>
                          <a14:foregroundMark x1="81800" y1="94311" x2="90400" y2="94311"/>
                          <a14:foregroundMark x1="90400" y1="94311" x2="97400" y2="91317"/>
                          <a14:foregroundMark x1="41600" y1="97006" x2="80000" y2="98204"/>
                          <a14:foregroundMark x1="80000" y1="98204" x2="90200" y2="97605"/>
                          <a14:foregroundMark x1="90200" y1="97605" x2="98000" y2="98204"/>
                          <a14:foregroundMark x1="98000" y1="98204" x2="98200" y2="98204"/>
                          <a14:foregroundMark x1="26600" y1="4790" x2="36600" y2="4192"/>
                          <a14:foregroundMark x1="36600" y1="4192" x2="70400" y2="4192"/>
                          <a14:foregroundMark x1="70400" y1="4192" x2="78200" y2="3892"/>
                          <a14:foregroundMark x1="78200" y1="3892" x2="86600" y2="3892"/>
                          <a14:backgroundMark x1="73000" y1="57485" x2="73000" y2="57485"/>
                          <a14:backgroundMark x1="73200" y1="55988" x2="72400" y2="56287"/>
                          <a14:backgroundMark x1="73800" y1="56287" x2="73800" y2="56287"/>
                          <a14:backgroundMark x1="72400" y1="57186" x2="73200" y2="57784"/>
                          <a14:backgroundMark x1="74200" y1="57784" x2="73000" y2="56287"/>
                        </a14:backgroundRemoval>
                      </a14:imgEffect>
                    </a14:imgLayer>
                  </a14:imgProps>
                </a:ext>
              </a:extLst>
            </a:blip>
            <a:srcRect t="467" b="1336"/>
            <a:stretch/>
          </p:blipFill>
          <p:spPr>
            <a:xfrm>
              <a:off x="166409" y="1972358"/>
              <a:ext cx="5579663" cy="3657293"/>
            </a:xfrm>
            <a:custGeom>
              <a:avLst/>
              <a:gdLst/>
              <a:ahLst/>
              <a:cxnLst/>
              <a:rect l="l" t="t" r="r" b="b"/>
              <a:pathLst>
                <a:path w="6096000" h="3995722">
                  <a:moveTo>
                    <a:pt x="4189346" y="67"/>
                  </a:moveTo>
                  <a:cubicBezTo>
                    <a:pt x="4643147" y="-473"/>
                    <a:pt x="5171226" y="2329"/>
                    <a:pt x="5733892" y="7237"/>
                  </a:cubicBezTo>
                  <a:lnTo>
                    <a:pt x="6096000" y="10756"/>
                  </a:lnTo>
                  <a:lnTo>
                    <a:pt x="6096000" y="3995722"/>
                  </a:lnTo>
                  <a:lnTo>
                    <a:pt x="5973301" y="3993885"/>
                  </a:lnTo>
                  <a:cubicBezTo>
                    <a:pt x="5528708" y="3987229"/>
                    <a:pt x="4882026" y="3977548"/>
                    <a:pt x="3941397" y="3963467"/>
                  </a:cubicBezTo>
                  <a:cubicBezTo>
                    <a:pt x="3941397" y="3963467"/>
                    <a:pt x="3941397" y="3963467"/>
                    <a:pt x="1332721" y="3963467"/>
                  </a:cubicBezTo>
                  <a:cubicBezTo>
                    <a:pt x="1232387" y="3963467"/>
                    <a:pt x="831053" y="3963467"/>
                    <a:pt x="329384" y="3963467"/>
                  </a:cubicBezTo>
                  <a:lnTo>
                    <a:pt x="0" y="3969926"/>
                  </a:lnTo>
                  <a:lnTo>
                    <a:pt x="0" y="40691"/>
                  </a:lnTo>
                  <a:lnTo>
                    <a:pt x="20858" y="40713"/>
                  </a:lnTo>
                  <a:cubicBezTo>
                    <a:pt x="1271033" y="41633"/>
                    <a:pt x="2406326" y="39179"/>
                    <a:pt x="2925316" y="19546"/>
                  </a:cubicBezTo>
                  <a:cubicBezTo>
                    <a:pt x="3184813" y="6458"/>
                    <a:pt x="3630821" y="732"/>
                    <a:pt x="4189346" y="67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0B929E-877A-4362-9D00-A2001861681B}"/>
                </a:ext>
              </a:extLst>
            </p:cNvPr>
            <p:cNvSpPr/>
            <p:nvPr/>
          </p:nvSpPr>
          <p:spPr>
            <a:xfrm>
              <a:off x="1277233" y="3700828"/>
              <a:ext cx="108000" cy="108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B4248E-F7D4-4B2A-9182-921DF41C5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37" l="9352" r="99630">
                        <a14:foregroundMark x1="10093" y1="52593" x2="8241" y2="59630"/>
                        <a14:foregroundMark x1="8241" y1="59630" x2="9537" y2="66914"/>
                        <a14:foregroundMark x1="9537" y1="66914" x2="10648" y2="69630"/>
                        <a14:foregroundMark x1="88519" y1="31852" x2="92037" y2="38395"/>
                        <a14:foregroundMark x1="92037" y1="38395" x2="93148" y2="60247"/>
                        <a14:foregroundMark x1="93148" y1="60247" x2="89352" y2="64074"/>
                        <a14:foregroundMark x1="93796" y1="70123" x2="96944" y2="76420"/>
                        <a14:foregroundMark x1="96944" y1="76420" x2="98981" y2="91605"/>
                        <a14:foregroundMark x1="98981" y1="91605" x2="94815" y2="96543"/>
                        <a14:foregroundMark x1="94815" y1="96543" x2="40370" y2="98272"/>
                        <a14:foregroundMark x1="40370" y1="98272" x2="14630" y2="94691"/>
                        <a14:foregroundMark x1="14630" y1="94691" x2="11574" y2="89136"/>
                        <a14:foregroundMark x1="95556" y1="73086" x2="96759" y2="80247"/>
                        <a14:foregroundMark x1="96759" y1="80247" x2="99630" y2="86543"/>
                        <a14:foregroundMark x1="99630" y1="86543" x2="95926" y2="97037"/>
                        <a14:foregroundMark x1="57685" y1="18395" x2="62778" y2="21728"/>
                        <a14:foregroundMark x1="62778" y1="21728" x2="73981" y2="19630"/>
                        <a14:foregroundMark x1="73981" y1="19630" x2="74167" y2="1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6550" y="723900"/>
            <a:ext cx="8435975" cy="61341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A89DCA-300C-4BF5-9C97-6933ACF182ED}"/>
              </a:ext>
            </a:extLst>
          </p:cNvPr>
          <p:cNvSpPr/>
          <p:nvPr/>
        </p:nvSpPr>
        <p:spPr>
          <a:xfrm>
            <a:off x="1187689" y="6102770"/>
            <a:ext cx="367998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 parable of the </a:t>
            </a:r>
            <a:r>
              <a:rPr lang="en-GB" b="1" dirty="0"/>
              <a:t>Mustard seed</a:t>
            </a:r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3809BB-F24F-471D-A349-2C6451348713}"/>
              </a:ext>
            </a:extLst>
          </p:cNvPr>
          <p:cNvSpPr/>
          <p:nvPr/>
        </p:nvSpPr>
        <p:spPr>
          <a:xfrm>
            <a:off x="7239780" y="6036095"/>
            <a:ext cx="29105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 parable of the </a:t>
            </a:r>
            <a:r>
              <a:rPr lang="en-GB" b="1" dirty="0"/>
              <a:t>leaven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25110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75855" y="669467"/>
            <a:ext cx="6416144" cy="4445458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30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1096963" y="-400050"/>
            <a:ext cx="3685118" cy="3438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 </a:t>
            </a:r>
          </a:p>
          <a:p>
            <a:pPr algn="ctr"/>
            <a:r>
              <a:rPr lang="en-GB" sz="6000" dirty="0"/>
              <a:t>Matthew 25:46</a:t>
            </a:r>
            <a:endParaRPr lang="en-US" sz="115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11FB9F-B3AC-43C5-968F-5B4618CCB478}"/>
              </a:ext>
            </a:extLst>
          </p:cNvPr>
          <p:cNvSpPr/>
          <p:nvPr/>
        </p:nvSpPr>
        <p:spPr>
          <a:xfrm>
            <a:off x="246593" y="5734051"/>
            <a:ext cx="11058525" cy="4255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44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Torment of body and soul endlessly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4400" b="1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291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804430" y="1221485"/>
            <a:ext cx="6416144" cy="3741040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31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973138" y="-390525"/>
            <a:ext cx="3685118" cy="3438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 </a:t>
            </a:r>
          </a:p>
          <a:p>
            <a:pPr algn="ctr"/>
            <a:r>
              <a:rPr lang="en-GB" sz="6000" dirty="0"/>
              <a:t>Matthew 22:1-14</a:t>
            </a:r>
            <a:endParaRPr lang="en-US" sz="6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31</a:t>
            </a:fld>
            <a:endParaRPr lang="ru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E65733-BB83-4590-9DC3-148D5871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3048000"/>
            <a:ext cx="523875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87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91200" y="285750"/>
            <a:ext cx="6400800" cy="4857297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32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973138" y="-390525"/>
            <a:ext cx="3685118" cy="3438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 </a:t>
            </a:r>
          </a:p>
          <a:p>
            <a:pPr algn="ctr"/>
            <a:r>
              <a:rPr lang="en-GB" sz="6000" dirty="0"/>
              <a:t>Matthew 22:12-13</a:t>
            </a:r>
            <a:endParaRPr lang="en-US" sz="6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56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AED14D-7E08-400B-A810-CA539359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781675" y="1045601"/>
            <a:ext cx="6429375" cy="3985747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noFill/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33</a:t>
            </a:fld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E99C7E3-1E44-49CE-B114-2D5E81002B20}"/>
              </a:ext>
            </a:extLst>
          </p:cNvPr>
          <p:cNvSpPr txBox="1">
            <a:spLocks/>
          </p:cNvSpPr>
          <p:nvPr/>
        </p:nvSpPr>
        <p:spPr>
          <a:xfrm>
            <a:off x="410369" y="-400050"/>
            <a:ext cx="4970462" cy="34385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2 Corinthians 5:11</a:t>
            </a:r>
            <a:endParaRPr lang="en-US" sz="6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33</a:t>
            </a:fld>
            <a:endParaRPr lang="ru-R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515238-E76D-4B51-B67E-7CB32D09252B}"/>
              </a:ext>
            </a:extLst>
          </p:cNvPr>
          <p:cNvSpPr/>
          <p:nvPr/>
        </p:nvSpPr>
        <p:spPr>
          <a:xfrm>
            <a:off x="-63715" y="5567596"/>
            <a:ext cx="11142794" cy="8635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48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We have a tremendous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46698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0">
            <a:extLst>
              <a:ext uri="{FF2B5EF4-FFF2-40B4-BE49-F238E27FC236}">
                <a16:creationId xmlns:a16="http://schemas.microsoft.com/office/drawing/2014/main" id="{EEC2322D-47C0-41A4-9CDC-07B5A38AEE03}"/>
              </a:ext>
            </a:extLst>
          </p:cNvPr>
          <p:cNvSpPr txBox="1">
            <a:spLocks/>
          </p:cNvSpPr>
          <p:nvPr/>
        </p:nvSpPr>
        <p:spPr>
          <a:xfrm>
            <a:off x="556591" y="-656661"/>
            <a:ext cx="11479696" cy="314035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7200" dirty="0">
                <a:solidFill>
                  <a:schemeClr val="accent5">
                    <a:lumMod val="50000"/>
                  </a:schemeClr>
                </a:solidFill>
              </a:rPr>
              <a:t>Appropriation or Entering</a:t>
            </a:r>
            <a:endParaRPr lang="en-GB" sz="6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4800" dirty="0"/>
              <a:t>of the         Kingdom</a:t>
            </a:r>
            <a:endParaRPr lang="en-US" sz="6000" spc="-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E521E9-603E-4DD5-85E0-175D32F53948}"/>
              </a:ext>
            </a:extLst>
          </p:cNvPr>
          <p:cNvSpPr/>
          <p:nvPr/>
        </p:nvSpPr>
        <p:spPr>
          <a:xfrm>
            <a:off x="107236" y="-60379"/>
            <a:ext cx="1205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2A44E3-D388-4EFE-8E38-2144C6043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2" b="93349" l="7000" r="95000">
                        <a14:foregroundMark x1="7222" y1="57913" x2="7222" y2="57913"/>
                        <a14:foregroundMark x1="13444" y1="59977" x2="13444" y2="59977"/>
                        <a14:foregroundMark x1="95222" y1="37959" x2="95222" y2="37959"/>
                        <a14:foregroundMark x1="94556" y1="36124" x2="94556" y2="36124"/>
                        <a14:foregroundMark x1="46000" y1="93463" x2="46000" y2="93463"/>
                        <a14:foregroundMark x1="46222" y1="93463" x2="46222" y2="93463"/>
                        <a14:foregroundMark x1="19778" y1="78096" x2="19778" y2="78096"/>
                        <a14:foregroundMark x1="19889" y1="75803" x2="19889" y2="75803"/>
                        <a14:foregroundMark x1="16667" y1="75573" x2="16667" y2="75573"/>
                        <a14:foregroundMark x1="13222" y1="75000" x2="13222" y2="75000"/>
                        <a14:foregroundMark x1="13667" y1="75000" x2="13667" y2="75000"/>
                        <a14:foregroundMark x1="14778" y1="74885" x2="21444" y2="77294"/>
                        <a14:foregroundMark x1="21444" y1="77294" x2="10889" y2="77982"/>
                        <a14:foregroundMark x1="10889" y1="77982" x2="18667" y2="76491"/>
                        <a14:foregroundMark x1="18667" y1="76491" x2="26111" y2="81651"/>
                        <a14:foregroundMark x1="26111" y1="81651" x2="13556" y2="83486"/>
                        <a14:foregroundMark x1="13556" y1="83486" x2="23333" y2="78899"/>
                        <a14:foregroundMark x1="33889" y1="83028" x2="33889" y2="83028"/>
                        <a14:foregroundMark x1="65222" y1="6078" x2="65222" y2="6078"/>
                        <a14:foregroundMark x1="66444" y1="4472" x2="66444" y2="4472"/>
                        <a14:foregroundMark x1="24000" y1="58601" x2="24000" y2="58601"/>
                        <a14:foregroundMark x1="41667" y1="44954" x2="41667" y2="44954"/>
                        <a14:foregroundMark x1="40000" y1="44037" x2="40000" y2="44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1260" y="1660766"/>
            <a:ext cx="5433986" cy="526492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3809BB-F24F-471D-A349-2C6451348713}"/>
              </a:ext>
            </a:extLst>
          </p:cNvPr>
          <p:cNvSpPr/>
          <p:nvPr/>
        </p:nvSpPr>
        <p:spPr>
          <a:xfrm>
            <a:off x="8558253" y="4895597"/>
            <a:ext cx="28008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Parable of the Treasure</a:t>
            </a:r>
            <a:r>
              <a:rPr lang="en-GB" dirty="0"/>
              <a:t> 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70EE9-0428-4C35-85AA-F134A0030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71" y="1466597"/>
            <a:ext cx="6169153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A89DCA-300C-4BF5-9C97-6933ACF182ED}"/>
              </a:ext>
            </a:extLst>
          </p:cNvPr>
          <p:cNvSpPr/>
          <p:nvPr/>
        </p:nvSpPr>
        <p:spPr>
          <a:xfrm>
            <a:off x="1762772" y="5998592"/>
            <a:ext cx="28648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Parable of the Merchant</a:t>
            </a:r>
            <a:r>
              <a:rPr lang="en-GB" dirty="0"/>
              <a:t> </a:t>
            </a:r>
            <a:endParaRPr lang="en-GB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6142B0-2093-4E2B-9D74-E8FCFA1D4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2" b="90000" l="10000" r="90000">
                        <a14:foregroundMark x1="54239" y1="8382" x2="54239" y2="8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128" y="4673247"/>
            <a:ext cx="1101338" cy="81403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58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986" y="308114"/>
            <a:ext cx="10717587" cy="1140680"/>
          </a:xfrm>
        </p:spPr>
        <p:txBody>
          <a:bodyPr>
            <a:normAutofit/>
          </a:bodyPr>
          <a:lstStyle/>
          <a:p>
            <a:r>
              <a:rPr lang="en-GB" sz="6000" dirty="0"/>
              <a:t>Judgement of the Kingdom</a:t>
            </a:r>
            <a:endParaRPr lang="ru-RU" sz="6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F92ECC-81D7-46DF-AF27-3388655CE4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Seventh Parable: Parable of the Dragnet</a:t>
            </a:r>
          </a:p>
          <a:p>
            <a:endParaRPr lang="ru-R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026" name="Picture 2" descr="Papanui Baptist Church - The Parable of the Net (Mt 13:47-52) In the parable  of the net, Jesus likens the kingdom of heaven to a dragnet full of fish.  The net itself">
            <a:extLst>
              <a:ext uri="{FF2B5EF4-FFF2-40B4-BE49-F238E27FC236}">
                <a16:creationId xmlns:a16="http://schemas.microsoft.com/office/drawing/2014/main" id="{6350626B-86C3-4A9C-9E4D-8852606AE9C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b="19390"/>
          <a:stretch/>
        </p:blipFill>
        <p:spPr bwMode="auto">
          <a:xfrm>
            <a:off x="920349" y="2801531"/>
            <a:ext cx="11271651" cy="38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Jesus Christ? The Central Figure in Christianity">
            <a:extLst>
              <a:ext uri="{FF2B5EF4-FFF2-40B4-BE49-F238E27FC236}">
                <a16:creationId xmlns:a16="http://schemas.microsoft.com/office/drawing/2014/main" id="{D2390027-05D3-4F68-BAC6-18667D4D2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-10416" b="31556"/>
          <a:stretch/>
        </p:blipFill>
        <p:spPr bwMode="auto">
          <a:xfrm>
            <a:off x="20" y="1"/>
            <a:ext cx="1219064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  <a:solidFill>
            <a:srgbClr val="FFFFFF"/>
          </a:solidFill>
        </p:spPr>
      </p:pic>
      <p:sp>
        <p:nvSpPr>
          <p:cNvPr id="2076" name="Title 2">
            <a:extLst>
              <a:ext uri="{FF2B5EF4-FFF2-40B4-BE49-F238E27FC236}">
                <a16:creationId xmlns:a16="http://schemas.microsoft.com/office/drawing/2014/main" id="{CE13C5B3-4770-06B2-75F1-4EDF27A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3093"/>
            <a:ext cx="9686925" cy="782638"/>
          </a:xfrm>
        </p:spPr>
        <p:txBody>
          <a:bodyPr>
            <a:noAutofit/>
          </a:bodyPr>
          <a:lstStyle/>
          <a:p>
            <a:pPr algn="l"/>
            <a:r>
              <a:rPr lang="en-GB" sz="44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Jesus Christ spoke about Hell more than anyone else.</a:t>
            </a:r>
            <a:br>
              <a:rPr lang="en-GB" sz="44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</a:br>
            <a:endParaRPr lang="en-US" sz="44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BCBDE-C298-44C2-B0AB-94CCAB51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F939C-3DB9-430E-8DDE-ADFCA3668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3050"/>
            <a:ext cx="12192000" cy="53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4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825" y="2088515"/>
            <a:ext cx="4648200" cy="2375157"/>
          </a:xfrm>
        </p:spPr>
        <p:txBody>
          <a:bodyPr anchor="ctr">
            <a:normAutofit/>
          </a:bodyPr>
          <a:lstStyle/>
          <a:p>
            <a:pPr algn="ctr"/>
            <a:r>
              <a:rPr lang="en-GB" sz="8000" dirty="0"/>
              <a:t>Matthew 23:33</a:t>
            </a:r>
            <a:endParaRPr lang="ru-RU" sz="8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5B1A6C-A8A1-4EF9-9F53-519121153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6" r="14096" b="-2"/>
          <a:stretch/>
        </p:blipFill>
        <p:spPr>
          <a:xfrm>
            <a:off x="4614953" y="10"/>
            <a:ext cx="7585924" cy="594956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</p:pic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965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shing Hook,bobber And Fish Crucian In Deep Blue Green Water Lake White  Paper Frame Stock Photo, Picture And Royalty Free Image. Image 25861536.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r="2777" b="-2"/>
          <a:stretch/>
        </p:blipFill>
        <p:spPr bwMode="auto"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  <a:solidFill>
            <a:srgbClr val="FFFFFF"/>
          </a:solidFill>
        </p:spPr>
      </p:pic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8</a:t>
            </a:fld>
            <a:endParaRPr lang="ru-RU"/>
          </a:p>
        </p:txBody>
      </p:sp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90" y="853221"/>
            <a:ext cx="4114375" cy="2367280"/>
          </a:xfrm>
        </p:spPr>
        <p:txBody>
          <a:bodyPr>
            <a:normAutofit/>
          </a:bodyPr>
          <a:lstStyle/>
          <a:p>
            <a:pPr algn="ctr"/>
            <a:r>
              <a:rPr lang="en-GB" sz="7200" dirty="0"/>
              <a:t>Matthew 17:27</a:t>
            </a:r>
            <a:endParaRPr lang="en-US" sz="7200" dirty="0"/>
          </a:p>
        </p:txBody>
      </p:sp>
      <p:sp>
        <p:nvSpPr>
          <p:cNvPr id="3114" name="Text Placeholder 4">
            <a:extLst>
              <a:ext uri="{FF2B5EF4-FFF2-40B4-BE49-F238E27FC236}">
                <a16:creationId xmlns:a16="http://schemas.microsoft.com/office/drawing/2014/main" id="{73C4A0B2-0C2A-A2C2-2C03-6077CD129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1263" y="3637500"/>
            <a:ext cx="4818062" cy="3512287"/>
          </a:xfrm>
        </p:spPr>
        <p:txBody>
          <a:bodyPr>
            <a:normAutofit/>
          </a:bodyPr>
          <a:lstStyle/>
          <a:p>
            <a:r>
              <a:rPr lang="en-GB" sz="4000" b="1" dirty="0"/>
              <a:t>Fishing hook</a:t>
            </a:r>
            <a:endParaRPr lang="en-GB" sz="4000" dirty="0"/>
          </a:p>
          <a:p>
            <a:endParaRPr lang="en-US" sz="4000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626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913D0F-0337-4619-AA5E-2AF68A467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0758" r="1" b="8022"/>
          <a:stretch/>
        </p:blipFill>
        <p:spPr bwMode="auto">
          <a:xfrm>
            <a:off x="20" y="1"/>
            <a:ext cx="1219064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1" name="Title 4">
            <a:extLst>
              <a:ext uri="{FF2B5EF4-FFF2-40B4-BE49-F238E27FC236}">
                <a16:creationId xmlns:a16="http://schemas.microsoft.com/office/drawing/2014/main" id="{8EFE186D-96C5-E5DA-5B50-40AE14C1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79" y="5709675"/>
            <a:ext cx="10515600" cy="782638"/>
          </a:xfrm>
        </p:spPr>
        <p:txBody>
          <a:bodyPr anchor="ctr">
            <a:normAutofit fontScale="90000"/>
          </a:bodyPr>
          <a:lstStyle/>
          <a:p>
            <a:r>
              <a:rPr lang="en-GB" sz="6500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rPr>
              <a:t>Matthew 4:18</a:t>
            </a:r>
            <a:endParaRPr lang="en-US" sz="6500" dirty="0"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</a:gradFill>
            </a:endParaRPr>
          </a:p>
        </p:txBody>
      </p:sp>
      <p:sp>
        <p:nvSpPr>
          <p:cNvPr id="3112" name="Slide Number Placeholder 2">
            <a:extLst>
              <a:ext uri="{FF2B5EF4-FFF2-40B4-BE49-F238E27FC236}">
                <a16:creationId xmlns:a16="http://schemas.microsoft.com/office/drawing/2014/main" id="{FB21A985-9280-4C7C-5E7D-C2EDC84E8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9</a:t>
            </a:fld>
            <a:endParaRPr lang="ru-RU"/>
          </a:p>
        </p:txBody>
      </p:sp>
      <p:sp>
        <p:nvSpPr>
          <p:cNvPr id="3114" name="Text Placeholder 4">
            <a:extLst>
              <a:ext uri="{FF2B5EF4-FFF2-40B4-BE49-F238E27FC236}">
                <a16:creationId xmlns:a16="http://schemas.microsoft.com/office/drawing/2014/main" id="{73C4A0B2-0C2A-A2C2-2C03-6077CD1298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51292" y="531495"/>
            <a:ext cx="7366026" cy="946532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</a:rPr>
              <a:t>Using the Net</a:t>
            </a:r>
          </a:p>
          <a:p>
            <a:endParaRPr lang="en-GB" sz="4800" dirty="0">
              <a:solidFill>
                <a:schemeClr val="bg1"/>
              </a:solidFill>
            </a:endParaRPr>
          </a:p>
          <a:p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495E168-DA5E-4888-8D8A-92B118324C14}" type="slidenum">
              <a:rPr lang="ru-RU" smtClean="0"/>
              <a:pPr>
                <a:spcAft>
                  <a:spcPts val="600"/>
                </a:spcAft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014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37f75d9ffbeb1c23de3b0aa96b3ff4d6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4e02d3b0dd8e903ae2ca1a726acfb69d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024DF7-0783-4549-86B7-A48B29FBA9C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8948B51-338D-46DE-94DD-A1D8AD2BE4F3}"/>
</file>

<file path=customXml/itemProps3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Office PowerPoint</Application>
  <PresentationFormat>Widescreen</PresentationFormat>
  <Paragraphs>129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Century Gothic</vt:lpstr>
      <vt:lpstr>Office Theme</vt:lpstr>
      <vt:lpstr>Parable of the Dragnet</vt:lpstr>
      <vt:lpstr>PowerPoint Presentation</vt:lpstr>
      <vt:lpstr>PowerPoint Presentation</vt:lpstr>
      <vt:lpstr>PowerPoint Presentation</vt:lpstr>
      <vt:lpstr>Judgement of the Kingdom</vt:lpstr>
      <vt:lpstr>Jesus Christ spoke about Hell more than anyone else. </vt:lpstr>
      <vt:lpstr>Matthew 23:33</vt:lpstr>
      <vt:lpstr>Matthew 17:27</vt:lpstr>
      <vt:lpstr>Matthew 4:18</vt:lpstr>
      <vt:lpstr>Matthew 13:47</vt:lpstr>
      <vt:lpstr>Matthew 13:48</vt:lpstr>
      <vt:lpstr>Matthew 13:49</vt:lpstr>
      <vt:lpstr>Matthew 13:41</vt:lpstr>
      <vt:lpstr>Matthew 25:31-34</vt:lpstr>
      <vt:lpstr>Revelation 14 </vt:lpstr>
      <vt:lpstr>Ezekiel  18:23</vt:lpstr>
      <vt:lpstr>2 Peter 3:9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2023-07-29T21:19:11Z</dcterms:created>
  <dcterms:modified xsi:type="dcterms:W3CDTF">2023-07-30T05:46:06Z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