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6" r:id="rId3"/>
    <p:sldId id="734" r:id="rId4"/>
    <p:sldId id="608" r:id="rId5"/>
    <p:sldId id="735" r:id="rId6"/>
    <p:sldId id="671" r:id="rId7"/>
    <p:sldId id="736" r:id="rId8"/>
    <p:sldId id="737" r:id="rId9"/>
    <p:sldId id="738" r:id="rId10"/>
    <p:sldId id="739" r:id="rId11"/>
    <p:sldId id="740" r:id="rId12"/>
    <p:sldId id="741" r:id="rId13"/>
    <p:sldId id="742" r:id="rId14"/>
    <p:sldId id="743" r:id="rId15"/>
    <p:sldId id="732" r:id="rId16"/>
    <p:sldId id="747" r:id="rId17"/>
    <p:sldId id="744" r:id="rId18"/>
    <p:sldId id="748" r:id="rId19"/>
    <p:sldId id="745" r:id="rId20"/>
    <p:sldId id="746" r:id="rId21"/>
    <p:sldId id="749" r:id="rId22"/>
    <p:sldId id="733" r:id="rId23"/>
    <p:sldId id="754" r:id="rId24"/>
    <p:sldId id="755" r:id="rId25"/>
    <p:sldId id="756" r:id="rId26"/>
    <p:sldId id="757" r:id="rId27"/>
    <p:sldId id="750" r:id="rId28"/>
    <p:sldId id="751" r:id="rId29"/>
    <p:sldId id="758" r:id="rId30"/>
    <p:sldId id="759" r:id="rId31"/>
    <p:sldId id="760" r:id="rId32"/>
    <p:sldId id="761" r:id="rId33"/>
    <p:sldId id="762" r:id="rId34"/>
    <p:sldId id="763" r:id="rId35"/>
    <p:sldId id="764" r:id="rId36"/>
    <p:sldId id="765" r:id="rId37"/>
    <p:sldId id="766" r:id="rId38"/>
    <p:sldId id="767" r:id="rId39"/>
    <p:sldId id="768" r:id="rId40"/>
    <p:sldId id="769" r:id="rId41"/>
    <p:sldId id="770" r:id="rId42"/>
    <p:sldId id="771" r:id="rId43"/>
    <p:sldId id="772" r:id="rId44"/>
    <p:sldId id="752" r:id="rId45"/>
    <p:sldId id="773" r:id="rId46"/>
    <p:sldId id="774" r:id="rId47"/>
    <p:sldId id="778" r:id="rId48"/>
    <p:sldId id="779" r:id="rId49"/>
    <p:sldId id="780" r:id="rId50"/>
    <p:sldId id="781" r:id="rId51"/>
    <p:sldId id="782" r:id="rId52"/>
    <p:sldId id="783" r:id="rId53"/>
    <p:sldId id="784" r:id="rId54"/>
    <p:sldId id="785" r:id="rId55"/>
    <p:sldId id="786" r:id="rId56"/>
    <p:sldId id="787" r:id="rId57"/>
    <p:sldId id="788" r:id="rId58"/>
    <p:sldId id="789" r:id="rId59"/>
    <p:sldId id="790" r:id="rId60"/>
    <p:sldId id="791" r:id="rId61"/>
    <p:sldId id="792" r:id="rId62"/>
    <p:sldId id="793" r:id="rId63"/>
    <p:sldId id="794" r:id="rId64"/>
    <p:sldId id="795" r:id="rId65"/>
    <p:sldId id="796" r:id="rId66"/>
    <p:sldId id="797" r:id="rId67"/>
    <p:sldId id="798" r:id="rId68"/>
    <p:sldId id="775" r:id="rId69"/>
    <p:sldId id="799" r:id="rId70"/>
    <p:sldId id="800" r:id="rId71"/>
    <p:sldId id="801" r:id="rId72"/>
    <p:sldId id="802" r:id="rId73"/>
    <p:sldId id="803" r:id="rId74"/>
    <p:sldId id="804" r:id="rId75"/>
    <p:sldId id="805" r:id="rId76"/>
    <p:sldId id="806" r:id="rId77"/>
    <p:sldId id="776" r:id="rId78"/>
    <p:sldId id="807" r:id="rId79"/>
    <p:sldId id="808" r:id="rId80"/>
    <p:sldId id="809"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60"/>
  </p:normalViewPr>
  <p:slideViewPr>
    <p:cSldViewPr snapToGrid="0">
      <p:cViewPr varScale="1">
        <p:scale>
          <a:sx n="71" d="100"/>
          <a:sy n="71" d="100"/>
        </p:scale>
        <p:origin x="28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9318568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4474860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5557958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3C7730-C7EE-4E26-9582-F41D4214C7FF}" type="datetimeFigureOut">
              <a:rPr lang="en-GB" smtClean="0"/>
              <a:t>20/07/2024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1537889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3C7730-C7EE-4E26-9582-F41D4214C7FF}" type="datetimeFigureOut">
              <a:rPr lang="en-GB" smtClean="0"/>
              <a:t>20/07/2024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3570802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3C7730-C7EE-4E26-9582-F41D4214C7FF}" type="datetimeFigureOut">
              <a:rPr lang="en-GB" smtClean="0"/>
              <a:t>20/07/2024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2969412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3C7730-C7EE-4E26-9582-F41D4214C7FF}" type="datetimeFigureOut">
              <a:rPr lang="en-GB" smtClean="0"/>
              <a:t>20/07/2024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32120996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3C7730-C7EE-4E26-9582-F41D4214C7FF}" type="datetimeFigureOut">
              <a:rPr lang="en-GB" smtClean="0"/>
              <a:t>20/07/2024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5874519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C7730-C7EE-4E26-9582-F41D4214C7FF}" type="datetimeFigureOut">
              <a:rPr lang="en-GB" smtClean="0"/>
              <a:t>20/07/2024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3602586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C7730-C7EE-4E26-9582-F41D4214C7FF}" type="datetimeFigureOut">
              <a:rPr lang="en-GB" smtClean="0"/>
              <a:t>20/07/2024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13561690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C7730-C7EE-4E26-9582-F41D4214C7FF}" type="datetimeFigureOut">
              <a:rPr lang="en-GB" smtClean="0"/>
              <a:t>20/07/2024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7751316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C7730-C7EE-4E26-9582-F41D4214C7FF}" type="datetimeFigureOut">
              <a:rPr lang="en-GB" smtClean="0"/>
              <a:t>20/07/2024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DD12D-6325-459B-BD93-C57D7D0A73ED}" type="slidenum">
              <a:rPr lang="en-GB" smtClean="0"/>
              <a:t>‹#›</a:t>
            </a:fld>
            <a:endParaRPr lang="en-GB"/>
          </a:p>
        </p:txBody>
      </p:sp>
    </p:spTree>
    <p:extLst>
      <p:ext uri="{BB962C8B-B14F-4D97-AF65-F5344CB8AC3E}">
        <p14:creationId xmlns:p14="http://schemas.microsoft.com/office/powerpoint/2010/main" val="21283976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ine PNG Images, Download 1100000+ Line PNG Resources with Transparent  Backgrou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51747" y="1504482"/>
            <a:ext cx="7188199" cy="40433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615440" y="1216677"/>
            <a:ext cx="4664710" cy="4618973"/>
          </a:xfrm>
          <a:prstGeom prst="ellipse">
            <a:avLst/>
          </a:prstGeom>
          <a:solidFill>
            <a:srgbClr val="0070C0"/>
          </a:solidFill>
          <a:ln w="174625" cmpd="thinThick">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kern="1200" dirty="0">
                <a:solidFill>
                  <a:srgbClr val="FFFFFF"/>
                </a:solidFill>
                <a:latin typeface="+mj-lt"/>
                <a:ea typeface="+mj-ea"/>
                <a:cs typeface="+mj-cs"/>
              </a:rPr>
              <a:t>JULY 21</a:t>
            </a:r>
          </a:p>
          <a:p>
            <a:pPr>
              <a:spcAft>
                <a:spcPts val="600"/>
              </a:spcAft>
            </a:pPr>
            <a:r>
              <a:rPr lang="en-US" b="1" kern="1200" dirty="0">
                <a:solidFill>
                  <a:srgbClr val="FFFFFF"/>
                </a:solidFill>
                <a:latin typeface="+mj-lt"/>
                <a:ea typeface="+mj-ea"/>
                <a:cs typeface="+mj-cs"/>
              </a:rPr>
              <a:t>S u n d a y  </a:t>
            </a:r>
            <a:endParaRPr lang="en-US" sz="3200" b="1" kern="1200" dirty="0">
              <a:solidFill>
                <a:srgbClr val="FFFFFF"/>
              </a:solidFill>
              <a:latin typeface="+mj-lt"/>
              <a:ea typeface="+mj-ea"/>
              <a:cs typeface="+mj-cs"/>
            </a:endParaRPr>
          </a:p>
        </p:txBody>
      </p:sp>
    </p:spTree>
    <p:extLst>
      <p:ext uri="{BB962C8B-B14F-4D97-AF65-F5344CB8AC3E}">
        <p14:creationId xmlns:p14="http://schemas.microsoft.com/office/powerpoint/2010/main" val="29866014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253887"/>
            <a:ext cx="12192000" cy="1655762"/>
          </a:xfrm>
          <a:solidFill>
            <a:srgbClr val="7030A0"/>
          </a:solidFill>
          <a:ln w="28575">
            <a:noFill/>
          </a:ln>
        </p:spPr>
        <p:txBody>
          <a:bodyPr>
            <a:noAutofit/>
          </a:bodyPr>
          <a:lstStyle/>
          <a:p>
            <a:r>
              <a:rPr lang="en-GB" sz="8800" spc="600" dirty="0">
                <a:solidFill>
                  <a:schemeClr val="bg1"/>
                </a:solidFill>
                <a:latin typeface="Century Gothic" panose="020B0502020202020204" pitchFamily="34" charset="0"/>
              </a:rPr>
              <a:t>Matthew</a:t>
            </a:r>
            <a:r>
              <a:rPr lang="en-GB" sz="9600" spc="600" dirty="0">
                <a:solidFill>
                  <a:schemeClr val="bg1"/>
                </a:solidFill>
                <a:latin typeface="Century Gothic" panose="020B0502020202020204" pitchFamily="34" charset="0"/>
              </a:rPr>
              <a:t>19:16</a:t>
            </a:r>
            <a:endParaRPr lang="en-GB" sz="4800" dirty="0">
              <a:solidFill>
                <a:schemeClr val="bg1"/>
              </a:solidFill>
            </a:endParaRPr>
          </a:p>
        </p:txBody>
      </p:sp>
      <p:sp>
        <p:nvSpPr>
          <p:cNvPr id="6" name="TextBox 5">
            <a:extLst>
              <a:ext uri="{FF2B5EF4-FFF2-40B4-BE49-F238E27FC236}">
                <a16:creationId xmlns:a16="http://schemas.microsoft.com/office/drawing/2014/main" id="{C7E80348-19D6-FEC9-6983-D82B955CFAA5}"/>
              </a:ext>
            </a:extLst>
          </p:cNvPr>
          <p:cNvSpPr txBox="1"/>
          <p:nvPr/>
        </p:nvSpPr>
        <p:spPr>
          <a:xfrm>
            <a:off x="596766" y="2079798"/>
            <a:ext cx="10481912" cy="4524315"/>
          </a:xfrm>
          <a:prstGeom prst="rect">
            <a:avLst/>
          </a:prstGeom>
          <a:noFill/>
        </p:spPr>
        <p:txBody>
          <a:bodyPr wrap="square">
            <a:spAutoFit/>
          </a:bodyPr>
          <a:lstStyle/>
          <a:p>
            <a:pPr algn="ctr"/>
            <a:r>
              <a:rPr lang="en-GB" sz="7200" dirty="0">
                <a:latin typeface="Bahnschrift SemiLight Condensed" panose="020B0502040204020203" pitchFamily="34" charset="0"/>
              </a:rPr>
              <a:t>Now behold, one came and said to Him, “Good Teacher, what good thing shall I do that I may have eternal life?”</a:t>
            </a:r>
          </a:p>
        </p:txBody>
      </p:sp>
    </p:spTree>
    <p:extLst>
      <p:ext uri="{BB962C8B-B14F-4D97-AF65-F5344CB8AC3E}">
        <p14:creationId xmlns:p14="http://schemas.microsoft.com/office/powerpoint/2010/main" val="307388186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ot;Carrying a Cross, but Never Alone” (Matthew 10:34-39)">
            <a:extLst>
              <a:ext uri="{FF2B5EF4-FFF2-40B4-BE49-F238E27FC236}">
                <a16:creationId xmlns:a16="http://schemas.microsoft.com/office/drawing/2014/main" id="{104043E1-7343-4529-4254-BA5AC7BDA1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76394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1500" spc="600" dirty="0">
                <a:solidFill>
                  <a:schemeClr val="bg1"/>
                </a:solidFill>
                <a:latin typeface="Century Gothic" panose="020B0502020202020204" pitchFamily="34" charset="0"/>
              </a:rPr>
              <a:t>Matthew 10:38, </a:t>
            </a:r>
            <a:endParaRPr lang="en-GB" dirty="0">
              <a:solidFill>
                <a:schemeClr val="bg1"/>
              </a:solidFill>
            </a:endParaRPr>
          </a:p>
        </p:txBody>
      </p:sp>
      <p:sp>
        <p:nvSpPr>
          <p:cNvPr id="4" name="Subtitle 3">
            <a:extLst>
              <a:ext uri="{FF2B5EF4-FFF2-40B4-BE49-F238E27FC236}">
                <a16:creationId xmlns:a16="http://schemas.microsoft.com/office/drawing/2014/main" id="{FC91F694-006A-4723-1AA8-E5BCA7B2587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60882518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631391" y="1915997"/>
            <a:ext cx="11106484" cy="4942003"/>
          </a:xfrm>
          <a:effectLst>
            <a:glow>
              <a:schemeClr val="accent1">
                <a:alpha val="0"/>
              </a:schemeClr>
            </a:glow>
          </a:effectLst>
        </p:spPr>
        <p:txBody>
          <a:bodyPr>
            <a:normAutofit lnSpcReduction="1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“Assuredly, I say to you that it is hard for a rich man to enter the kingdom of heaven</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Matthew 19:23</a:t>
            </a:r>
            <a:endParaRPr lang="en-GB" sz="5400" dirty="0">
              <a:solidFill>
                <a:schemeClr val="bg1"/>
              </a:solidFill>
            </a:endParaRPr>
          </a:p>
        </p:txBody>
      </p:sp>
    </p:spTree>
    <p:extLst>
      <p:ext uri="{BB962C8B-B14F-4D97-AF65-F5344CB8AC3E}">
        <p14:creationId xmlns:p14="http://schemas.microsoft.com/office/powerpoint/2010/main" val="27871061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542758" y="481264"/>
            <a:ext cx="11106484" cy="6506678"/>
          </a:xfrm>
          <a:effectLst>
            <a:glow>
              <a:schemeClr val="accent1">
                <a:alpha val="0"/>
              </a:schemeClr>
            </a:glow>
          </a:effectLst>
        </p:spPr>
        <p:txBody>
          <a:bodyPr>
            <a:normAutofit fontScale="77500" lnSpcReduction="20000"/>
          </a:bodyPr>
          <a:lstStyle/>
          <a:p>
            <a:r>
              <a:rPr lang="en-GB" sz="215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a:t>
            </a:r>
            <a:r>
              <a:rPr lang="en-GB" sz="21500" dirty="0" err="1">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Duskolōs</a:t>
            </a:r>
            <a:r>
              <a:rPr lang="en-GB" sz="215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a:t>
            </a:r>
          </a:p>
          <a:p>
            <a:r>
              <a:rPr lang="en-GB" sz="12400" dirty="0">
                <a:latin typeface="Bahnschrift SemiLight Condensed" panose="020B0502040204020203" pitchFamily="34" charset="0"/>
                <a:ea typeface="ADLaM Display" panose="020F0502020204030204" pitchFamily="2" charset="0"/>
                <a:cs typeface="ADLaM Display" panose="020F0502020204030204" pitchFamily="2" charset="0"/>
              </a:rPr>
              <a:t>Greek word  </a:t>
            </a:r>
            <a:r>
              <a:rPr lang="en-GB" sz="179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“Truly” </a:t>
            </a:r>
          </a:p>
          <a:p>
            <a:r>
              <a:rPr lang="en-GB" sz="9300" dirty="0">
                <a:latin typeface="Bahnschrift SemiLight Condensed" panose="020B0502040204020203" pitchFamily="34" charset="0"/>
                <a:ea typeface="ADLaM Display" panose="020F0502020204030204" pitchFamily="2" charset="0"/>
                <a:cs typeface="ADLaM Display" panose="020F0502020204030204" pitchFamily="2" charset="0"/>
              </a:rPr>
              <a:t>used three times in the New Testament. </a:t>
            </a:r>
          </a:p>
          <a:p>
            <a:r>
              <a:rPr lang="en-GB" sz="9300" dirty="0">
                <a:latin typeface="Bahnschrift SemiLight Condensed" panose="020B0502040204020203" pitchFamily="34" charset="0"/>
                <a:ea typeface="ADLaM Display" panose="020F0502020204030204" pitchFamily="2" charset="0"/>
                <a:cs typeface="ADLaM Display" panose="020F0502020204030204" pitchFamily="2" charset="0"/>
              </a:rPr>
              <a:t>In Matthew, Mark and Luke.</a:t>
            </a:r>
          </a:p>
        </p:txBody>
      </p:sp>
    </p:spTree>
    <p:extLst>
      <p:ext uri="{BB962C8B-B14F-4D97-AF65-F5344CB8AC3E}">
        <p14:creationId xmlns:p14="http://schemas.microsoft.com/office/powerpoint/2010/main" val="23973727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612140" y="1896746"/>
            <a:ext cx="11106484" cy="5341451"/>
          </a:xfrm>
          <a:effectLst>
            <a:glow>
              <a:schemeClr val="accent1">
                <a:alpha val="0"/>
              </a:schemeClr>
            </a:glow>
          </a:effectLst>
        </p:spPr>
        <p:txBody>
          <a:bodyPr>
            <a:normAutofit fontScale="925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 It is easier for a camel to go through the eye of a needle than for a rich man to enter the kingdom of God.”</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Matthew 19:24</a:t>
            </a:r>
            <a:endParaRPr lang="en-GB" sz="5400" dirty="0">
              <a:solidFill>
                <a:schemeClr val="bg1"/>
              </a:solidFill>
            </a:endParaRPr>
          </a:p>
        </p:txBody>
      </p:sp>
    </p:spTree>
    <p:extLst>
      <p:ext uri="{BB962C8B-B14F-4D97-AF65-F5344CB8AC3E}">
        <p14:creationId xmlns:p14="http://schemas.microsoft.com/office/powerpoint/2010/main" val="13181715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Kiwi Hellenist: The camel, the rope, and the needle's eye">
            <a:extLst>
              <a:ext uri="{FF2B5EF4-FFF2-40B4-BE49-F238E27FC236}">
                <a16:creationId xmlns:a16="http://schemas.microsoft.com/office/drawing/2014/main" id="{59B8E24D-E064-96BC-0EA3-415DD8305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54" y="161924"/>
            <a:ext cx="11916746" cy="65944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CD6A6A-D2D1-786D-953D-EF59D62B7866}"/>
              </a:ext>
            </a:extLst>
          </p:cNvPr>
          <p:cNvSpPr>
            <a:spLocks noGrp="1"/>
          </p:cNvSpPr>
          <p:nvPr>
            <p:ph type="title"/>
          </p:nvPr>
        </p:nvSpPr>
        <p:spPr>
          <a:xfrm>
            <a:off x="763397" y="161924"/>
            <a:ext cx="10515600" cy="1325563"/>
          </a:xfrm>
        </p:spPr>
        <p:txBody>
          <a:bodyPr>
            <a:normAutofit/>
          </a:bodyPr>
          <a:lstStyle/>
          <a:p>
            <a:r>
              <a:rPr lang="en-GB" sz="8800" b="1" i="1" dirty="0">
                <a:solidFill>
                  <a:srgbClr val="0070C0"/>
                </a:solidFill>
                <a:latin typeface="Bahnschrift SemiCondensed" panose="020B0502040204020203" pitchFamily="34" charset="0"/>
              </a:rPr>
              <a:t>It is impossible. </a:t>
            </a:r>
          </a:p>
        </p:txBody>
      </p:sp>
    </p:spTree>
    <p:extLst>
      <p:ext uri="{BB962C8B-B14F-4D97-AF65-F5344CB8AC3E}">
        <p14:creationId xmlns:p14="http://schemas.microsoft.com/office/powerpoint/2010/main" val="1241425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542758" y="0"/>
            <a:ext cx="11106484" cy="3176337"/>
          </a:xfrm>
          <a:effectLst>
            <a:glow>
              <a:schemeClr val="accent1">
                <a:alpha val="0"/>
              </a:schemeClr>
            </a:glow>
          </a:effectLst>
        </p:spPr>
        <p:txBody>
          <a:bodyPr>
            <a:normAutofit lnSpcReduction="10000"/>
          </a:bodyPr>
          <a:lstStyle/>
          <a:p>
            <a:r>
              <a:rPr lang="en-GB" sz="124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Talmud </a:t>
            </a:r>
            <a:r>
              <a:rPr lang="en-GB" sz="7800" dirty="0">
                <a:latin typeface="Bahnschrift SemiLight Condensed" panose="020B0502040204020203" pitchFamily="34" charset="0"/>
                <a:ea typeface="ADLaM Display" panose="020F0502020204030204" pitchFamily="2" charset="0"/>
                <a:cs typeface="ADLaM Display" panose="020F0502020204030204" pitchFamily="2" charset="0"/>
              </a:rPr>
              <a:t>has a saying that was used in </a:t>
            </a:r>
            <a:r>
              <a:rPr lang="en-GB" sz="124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Persia, </a:t>
            </a:r>
          </a:p>
        </p:txBody>
      </p:sp>
      <p:sp>
        <p:nvSpPr>
          <p:cNvPr id="2" name="Title 1">
            <a:extLst>
              <a:ext uri="{FF2B5EF4-FFF2-40B4-BE49-F238E27FC236}">
                <a16:creationId xmlns:a16="http://schemas.microsoft.com/office/drawing/2014/main" id="{DE84A39F-CAF5-211F-4525-B0BCD2BE8804}"/>
              </a:ext>
            </a:extLst>
          </p:cNvPr>
          <p:cNvSpPr txBox="1">
            <a:spLocks/>
          </p:cNvSpPr>
          <p:nvPr/>
        </p:nvSpPr>
        <p:spPr>
          <a:xfrm>
            <a:off x="0" y="2945331"/>
            <a:ext cx="12192000" cy="3912669"/>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300" dirty="0">
                <a:solidFill>
                  <a:schemeClr val="bg1"/>
                </a:solidFill>
                <a:latin typeface="Bahnschrift SemiCondensed" panose="020B0502040204020203" pitchFamily="34" charset="0"/>
              </a:rPr>
              <a:t>“It is it is easier to put an elephant through the eye of a needle.” </a:t>
            </a:r>
          </a:p>
        </p:txBody>
      </p:sp>
    </p:spTree>
    <p:extLst>
      <p:ext uri="{BB962C8B-B14F-4D97-AF65-F5344CB8AC3E}">
        <p14:creationId xmlns:p14="http://schemas.microsoft.com/office/powerpoint/2010/main" val="39512459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0536-4057-0A13-29EF-561D3A0D4D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2F08B62-9895-C59B-D464-9132C1915CA8}"/>
              </a:ext>
            </a:extLst>
          </p:cNvPr>
          <p:cNvSpPr>
            <a:spLocks noGrp="1"/>
          </p:cNvSpPr>
          <p:nvPr>
            <p:ph idx="1"/>
          </p:nvPr>
        </p:nvSpPr>
        <p:spPr/>
        <p:txBody>
          <a:bodyPr/>
          <a:lstStyle/>
          <a:p>
            <a:endParaRPr lang="en-GB" dirty="0"/>
          </a:p>
        </p:txBody>
      </p:sp>
      <p:pic>
        <p:nvPicPr>
          <p:cNvPr id="3074" name="Picture 2" descr="Art Gallery | Krishna West">
            <a:extLst>
              <a:ext uri="{FF2B5EF4-FFF2-40B4-BE49-F238E27FC236}">
                <a16:creationId xmlns:a16="http://schemas.microsoft.com/office/drawing/2014/main" id="{53254734-D999-125B-46C8-8CC0701620F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29684"/>
          <a:stretch/>
        </p:blipFill>
        <p:spPr bwMode="auto">
          <a:xfrm>
            <a:off x="0" y="0"/>
            <a:ext cx="12192000" cy="68743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7B07687-58D9-0878-4BC4-8EF448C1794F}"/>
              </a:ext>
            </a:extLst>
          </p:cNvPr>
          <p:cNvSpPr txBox="1">
            <a:spLocks/>
          </p:cNvSpPr>
          <p:nvPr/>
        </p:nvSpPr>
        <p:spPr>
          <a:xfrm>
            <a:off x="4957813" y="51673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800" b="1" i="1" dirty="0">
                <a:latin typeface="Bahnschrift SemiCondensed" panose="020B0502040204020203" pitchFamily="34" charset="0"/>
              </a:rPr>
              <a:t>It is impossible. </a:t>
            </a:r>
          </a:p>
        </p:txBody>
      </p:sp>
    </p:spTree>
    <p:extLst>
      <p:ext uri="{BB962C8B-B14F-4D97-AF65-F5344CB8AC3E}">
        <p14:creationId xmlns:p14="http://schemas.microsoft.com/office/powerpoint/2010/main" val="1510121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an a Camel Go Through The Eye of a Needle?">
            <a:extLst>
              <a:ext uri="{FF2B5EF4-FFF2-40B4-BE49-F238E27FC236}">
                <a16:creationId xmlns:a16="http://schemas.microsoft.com/office/drawing/2014/main" id="{3705EE16-91A8-6909-521A-4E99BE952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2386"/>
            <a:ext cx="8166100" cy="531368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39700" y="92644"/>
            <a:ext cx="12230100" cy="2035871"/>
          </a:xfrm>
          <a:effectLst>
            <a:glow>
              <a:schemeClr val="accent1">
                <a:alpha val="0"/>
              </a:schemeClr>
            </a:glow>
          </a:effectLst>
        </p:spPr>
        <p:txBody>
          <a:bodyPr>
            <a:normAutofit fontScale="92500" lnSpcReduction="20000"/>
          </a:bodyPr>
          <a:lstStyle/>
          <a:p>
            <a:r>
              <a:rPr lang="en-GB" sz="8000" b="1" dirty="0">
                <a:latin typeface="Bahnschrift SemiLight Condensed" panose="020B0502040204020203" pitchFamily="34" charset="0"/>
                <a:ea typeface="ADLaM Display" panose="020F0502020204030204" pitchFamily="2" charset="0"/>
                <a:cs typeface="ADLaM Display" panose="020F0502020204030204" pitchFamily="2" charset="0"/>
              </a:rPr>
              <a:t>How difficult is it for </a:t>
            </a:r>
            <a:r>
              <a:rPr lang="en-GB" sz="88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rich people</a:t>
            </a:r>
            <a:r>
              <a:rPr lang="en-GB" sz="80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 </a:t>
            </a:r>
            <a:r>
              <a:rPr lang="en-GB" sz="8000" b="1" dirty="0">
                <a:latin typeface="Bahnschrift SemiLight Condensed" panose="020B0502040204020203" pitchFamily="34" charset="0"/>
                <a:ea typeface="ADLaM Display" panose="020F0502020204030204" pitchFamily="2" charset="0"/>
                <a:cs typeface="ADLaM Display" panose="020F0502020204030204" pitchFamily="2" charset="0"/>
              </a:rPr>
              <a:t>to get </a:t>
            </a:r>
            <a:r>
              <a:rPr lang="en-GB" sz="88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saved? </a:t>
            </a:r>
            <a:endParaRPr lang="en-GB" sz="80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endParaRPr>
          </a:p>
        </p:txBody>
      </p:sp>
      <p:sp>
        <p:nvSpPr>
          <p:cNvPr id="2" name="Title 1">
            <a:extLst>
              <a:ext uri="{FF2B5EF4-FFF2-40B4-BE49-F238E27FC236}">
                <a16:creationId xmlns:a16="http://schemas.microsoft.com/office/drawing/2014/main" id="{DE84A39F-CAF5-211F-4525-B0BCD2BE8804}"/>
              </a:ext>
            </a:extLst>
          </p:cNvPr>
          <p:cNvSpPr txBox="1">
            <a:spLocks/>
          </p:cNvSpPr>
          <p:nvPr/>
        </p:nvSpPr>
        <p:spPr>
          <a:xfrm>
            <a:off x="6096000" y="3695700"/>
            <a:ext cx="5930900" cy="1384299"/>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300" dirty="0">
                <a:solidFill>
                  <a:schemeClr val="bg1"/>
                </a:solidFill>
                <a:latin typeface="Bahnschrift SemiCondensed" panose="020B0502040204020203" pitchFamily="34" charset="0"/>
              </a:rPr>
              <a:t>Impossible. </a:t>
            </a:r>
          </a:p>
        </p:txBody>
      </p:sp>
    </p:spTree>
    <p:extLst>
      <p:ext uri="{BB962C8B-B14F-4D97-AF65-F5344CB8AC3E}">
        <p14:creationId xmlns:p14="http://schemas.microsoft.com/office/powerpoint/2010/main" val="9874266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06DB-4BBF-925F-CA29-B756025FD1D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7E49EB-30C7-5094-3F12-7366EC7145F5}"/>
              </a:ext>
            </a:extLst>
          </p:cNvPr>
          <p:cNvSpPr>
            <a:spLocks noGrp="1"/>
          </p:cNvSpPr>
          <p:nvPr>
            <p:ph idx="1"/>
          </p:nvPr>
        </p:nvSpPr>
        <p:spPr/>
        <p:txBody>
          <a:bodyPr/>
          <a:lstStyle/>
          <a:p>
            <a:endParaRPr lang="en-GB"/>
          </a:p>
        </p:txBody>
      </p:sp>
      <p:pic>
        <p:nvPicPr>
          <p:cNvPr id="4098" name="Picture 2" descr="The Heart of Worship: Prophetic Parable - The Eye of the Needle">
            <a:extLst>
              <a:ext uri="{FF2B5EF4-FFF2-40B4-BE49-F238E27FC236}">
                <a16:creationId xmlns:a16="http://schemas.microsoft.com/office/drawing/2014/main" id="{4797C7C3-D3F8-49E4-433F-4A6BE4E090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7" t="7194" r="1177" b="10912"/>
          <a:stretch/>
        </p:blipFill>
        <p:spPr bwMode="auto">
          <a:xfrm>
            <a:off x="0" y="-589548"/>
            <a:ext cx="12192000" cy="7741119"/>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5">
            <a:extLst>
              <a:ext uri="{FF2B5EF4-FFF2-40B4-BE49-F238E27FC236}">
                <a16:creationId xmlns:a16="http://schemas.microsoft.com/office/drawing/2014/main" id="{362802BD-4945-032F-2601-7437B1F41553}"/>
              </a:ext>
            </a:extLst>
          </p:cNvPr>
          <p:cNvSpPr txBox="1">
            <a:spLocks/>
          </p:cNvSpPr>
          <p:nvPr/>
        </p:nvSpPr>
        <p:spPr>
          <a:xfrm>
            <a:off x="280335" y="433188"/>
            <a:ext cx="11631330" cy="3003081"/>
          </a:xfrm>
          <a:prstGeom prst="rect">
            <a:avLst/>
          </a:prstGeom>
          <a:effectLst>
            <a:glow>
              <a:schemeClr val="accent1">
                <a:alpha val="0"/>
              </a:schemeClr>
            </a:glow>
          </a:effectLst>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200" b="1" dirty="0">
                <a:solidFill>
                  <a:schemeClr val="bg1"/>
                </a:solidFill>
                <a:latin typeface="Bahnschrift SemiLight Condensed" panose="020B0502040204020203" pitchFamily="34" charset="0"/>
                <a:ea typeface="ADLaM Display" panose="020F0502020204030204" pitchFamily="2" charset="0"/>
                <a:cs typeface="ADLaM Display" panose="020F0502020204030204" pitchFamily="2" charset="0"/>
              </a:rPr>
              <a:t>Jerusalem-Needle Gate</a:t>
            </a:r>
          </a:p>
        </p:txBody>
      </p:sp>
    </p:spTree>
    <p:extLst>
      <p:ext uri="{BB962C8B-B14F-4D97-AF65-F5344CB8AC3E}">
        <p14:creationId xmlns:p14="http://schemas.microsoft.com/office/powerpoint/2010/main" val="19564689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2873" y="4924712"/>
            <a:ext cx="10231655" cy="1617531"/>
          </a:xfrm>
          <a:solidFill>
            <a:srgbClr val="7030A0"/>
          </a:solidFill>
          <a:ln>
            <a:solidFill>
              <a:schemeClr val="bg1"/>
            </a:solidFill>
          </a:ln>
        </p:spPr>
        <p:txBody>
          <a:bodyPr>
            <a:normAutofit fontScale="90000"/>
          </a:bodyPr>
          <a:lstStyle/>
          <a:p>
            <a:pPr algn="r">
              <a:lnSpc>
                <a:spcPct val="100000"/>
              </a:lnSpc>
            </a:pPr>
            <a:br>
              <a:rPr lang="en-GB" sz="12800" dirty="0">
                <a:highlight>
                  <a:srgbClr val="EAAD00"/>
                </a:highlight>
                <a:latin typeface="Bahnschrift Light Condensed" panose="020B0502040204020203" pitchFamily="34" charset="0"/>
              </a:rPr>
            </a:br>
            <a:r>
              <a:rPr lang="en-GB" sz="12800" dirty="0">
                <a:solidFill>
                  <a:schemeClr val="bg1"/>
                </a:solidFill>
                <a:highlight>
                  <a:srgbClr val="000080"/>
                </a:highlight>
                <a:latin typeface="Bahnschrift Light Condensed" panose="020B0502040204020203" pitchFamily="34" charset="0"/>
              </a:rPr>
              <a:t>  Matthew 19:23-29 </a:t>
            </a:r>
            <a:endParaRPr lang="en-GB" dirty="0">
              <a:solidFill>
                <a:schemeClr val="bg1"/>
              </a:solidFill>
              <a:highlight>
                <a:srgbClr val="000080"/>
              </a:highlight>
            </a:endParaRPr>
          </a:p>
        </p:txBody>
      </p:sp>
      <p:pic>
        <p:nvPicPr>
          <p:cNvPr id="1030" name="Picture 6" descr="Vector decorative floral corner black and white Stock Vector Image &amp; Art -  Alamy">
            <a:extLst>
              <a:ext uri="{FF2B5EF4-FFF2-40B4-BE49-F238E27FC236}">
                <a16:creationId xmlns:a16="http://schemas.microsoft.com/office/drawing/2014/main" id="{ADF22B4F-10EB-5347-72C9-834063E8D67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726"/>
          <a:stretch/>
        </p:blipFill>
        <p:spPr bwMode="auto">
          <a:xfrm>
            <a:off x="27472" y="2435193"/>
            <a:ext cx="322263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wnload Line Art, Design, Floral. Royalty-Free Vec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366" y="7367740"/>
            <a:ext cx="5914850" cy="34160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vider PNG Images | Free PNG Vector Graphics, Effects &amp; Backgrounds -  rawpixe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17176" y="3886671"/>
            <a:ext cx="762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E23A67F-DBC8-F585-F8CD-E198E0DA5BED}"/>
              </a:ext>
            </a:extLst>
          </p:cNvPr>
          <p:cNvSpPr txBox="1">
            <a:spLocks/>
          </p:cNvSpPr>
          <p:nvPr/>
        </p:nvSpPr>
        <p:spPr>
          <a:xfrm>
            <a:off x="369838" y="-1828438"/>
            <a:ext cx="11677650" cy="654156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7000" b="1" dirty="0">
                <a:latin typeface="Bahnschrift Light Condensed" panose="020B0502040204020203" pitchFamily="34" charset="0"/>
              </a:rPr>
              <a:t>Can a rich person be saved?</a:t>
            </a:r>
            <a:endParaRPr lang="en-GB" sz="9600" dirty="0">
              <a:latin typeface="Bahnschrift Light Condensed" panose="020B0502040204020203" pitchFamily="34" charset="0"/>
            </a:endParaRPr>
          </a:p>
        </p:txBody>
      </p:sp>
    </p:spTree>
    <p:extLst>
      <p:ext uri="{BB962C8B-B14F-4D97-AF65-F5344CB8AC3E}">
        <p14:creationId xmlns:p14="http://schemas.microsoft.com/office/powerpoint/2010/main" val="42145973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FFD-F48A-6D91-C4A5-28FD8BAB07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43EF7F2-EC34-956B-4C93-4271CC1F72E6}"/>
              </a:ext>
            </a:extLst>
          </p:cNvPr>
          <p:cNvSpPr>
            <a:spLocks noGrp="1"/>
          </p:cNvSpPr>
          <p:nvPr>
            <p:ph idx="1"/>
          </p:nvPr>
        </p:nvSpPr>
        <p:spPr/>
        <p:txBody>
          <a:bodyPr/>
          <a:lstStyle/>
          <a:p>
            <a:endParaRPr lang="en-GB"/>
          </a:p>
        </p:txBody>
      </p:sp>
      <p:pic>
        <p:nvPicPr>
          <p:cNvPr id="5122" name="Picture 2" descr="REFLECTION/HOMILY FOR TUESDAY OF THE 20TH WEEK IN ORDINARY TIME, YEAR II -  Fr. Chinaka's Media">
            <a:extLst>
              <a:ext uri="{FF2B5EF4-FFF2-40B4-BE49-F238E27FC236}">
                <a16:creationId xmlns:a16="http://schemas.microsoft.com/office/drawing/2014/main" id="{3EE73BE8-DD20-186A-8BF6-F13FDCAB1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937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542758" y="1763949"/>
            <a:ext cx="11106484" cy="5139321"/>
          </a:xfrm>
          <a:effectLst>
            <a:glow>
              <a:schemeClr val="accent1">
                <a:alpha val="0"/>
              </a:schemeClr>
            </a:glow>
          </a:effectLst>
        </p:spPr>
        <p:txBody>
          <a:bodyPr>
            <a:normAutofit fontScale="925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Because narrow is the gate and difficult is the way which leads to life, and there are few who find it.</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Matthew 7:14, </a:t>
            </a:r>
            <a:endParaRPr lang="en-GB" sz="5400" dirty="0">
              <a:solidFill>
                <a:schemeClr val="bg1"/>
              </a:solidFill>
            </a:endParaRPr>
          </a:p>
        </p:txBody>
      </p:sp>
    </p:spTree>
    <p:extLst>
      <p:ext uri="{BB962C8B-B14F-4D97-AF65-F5344CB8AC3E}">
        <p14:creationId xmlns:p14="http://schemas.microsoft.com/office/powerpoint/2010/main" val="27177215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E049-7713-AEA9-AA31-7D865494157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E1094BD-D6BE-6B78-DB65-3CFB9796E009}"/>
              </a:ext>
            </a:extLst>
          </p:cNvPr>
          <p:cNvSpPr>
            <a:spLocks noGrp="1"/>
          </p:cNvSpPr>
          <p:nvPr>
            <p:ph idx="1"/>
          </p:nvPr>
        </p:nvSpPr>
        <p:spPr/>
        <p:txBody>
          <a:bodyPr/>
          <a:lstStyle/>
          <a:p>
            <a:endParaRPr lang="en-GB"/>
          </a:p>
        </p:txBody>
      </p:sp>
      <p:pic>
        <p:nvPicPr>
          <p:cNvPr id="4" name="Picture 2" descr="Making Disciples​—Courage">
            <a:extLst>
              <a:ext uri="{FF2B5EF4-FFF2-40B4-BE49-F238E27FC236}">
                <a16:creationId xmlns:a16="http://schemas.microsoft.com/office/drawing/2014/main" id="{DB99E70E-7B26-0030-A6BE-9EAAFF3EF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90" y="-165401"/>
            <a:ext cx="13022179" cy="7023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E3910F-7A2E-175B-4996-3EAEF5C60BEC}"/>
              </a:ext>
            </a:extLst>
          </p:cNvPr>
          <p:cNvSpPr txBox="1"/>
          <p:nvPr/>
        </p:nvSpPr>
        <p:spPr>
          <a:xfrm>
            <a:off x="-81814" y="121028"/>
            <a:ext cx="6689556" cy="1569660"/>
          </a:xfrm>
          <a:prstGeom prst="rect">
            <a:avLst/>
          </a:prstGeom>
          <a:noFill/>
        </p:spPr>
        <p:txBody>
          <a:bodyPr wrap="square">
            <a:spAutoFit/>
          </a:bodyPr>
          <a:lstStyle/>
          <a:p>
            <a:pPr>
              <a:lnSpc>
                <a:spcPct val="100000"/>
              </a:lnSpc>
            </a:pPr>
            <a:r>
              <a:rPr lang="en-GB" sz="9600" i="1" spc="-300" dirty="0">
                <a:latin typeface="Bahnschrift SemiCondensed" panose="020B0502040204020203" pitchFamily="34" charset="0"/>
              </a:rPr>
              <a:t>Impossible</a:t>
            </a:r>
            <a:r>
              <a:rPr lang="en-GB" sz="9600" spc="-300" dirty="0">
                <a:latin typeface="Bahnschrift SemiCondensed" panose="020B0502040204020203" pitchFamily="34" charset="0"/>
              </a:rPr>
              <a:t> </a:t>
            </a:r>
          </a:p>
        </p:txBody>
      </p:sp>
    </p:spTree>
    <p:extLst>
      <p:ext uri="{BB962C8B-B14F-4D97-AF65-F5344CB8AC3E}">
        <p14:creationId xmlns:p14="http://schemas.microsoft.com/office/powerpoint/2010/main" val="28100577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does Jeremiah 13:23 mean? | Bible Art">
            <a:extLst>
              <a:ext uri="{FF2B5EF4-FFF2-40B4-BE49-F238E27FC236}">
                <a16:creationId xmlns:a16="http://schemas.microsoft.com/office/drawing/2014/main" id="{94AC16AA-3A40-7623-D4D3-2C175C9FB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57"/>
          <a:stretch/>
        </p:blipFill>
        <p:spPr bwMode="auto">
          <a:xfrm>
            <a:off x="0" y="965052"/>
            <a:ext cx="12192000" cy="1025862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Jeremiah 13:23,</a:t>
            </a:r>
            <a:endParaRPr lang="en-GB" sz="5400" dirty="0">
              <a:solidFill>
                <a:schemeClr val="bg1"/>
              </a:solidFill>
            </a:endParaRPr>
          </a:p>
        </p:txBody>
      </p:sp>
      <p:sp>
        <p:nvSpPr>
          <p:cNvPr id="4" name="Subtitle 3">
            <a:extLst>
              <a:ext uri="{FF2B5EF4-FFF2-40B4-BE49-F238E27FC236}">
                <a16:creationId xmlns:a16="http://schemas.microsoft.com/office/drawing/2014/main" id="{ACE88D84-11D0-1507-CC7D-B78657327F6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4755910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25128" y="1585762"/>
            <a:ext cx="12192000" cy="5397366"/>
          </a:xfrm>
          <a:effectLst>
            <a:glow>
              <a:schemeClr val="accent1">
                <a:alpha val="0"/>
              </a:schemeClr>
            </a:glow>
          </a:effectLst>
        </p:spPr>
        <p:txBody>
          <a:bodyPr>
            <a:normAutofit fontScale="55000" lnSpcReduction="20000"/>
          </a:bodyPr>
          <a:lstStyle/>
          <a:p>
            <a:r>
              <a:rPr lang="en-GB" sz="14500" b="1" dirty="0">
                <a:latin typeface="Bahnschrift SemiLight Condensed" panose="020B0502040204020203" pitchFamily="34" charset="0"/>
                <a:ea typeface="ADLaM Display" panose="020F0502020204030204" pitchFamily="2" charset="0"/>
                <a:cs typeface="ADLaM Display" panose="020F0502020204030204" pitchFamily="2" charset="0"/>
              </a:rPr>
              <a:t>No amount of works, no amount of religion, no amount of activity, </a:t>
            </a:r>
          </a:p>
          <a:p>
            <a:r>
              <a:rPr lang="en-GB" sz="14500" b="1" dirty="0">
                <a:latin typeface="Bahnschrift SemiLight Condensed" panose="020B0502040204020203" pitchFamily="34" charset="0"/>
                <a:ea typeface="ADLaM Display" panose="020F0502020204030204" pitchFamily="2" charset="0"/>
                <a:cs typeface="ADLaM Display" panose="020F0502020204030204" pitchFamily="2" charset="0"/>
              </a:rPr>
              <a:t>no amount of desire, </a:t>
            </a:r>
          </a:p>
          <a:p>
            <a:r>
              <a:rPr lang="en-GB" sz="14500" b="1" dirty="0">
                <a:latin typeface="Bahnschrift SemiLight Condensed" panose="020B0502040204020203" pitchFamily="34" charset="0"/>
                <a:ea typeface="ADLaM Display" panose="020F0502020204030204" pitchFamily="2" charset="0"/>
                <a:cs typeface="ADLaM Display" panose="020F0502020204030204" pitchFamily="2" charset="0"/>
              </a:rPr>
              <a:t>no amount of wilfulness. </a:t>
            </a:r>
          </a:p>
          <a:p>
            <a:r>
              <a:rPr lang="en-GB" sz="242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It’s impossible!</a:t>
            </a:r>
          </a:p>
        </p:txBody>
      </p:sp>
      <p:sp>
        <p:nvSpPr>
          <p:cNvPr id="2" name="Title 1">
            <a:extLst>
              <a:ext uri="{FF2B5EF4-FFF2-40B4-BE49-F238E27FC236}">
                <a16:creationId xmlns:a16="http://schemas.microsoft.com/office/drawing/2014/main" id="{DE84A39F-CAF5-211F-4525-B0BCD2BE8804}"/>
              </a:ext>
            </a:extLst>
          </p:cNvPr>
          <p:cNvSpPr txBox="1">
            <a:spLocks/>
          </p:cNvSpPr>
          <p:nvPr/>
        </p:nvSpPr>
        <p:spPr>
          <a:xfrm>
            <a:off x="0" y="0"/>
            <a:ext cx="12192000" cy="1460634"/>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300" dirty="0">
                <a:solidFill>
                  <a:schemeClr val="bg1"/>
                </a:solidFill>
                <a:latin typeface="Bahnschrift SemiCondensed" panose="020B0502040204020203" pitchFamily="34" charset="0"/>
              </a:rPr>
              <a:t>Man can’t be saved by himself.</a:t>
            </a:r>
          </a:p>
        </p:txBody>
      </p:sp>
    </p:spTree>
    <p:extLst>
      <p:ext uri="{BB962C8B-B14F-4D97-AF65-F5344CB8AC3E}">
        <p14:creationId xmlns:p14="http://schemas.microsoft.com/office/powerpoint/2010/main" val="17367965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curity Boss Stock Illustrations – 2,560 Security Boss Stock  Illustrations, Vectors &amp; Clipart - Dreamstime">
            <a:extLst>
              <a:ext uri="{FF2B5EF4-FFF2-40B4-BE49-F238E27FC236}">
                <a16:creationId xmlns:a16="http://schemas.microsoft.com/office/drawing/2014/main" id="{24D0C5DC-7455-33CF-BD51-0201BB0E97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333" b="33755"/>
          <a:stretch/>
        </p:blipFill>
        <p:spPr bwMode="auto">
          <a:xfrm>
            <a:off x="0" y="2139430"/>
            <a:ext cx="12192000" cy="52318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84A39F-CAF5-211F-4525-B0BCD2BE8804}"/>
              </a:ext>
            </a:extLst>
          </p:cNvPr>
          <p:cNvSpPr txBox="1">
            <a:spLocks/>
          </p:cNvSpPr>
          <p:nvPr/>
        </p:nvSpPr>
        <p:spPr>
          <a:xfrm>
            <a:off x="0" y="1"/>
            <a:ext cx="12192000" cy="3255962"/>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300" dirty="0">
                <a:solidFill>
                  <a:schemeClr val="bg1"/>
                </a:solidFill>
                <a:latin typeface="Bahnschrift SemiCondensed" panose="020B0502040204020203" pitchFamily="34" charset="0"/>
              </a:rPr>
              <a:t>1.	Rich people have false security. </a:t>
            </a:r>
          </a:p>
        </p:txBody>
      </p:sp>
      <p:sp>
        <p:nvSpPr>
          <p:cNvPr id="5" name="Subtitle 4">
            <a:extLst>
              <a:ext uri="{FF2B5EF4-FFF2-40B4-BE49-F238E27FC236}">
                <a16:creationId xmlns:a16="http://schemas.microsoft.com/office/drawing/2014/main" id="{9781E73F-0DE3-1201-0E46-249FF752DEA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423650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25128" y="731520"/>
            <a:ext cx="12192000" cy="5524901"/>
          </a:xfrm>
          <a:effectLst>
            <a:glow>
              <a:schemeClr val="accent1">
                <a:alpha val="0"/>
              </a:schemeClr>
            </a:glow>
          </a:effectLst>
        </p:spPr>
        <p:txBody>
          <a:bodyPr>
            <a:normAutofit fontScale="70000" lnSpcReduction="20000"/>
          </a:bodyPr>
          <a:lstStyle/>
          <a:p>
            <a:r>
              <a:rPr lang="en-GB" sz="145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Rich people don’t need God </a:t>
            </a:r>
            <a:r>
              <a:rPr lang="en-GB" sz="13700" dirty="0">
                <a:latin typeface="Bahnschrift SemiLight Condensed" panose="020B0502040204020203" pitchFamily="34" charset="0"/>
                <a:ea typeface="ADLaM Display" panose="020F0502020204030204" pitchFamily="2" charset="0"/>
                <a:cs typeface="ADLaM Display" panose="020F0502020204030204" pitchFamily="2" charset="0"/>
              </a:rPr>
              <a:t>because they have got all their resources. </a:t>
            </a:r>
          </a:p>
          <a:p>
            <a:r>
              <a:rPr lang="en-GB" sz="11400" dirty="0">
                <a:latin typeface="Bahnschrift SemiLight Condensed" panose="020B0502040204020203" pitchFamily="34" charset="0"/>
                <a:ea typeface="ADLaM Display" panose="020F0502020204030204" pitchFamily="2" charset="0"/>
                <a:cs typeface="ADLaM Display" panose="020F0502020204030204" pitchFamily="2" charset="0"/>
              </a:rPr>
              <a:t>They can buy anything they need.</a:t>
            </a:r>
            <a:r>
              <a:rPr lang="en-GB" sz="14500" dirty="0">
                <a:latin typeface="Bahnschrift SemiLight Condensed" panose="020B0502040204020203" pitchFamily="34" charset="0"/>
                <a:ea typeface="ADLaM Display" panose="020F0502020204030204" pitchFamily="2" charset="0"/>
                <a:cs typeface="ADLaM Display" panose="020F0502020204030204" pitchFamily="2" charset="0"/>
              </a:rPr>
              <a:t> </a:t>
            </a:r>
            <a:r>
              <a:rPr lang="en-GB" sz="126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No sense in depending on God.</a:t>
            </a:r>
            <a:endParaRPr lang="en-GB" sz="242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33404404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85AC-3D3F-5CAD-2FBA-575BD8DACEB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2DB7235-7808-A703-5605-2CD2A42D8A6A}"/>
              </a:ext>
            </a:extLst>
          </p:cNvPr>
          <p:cNvSpPr>
            <a:spLocks noGrp="1"/>
          </p:cNvSpPr>
          <p:nvPr>
            <p:ph idx="1"/>
          </p:nvPr>
        </p:nvSpPr>
        <p:spPr/>
        <p:txBody>
          <a:bodyPr/>
          <a:lstStyle/>
          <a:p>
            <a:endParaRPr lang="en-GB"/>
          </a:p>
        </p:txBody>
      </p:sp>
      <p:pic>
        <p:nvPicPr>
          <p:cNvPr id="8194" name="Picture 2" descr="Ancient Laodicea, a City in Asia Minor - Christian Publishing House Blog">
            <a:extLst>
              <a:ext uri="{FF2B5EF4-FFF2-40B4-BE49-F238E27FC236}">
                <a16:creationId xmlns:a16="http://schemas.microsoft.com/office/drawing/2014/main" id="{60FBEC79-54AA-AF4F-F51B-89A4D98A51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5250" y="0"/>
            <a:ext cx="12001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81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F760-9EE7-2959-9499-1E982B7A7A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DF3D0C2-C5CB-60DD-2B45-4F353B365402}"/>
              </a:ext>
            </a:extLst>
          </p:cNvPr>
          <p:cNvSpPr>
            <a:spLocks noGrp="1"/>
          </p:cNvSpPr>
          <p:nvPr>
            <p:ph idx="1"/>
          </p:nvPr>
        </p:nvSpPr>
        <p:spPr/>
        <p:txBody>
          <a:bodyPr/>
          <a:lstStyle/>
          <a:p>
            <a:endParaRPr lang="en-GB"/>
          </a:p>
        </p:txBody>
      </p:sp>
      <p:pic>
        <p:nvPicPr>
          <p:cNvPr id="9218" name="Picture 2" descr="Laodicea on the Lycus - Wikipedia">
            <a:extLst>
              <a:ext uri="{FF2B5EF4-FFF2-40B4-BE49-F238E27FC236}">
                <a16:creationId xmlns:a16="http://schemas.microsoft.com/office/drawing/2014/main" id="{44DE14F3-59E1-9510-C401-92502FB4CD4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978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619760" y="1763949"/>
            <a:ext cx="11106484" cy="5426123"/>
          </a:xfrm>
          <a:effectLst>
            <a:glow>
              <a:schemeClr val="accent1">
                <a:alpha val="0"/>
              </a:schemeClr>
            </a:glow>
          </a:effectLst>
        </p:spPr>
        <p:txBody>
          <a:bodyPr>
            <a:normAutofit fontScale="92500"/>
          </a:bodyPr>
          <a:lstStyle/>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Because you say, ‘I am rich, have become wealthy, and have need of nothing’—and do not know that you are wretched, miserable, poor, blind, and naked—</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Revelation 3:17, </a:t>
            </a:r>
            <a:endParaRPr lang="en-GB" sz="5400" dirty="0">
              <a:solidFill>
                <a:schemeClr val="bg1"/>
              </a:solidFill>
            </a:endParaRPr>
          </a:p>
        </p:txBody>
      </p:sp>
    </p:spTree>
    <p:extLst>
      <p:ext uri="{BB962C8B-B14F-4D97-AF65-F5344CB8AC3E}">
        <p14:creationId xmlns:p14="http://schemas.microsoft.com/office/powerpoint/2010/main" val="15718358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06CC-6E90-B568-9B09-9EA4692F045D}"/>
              </a:ext>
            </a:extLst>
          </p:cNvPr>
          <p:cNvSpPr>
            <a:spLocks noGrp="1"/>
          </p:cNvSpPr>
          <p:nvPr>
            <p:ph type="ctrTitle"/>
          </p:nvPr>
        </p:nvSpPr>
        <p:spPr>
          <a:xfrm>
            <a:off x="0" y="3590223"/>
            <a:ext cx="12192000" cy="1655762"/>
          </a:xfrm>
          <a:solidFill>
            <a:srgbClr val="7030A0"/>
          </a:solidFill>
          <a:ln w="28575">
            <a:noFill/>
          </a:ln>
        </p:spPr>
        <p:txBody>
          <a:bodyPr>
            <a:noAutofit/>
          </a:bodyPr>
          <a:lstStyle/>
          <a:p>
            <a:r>
              <a:rPr lang="en-GB" sz="8800" spc="600" dirty="0">
                <a:solidFill>
                  <a:schemeClr val="bg1"/>
                </a:solidFill>
                <a:latin typeface="Century Gothic" panose="020B0502020202020204" pitchFamily="34" charset="0"/>
              </a:rPr>
              <a:t>Matthew</a:t>
            </a:r>
            <a:r>
              <a:rPr lang="en-GB" sz="9600" spc="600" dirty="0">
                <a:solidFill>
                  <a:schemeClr val="bg1"/>
                </a:solidFill>
                <a:latin typeface="Century Gothic" panose="020B0502020202020204" pitchFamily="34" charset="0"/>
              </a:rPr>
              <a:t>19:16-22</a:t>
            </a:r>
            <a:endParaRPr lang="en-GB" sz="4800" dirty="0">
              <a:solidFill>
                <a:schemeClr val="bg1"/>
              </a:solidFill>
            </a:endParaRPr>
          </a:p>
        </p:txBody>
      </p:sp>
      <p:sp>
        <p:nvSpPr>
          <p:cNvPr id="3" name="TextBox 2">
            <a:extLst>
              <a:ext uri="{FF2B5EF4-FFF2-40B4-BE49-F238E27FC236}">
                <a16:creationId xmlns:a16="http://schemas.microsoft.com/office/drawing/2014/main" id="{6F7D796F-C337-BFA3-DF72-1CDED001BC7F}"/>
              </a:ext>
            </a:extLst>
          </p:cNvPr>
          <p:cNvSpPr txBox="1"/>
          <p:nvPr/>
        </p:nvSpPr>
        <p:spPr>
          <a:xfrm>
            <a:off x="1203156" y="638293"/>
            <a:ext cx="10635917" cy="2554545"/>
          </a:xfrm>
          <a:prstGeom prst="rect">
            <a:avLst/>
          </a:prstGeom>
          <a:noFill/>
        </p:spPr>
        <p:txBody>
          <a:bodyPr wrap="square">
            <a:spAutoFit/>
          </a:bodyPr>
          <a:lstStyle/>
          <a:p>
            <a:r>
              <a:rPr lang="en-US" sz="8000" dirty="0">
                <a:effectLst/>
                <a:latin typeface="Bahnschrift SemiCondensed" panose="020B0502040204020203" pitchFamily="34" charset="0"/>
                <a:ea typeface="Calibri" panose="020F0502020204030204" pitchFamily="34" charset="0"/>
                <a:cs typeface="Latha" panose="020B0604020202020204" pitchFamily="34" charset="0"/>
              </a:rPr>
              <a:t>follows the incident with the rich young ruler…..</a:t>
            </a:r>
            <a:endParaRPr lang="en-GB" sz="8000" dirty="0">
              <a:latin typeface="Bahnschrift SemiCondensed" panose="020B0502040204020203" pitchFamily="34" charset="0"/>
            </a:endParaRPr>
          </a:p>
        </p:txBody>
      </p:sp>
    </p:spTree>
    <p:extLst>
      <p:ext uri="{BB962C8B-B14F-4D97-AF65-F5344CB8AC3E}">
        <p14:creationId xmlns:p14="http://schemas.microsoft.com/office/powerpoint/2010/main" val="39680816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619760" y="1763949"/>
            <a:ext cx="11106484" cy="5426123"/>
          </a:xfrm>
          <a:effectLst>
            <a:glow>
              <a:schemeClr val="accent1">
                <a:alpha val="0"/>
              </a:schemeClr>
            </a:glow>
          </a:effectLst>
        </p:spPr>
        <p:txBody>
          <a:bodyPr>
            <a:normAutofit fontScale="92500"/>
          </a:bodyPr>
          <a:lstStyle/>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Command those who are rich in this present age not to be haughty, nor to trust in uncertain riches but in the living God, who gives us richly all things to enjoy.</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Timothy 6:17, </a:t>
            </a:r>
            <a:endParaRPr lang="en-GB" sz="5400" dirty="0">
              <a:solidFill>
                <a:schemeClr val="bg1"/>
              </a:solidFill>
            </a:endParaRPr>
          </a:p>
        </p:txBody>
      </p:sp>
    </p:spTree>
    <p:extLst>
      <p:ext uri="{BB962C8B-B14F-4D97-AF65-F5344CB8AC3E}">
        <p14:creationId xmlns:p14="http://schemas.microsoft.com/office/powerpoint/2010/main" val="14041385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57751" y="2367815"/>
            <a:ext cx="12076497" cy="4600876"/>
          </a:xfrm>
          <a:effectLst>
            <a:glow>
              <a:schemeClr val="accent1">
                <a:alpha val="0"/>
              </a:schemeClr>
            </a:glow>
          </a:effectLst>
        </p:spPr>
        <p:txBody>
          <a:bodyPr>
            <a:normAutofit/>
          </a:bodyPr>
          <a:lstStyle/>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18,Let them do good, that they be rich in good works, ready to give, willing to share,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Timothy 6:18-19, </a:t>
            </a:r>
            <a:endParaRPr lang="en-GB" sz="5400" dirty="0">
              <a:solidFill>
                <a:schemeClr val="bg1"/>
              </a:solidFill>
            </a:endParaRPr>
          </a:p>
        </p:txBody>
      </p:sp>
    </p:spTree>
    <p:extLst>
      <p:ext uri="{BB962C8B-B14F-4D97-AF65-F5344CB8AC3E}">
        <p14:creationId xmlns:p14="http://schemas.microsoft.com/office/powerpoint/2010/main" val="25459392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15503" y="1992430"/>
            <a:ext cx="12076497" cy="5043638"/>
          </a:xfrm>
          <a:effectLst>
            <a:glow>
              <a:schemeClr val="accent1">
                <a:alpha val="0"/>
              </a:schemeClr>
            </a:glow>
          </a:effectLst>
        </p:spPr>
        <p:txBody>
          <a:bodyPr>
            <a:normAutofit/>
          </a:bodyPr>
          <a:lstStyle/>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19 storing up for themselves a good foundation for the time to come, that they may lay hold on eternal life.</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Timothy 6:18-19, </a:t>
            </a:r>
            <a:endParaRPr lang="en-GB" sz="5400" dirty="0">
              <a:solidFill>
                <a:schemeClr val="bg1"/>
              </a:solidFill>
            </a:endParaRPr>
          </a:p>
        </p:txBody>
      </p:sp>
    </p:spTree>
    <p:extLst>
      <p:ext uri="{BB962C8B-B14F-4D97-AF65-F5344CB8AC3E}">
        <p14:creationId xmlns:p14="http://schemas.microsoft.com/office/powerpoint/2010/main" val="41458064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15503" y="2021305"/>
            <a:ext cx="12076497" cy="5168767"/>
          </a:xfrm>
          <a:effectLst>
            <a:glow>
              <a:schemeClr val="accent1">
                <a:alpha val="0"/>
              </a:schemeClr>
            </a:glow>
          </a:effectLst>
        </p:spPr>
        <p:txBody>
          <a:bodyPr>
            <a:normAutofit/>
          </a:bodyPr>
          <a:lstStyle/>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“Take heed and beware of covetousness, for one’s life does not consist in the abundance of the things he possesses.”</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Luke 12:15, </a:t>
            </a:r>
            <a:endParaRPr lang="en-GB" sz="5400" dirty="0">
              <a:solidFill>
                <a:schemeClr val="bg1"/>
              </a:solidFill>
            </a:endParaRPr>
          </a:p>
        </p:txBody>
      </p:sp>
    </p:spTree>
    <p:extLst>
      <p:ext uri="{BB962C8B-B14F-4D97-AF65-F5344CB8AC3E}">
        <p14:creationId xmlns:p14="http://schemas.microsoft.com/office/powerpoint/2010/main" val="3037220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67377" y="0"/>
            <a:ext cx="12192000" cy="3724976"/>
          </a:xfrm>
          <a:effectLst>
            <a:glow>
              <a:schemeClr val="accent1">
                <a:alpha val="0"/>
              </a:schemeClr>
            </a:glow>
          </a:effectLst>
        </p:spPr>
        <p:txBody>
          <a:bodyPr>
            <a:normAutofit/>
          </a:bodyPr>
          <a:lstStyle/>
          <a:p>
            <a:r>
              <a:rPr lang="en-GB" sz="6600" dirty="0">
                <a:latin typeface="Bahnschrift SemiLight Condensed" panose="020B0502040204020203" pitchFamily="34" charset="0"/>
                <a:ea typeface="ADLaM Display" panose="020F0502020204030204" pitchFamily="2" charset="0"/>
                <a:cs typeface="ADLaM Display" panose="020F0502020204030204" pitchFamily="2" charset="0"/>
              </a:rPr>
              <a:t>It is so difficult for </a:t>
            </a:r>
            <a:r>
              <a:rPr lang="en-GB" sz="80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rich people </a:t>
            </a:r>
            <a:r>
              <a:rPr lang="en-GB" sz="6600" dirty="0">
                <a:latin typeface="Bahnschrift SemiLight Condensed" panose="020B0502040204020203" pitchFamily="34" charset="0"/>
                <a:ea typeface="ADLaM Display" panose="020F0502020204030204" pitchFamily="2" charset="0"/>
                <a:cs typeface="ADLaM Display" panose="020F0502020204030204" pitchFamily="2" charset="0"/>
              </a:rPr>
              <a:t>to be </a:t>
            </a:r>
            <a:r>
              <a:rPr lang="en-GB" sz="80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saved </a:t>
            </a:r>
            <a:r>
              <a:rPr lang="en-GB" sz="6600" dirty="0">
                <a:latin typeface="Bahnschrift SemiLight Condensed" panose="020B0502040204020203" pitchFamily="34" charset="0"/>
                <a:ea typeface="ADLaM Display" panose="020F0502020204030204" pitchFamily="2" charset="0"/>
                <a:cs typeface="ADLaM Display" panose="020F0502020204030204" pitchFamily="2" charset="0"/>
              </a:rPr>
              <a:t>because they trust in their riches</a:t>
            </a:r>
            <a:r>
              <a:rPr lang="en-GB" sz="80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 </a:t>
            </a:r>
            <a:endParaRPr lang="en-GB" sz="99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endParaRPr>
          </a:p>
        </p:txBody>
      </p:sp>
      <p:pic>
        <p:nvPicPr>
          <p:cNvPr id="2" name="Picture 2" descr="Encounter #9: Rich Young Man | ENCOUNTER">
            <a:extLst>
              <a:ext uri="{FF2B5EF4-FFF2-40B4-BE49-F238E27FC236}">
                <a16:creationId xmlns:a16="http://schemas.microsoft.com/office/drawing/2014/main" id="{98021EAB-607E-4809-B758-58EAE964E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7" y="1537014"/>
            <a:ext cx="11889912" cy="783799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42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uxury lifestyle people Cut Out Stock Images &amp; Pictures - Alamy">
            <a:extLst>
              <a:ext uri="{FF2B5EF4-FFF2-40B4-BE49-F238E27FC236}">
                <a16:creationId xmlns:a16="http://schemas.microsoft.com/office/drawing/2014/main" id="{1AB31F5A-E1BF-1E0D-1B2B-CB8F18B8BD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6529" y="-767615"/>
            <a:ext cx="12879253" cy="8393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84A39F-CAF5-211F-4525-B0BCD2BE8804}"/>
              </a:ext>
            </a:extLst>
          </p:cNvPr>
          <p:cNvSpPr txBox="1">
            <a:spLocks/>
          </p:cNvSpPr>
          <p:nvPr/>
        </p:nvSpPr>
        <p:spPr>
          <a:xfrm>
            <a:off x="0" y="3602038"/>
            <a:ext cx="12192000" cy="3255962"/>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300" dirty="0">
                <a:solidFill>
                  <a:schemeClr val="bg1"/>
                </a:solidFill>
                <a:latin typeface="Bahnschrift SemiCondensed" panose="020B0502040204020203" pitchFamily="34" charset="0"/>
              </a:rPr>
              <a:t>2.	Rich people are bound to this world. </a:t>
            </a:r>
          </a:p>
        </p:txBody>
      </p:sp>
      <p:sp>
        <p:nvSpPr>
          <p:cNvPr id="5" name="Subtitle 4">
            <a:extLst>
              <a:ext uri="{FF2B5EF4-FFF2-40B4-BE49-F238E27FC236}">
                <a16:creationId xmlns:a16="http://schemas.microsoft.com/office/drawing/2014/main" id="{9781E73F-0DE3-1201-0E46-249FF752DEA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655870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57751" y="2367815"/>
            <a:ext cx="12076497" cy="4600876"/>
          </a:xfrm>
          <a:effectLst>
            <a:glow>
              <a:schemeClr val="accent1">
                <a:alpha val="0"/>
              </a:schemeClr>
            </a:glow>
          </a:effectLst>
        </p:spPr>
        <p:txBody>
          <a:bodyPr>
            <a:normAutofit/>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We brought nothing into this world, and it is certain we can carry nothing out.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Timothy 6:6-7, </a:t>
            </a:r>
            <a:endParaRPr lang="en-GB" sz="5400" dirty="0">
              <a:solidFill>
                <a:schemeClr val="bg1"/>
              </a:solidFill>
            </a:endParaRPr>
          </a:p>
        </p:txBody>
      </p:sp>
    </p:spTree>
    <p:extLst>
      <p:ext uri="{BB962C8B-B14F-4D97-AF65-F5344CB8AC3E}">
        <p14:creationId xmlns:p14="http://schemas.microsoft.com/office/powerpoint/2010/main" val="22374773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Timothy 6:8-10, </a:t>
            </a:r>
            <a:endParaRPr lang="en-GB" sz="5400" dirty="0">
              <a:solidFill>
                <a:schemeClr val="bg1"/>
              </a:solidFill>
            </a:endParaRPr>
          </a:p>
        </p:txBody>
      </p:sp>
      <p:sp>
        <p:nvSpPr>
          <p:cNvPr id="4" name="Subtitle 3">
            <a:extLst>
              <a:ext uri="{FF2B5EF4-FFF2-40B4-BE49-F238E27FC236}">
                <a16:creationId xmlns:a16="http://schemas.microsoft.com/office/drawing/2014/main" id="{4004F88B-350B-2AF8-3F27-71D56A297959}"/>
              </a:ext>
            </a:extLst>
          </p:cNvPr>
          <p:cNvSpPr>
            <a:spLocks noGrp="1"/>
          </p:cNvSpPr>
          <p:nvPr>
            <p:ph type="subTitle" idx="1"/>
          </p:nvPr>
        </p:nvSpPr>
        <p:spPr/>
        <p:txBody>
          <a:bodyPr/>
          <a:lstStyle/>
          <a:p>
            <a:endParaRPr lang="en-GB"/>
          </a:p>
        </p:txBody>
      </p:sp>
      <p:pic>
        <p:nvPicPr>
          <p:cNvPr id="11266" name="Picture 2" descr="&amp;quot;The love of money is the root cause of all evil&amp;quot; | Abouna">
            <a:extLst>
              <a:ext uri="{FF2B5EF4-FFF2-40B4-BE49-F238E27FC236}">
                <a16:creationId xmlns:a16="http://schemas.microsoft.com/office/drawing/2014/main" id="{E52EE1B0-5ECD-2DD3-87B3-84B78B8B2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4" y="1763950"/>
            <a:ext cx="12123591" cy="509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943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here is Our Treasure?">
            <a:extLst>
              <a:ext uri="{FF2B5EF4-FFF2-40B4-BE49-F238E27FC236}">
                <a16:creationId xmlns:a16="http://schemas.microsoft.com/office/drawing/2014/main" id="{6F065543-6AD8-1250-9C7F-A9A4B3951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33" y="583592"/>
            <a:ext cx="13143811" cy="87625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Matthew 6:21, </a:t>
            </a:r>
            <a:endParaRPr lang="en-GB" sz="5400" dirty="0">
              <a:solidFill>
                <a:schemeClr val="bg1"/>
              </a:solidFill>
            </a:endParaRPr>
          </a:p>
        </p:txBody>
      </p:sp>
      <p:sp>
        <p:nvSpPr>
          <p:cNvPr id="4" name="Subtitle 3">
            <a:extLst>
              <a:ext uri="{FF2B5EF4-FFF2-40B4-BE49-F238E27FC236}">
                <a16:creationId xmlns:a16="http://schemas.microsoft.com/office/drawing/2014/main" id="{451323C1-7E43-B00C-78B5-8A4B4281201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061047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73254" y="1934678"/>
            <a:ext cx="12076497" cy="5467149"/>
          </a:xfrm>
          <a:effectLst>
            <a:glow>
              <a:schemeClr val="accent1">
                <a:alpha val="0"/>
              </a:schemeClr>
            </a:glow>
          </a:effectLst>
        </p:spPr>
        <p:txBody>
          <a:bodyPr>
            <a:normAutofit fontScale="92500" lnSpcReduction="2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And the cares of this world, the deceitfulness of riches, and the desires for other things entering in choke the word, and it becomes unfruitful.</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Mark 4:19, </a:t>
            </a:r>
            <a:endParaRPr lang="en-GB" sz="5400" dirty="0">
              <a:solidFill>
                <a:schemeClr val="bg1"/>
              </a:solidFill>
            </a:endParaRPr>
          </a:p>
        </p:txBody>
      </p:sp>
    </p:spTree>
    <p:extLst>
      <p:ext uri="{BB962C8B-B14F-4D97-AF65-F5344CB8AC3E}">
        <p14:creationId xmlns:p14="http://schemas.microsoft.com/office/powerpoint/2010/main" val="38711348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Answers a Rich Young Ruler | Life of Jesus">
            <a:extLst>
              <a:ext uri="{FF2B5EF4-FFF2-40B4-BE49-F238E27FC236}">
                <a16:creationId xmlns:a16="http://schemas.microsoft.com/office/drawing/2014/main" id="{6E3D747F-5DE1-C696-95DC-5631E4D08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2E16D6B-1D03-60C1-0AF0-76C2485B605A}"/>
              </a:ext>
            </a:extLst>
          </p:cNvPr>
          <p:cNvSpPr>
            <a:spLocks noGrp="1"/>
          </p:cNvSpPr>
          <p:nvPr>
            <p:ph type="ctrTitle"/>
          </p:nvPr>
        </p:nvSpPr>
        <p:spPr>
          <a:xfrm>
            <a:off x="365760" y="673768"/>
            <a:ext cx="9144000" cy="3436219"/>
          </a:xfrm>
        </p:spPr>
        <p:txBody>
          <a:bodyPr>
            <a:noAutofit/>
          </a:bodyPr>
          <a:lstStyle/>
          <a:p>
            <a:pPr algn="l"/>
            <a:r>
              <a:rPr lang="en-GB" sz="7200" dirty="0">
                <a:latin typeface="Bahnschrift SemiCondensed" panose="020B0502040204020203" pitchFamily="34" charset="0"/>
              </a:rPr>
              <a:t>Right Attitude. </a:t>
            </a:r>
            <a:br>
              <a:rPr lang="en-GB" sz="7200" dirty="0">
                <a:latin typeface="Bahnschrift SemiCondensed" panose="020B0502040204020203" pitchFamily="34" charset="0"/>
              </a:rPr>
            </a:br>
            <a:r>
              <a:rPr lang="en-GB" sz="7200" dirty="0">
                <a:latin typeface="Bahnschrift SemiCondensed" panose="020B0502040204020203" pitchFamily="34" charset="0"/>
              </a:rPr>
              <a:t>Came Kneeling. </a:t>
            </a:r>
            <a:br>
              <a:rPr lang="en-GB" sz="7200" dirty="0">
                <a:latin typeface="Bahnschrift SemiCondensed" panose="020B0502040204020203" pitchFamily="34" charset="0"/>
              </a:rPr>
            </a:br>
            <a:r>
              <a:rPr lang="en-GB" sz="7200" dirty="0">
                <a:latin typeface="Bahnschrift SemiCondensed" panose="020B0502040204020203" pitchFamily="34" charset="0"/>
              </a:rPr>
              <a:t>Right Person. </a:t>
            </a:r>
            <a:br>
              <a:rPr lang="en-GB" sz="7200" dirty="0">
                <a:latin typeface="Bahnschrift SemiCondensed" panose="020B0502040204020203" pitchFamily="34" charset="0"/>
              </a:rPr>
            </a:br>
            <a:r>
              <a:rPr lang="en-GB" sz="7200" dirty="0">
                <a:latin typeface="Bahnschrift SemiCondensed" panose="020B0502040204020203" pitchFamily="34" charset="0"/>
              </a:rPr>
              <a:t>Right Question</a:t>
            </a:r>
            <a:r>
              <a:rPr lang="en-GB" sz="6600" dirty="0">
                <a:latin typeface="Bahnschrift SemiCondensed" panose="020B0502040204020203" pitchFamily="34" charset="0"/>
              </a:rPr>
              <a:t>. </a:t>
            </a:r>
          </a:p>
        </p:txBody>
      </p:sp>
    </p:spTree>
    <p:extLst>
      <p:ext uri="{BB962C8B-B14F-4D97-AF65-F5344CB8AC3E}">
        <p14:creationId xmlns:p14="http://schemas.microsoft.com/office/powerpoint/2010/main" val="21923362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ool! This Night your Soul is Required of You; and the Things you have  Prepared, whose will they Be?' | PEMPTOUSIA">
            <a:extLst>
              <a:ext uri="{FF2B5EF4-FFF2-40B4-BE49-F238E27FC236}">
                <a16:creationId xmlns:a16="http://schemas.microsoft.com/office/drawing/2014/main" id="{407EEBB4-05DB-C2B7-6398-0FF23C2091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780" y="1398189"/>
            <a:ext cx="12112440" cy="558975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Luke 12:16-21, </a:t>
            </a:r>
            <a:endParaRPr lang="en-GB" sz="5400" dirty="0">
              <a:solidFill>
                <a:schemeClr val="bg1"/>
              </a:solidFill>
            </a:endParaRPr>
          </a:p>
        </p:txBody>
      </p:sp>
    </p:spTree>
    <p:extLst>
      <p:ext uri="{BB962C8B-B14F-4D97-AF65-F5344CB8AC3E}">
        <p14:creationId xmlns:p14="http://schemas.microsoft.com/office/powerpoint/2010/main" val="1452892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73794" y="712269"/>
            <a:ext cx="12118206" cy="1511166"/>
          </a:xfrm>
          <a:effectLst>
            <a:glow>
              <a:schemeClr val="accent1">
                <a:alpha val="0"/>
              </a:schemeClr>
            </a:glow>
          </a:effectLst>
        </p:spPr>
        <p:txBody>
          <a:bodyPr>
            <a:normAutofit/>
          </a:bodyPr>
          <a:lstStyle/>
          <a:p>
            <a:r>
              <a:rPr lang="en-GB" sz="10200" b="1" dirty="0">
                <a:latin typeface="Bahnschrift SemiLight Condensed" panose="020B0502040204020203" pitchFamily="34" charset="0"/>
                <a:ea typeface="ADLaM Display" panose="020F0502020204030204" pitchFamily="2" charset="0"/>
                <a:cs typeface="ADLaM Display" panose="020F0502020204030204" pitchFamily="2" charset="0"/>
              </a:rPr>
              <a:t>What do rich people want? </a:t>
            </a:r>
            <a:endParaRPr lang="en-GB" sz="102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endParaRPr>
          </a:p>
        </p:txBody>
      </p:sp>
      <p:sp>
        <p:nvSpPr>
          <p:cNvPr id="2" name="Title 1">
            <a:extLst>
              <a:ext uri="{FF2B5EF4-FFF2-40B4-BE49-F238E27FC236}">
                <a16:creationId xmlns:a16="http://schemas.microsoft.com/office/drawing/2014/main" id="{DE84A39F-CAF5-211F-4525-B0BCD2BE8804}"/>
              </a:ext>
            </a:extLst>
          </p:cNvPr>
          <p:cNvSpPr txBox="1">
            <a:spLocks/>
          </p:cNvSpPr>
          <p:nvPr/>
        </p:nvSpPr>
        <p:spPr>
          <a:xfrm>
            <a:off x="0" y="2577165"/>
            <a:ext cx="12192000" cy="2812983"/>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300" dirty="0">
                <a:solidFill>
                  <a:schemeClr val="bg1"/>
                </a:solidFill>
                <a:latin typeface="Bahnschrift SemiCondensed" panose="020B0502040204020203" pitchFamily="34" charset="0"/>
              </a:rPr>
              <a:t>Easy life.</a:t>
            </a:r>
          </a:p>
          <a:p>
            <a:pPr>
              <a:lnSpc>
                <a:spcPct val="100000"/>
              </a:lnSpc>
            </a:pPr>
            <a:r>
              <a:rPr lang="en-GB" sz="8800" spc="-300" dirty="0">
                <a:solidFill>
                  <a:schemeClr val="bg1"/>
                </a:solidFill>
                <a:latin typeface="Bahnschrift SemiCondensed" panose="020B0502040204020203" pitchFamily="34" charset="0"/>
              </a:rPr>
              <a:t>Eat, drink, and be merry.</a:t>
            </a:r>
          </a:p>
        </p:txBody>
      </p:sp>
    </p:spTree>
    <p:extLst>
      <p:ext uri="{BB962C8B-B14F-4D97-AF65-F5344CB8AC3E}">
        <p14:creationId xmlns:p14="http://schemas.microsoft.com/office/powerpoint/2010/main" val="28852226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distribution Royalty-Free Images, Stock Photos &amp; Pictures | Shutterstock">
            <a:extLst>
              <a:ext uri="{FF2B5EF4-FFF2-40B4-BE49-F238E27FC236}">
                <a16:creationId xmlns:a16="http://schemas.microsoft.com/office/drawing/2014/main" id="{30D2F421-EB22-B71C-3D10-2A770450C0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86"/>
          <a:stretch/>
        </p:blipFill>
        <p:spPr bwMode="auto">
          <a:xfrm>
            <a:off x="-7739" y="1075221"/>
            <a:ext cx="12199739" cy="60282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84A39F-CAF5-211F-4525-B0BCD2BE8804}"/>
              </a:ext>
            </a:extLst>
          </p:cNvPr>
          <p:cNvSpPr txBox="1">
            <a:spLocks/>
          </p:cNvSpPr>
          <p:nvPr/>
        </p:nvSpPr>
        <p:spPr>
          <a:xfrm>
            <a:off x="0" y="0"/>
            <a:ext cx="12192000" cy="1585979"/>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300" dirty="0">
                <a:solidFill>
                  <a:schemeClr val="bg1"/>
                </a:solidFill>
                <a:latin typeface="Bahnschrift SemiCondensed" panose="020B0502040204020203" pitchFamily="34" charset="0"/>
              </a:rPr>
              <a:t>3.	Rich are selfish. </a:t>
            </a:r>
          </a:p>
        </p:txBody>
      </p:sp>
    </p:spTree>
    <p:extLst>
      <p:ext uri="{BB962C8B-B14F-4D97-AF65-F5344CB8AC3E}">
        <p14:creationId xmlns:p14="http://schemas.microsoft.com/office/powerpoint/2010/main" val="27989698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1763949"/>
            <a:ext cx="12076497" cy="5101389"/>
          </a:xfrm>
          <a:effectLst>
            <a:glow>
              <a:schemeClr val="accent1">
                <a:alpha val="0"/>
              </a:schemeClr>
            </a:glow>
          </a:effectLst>
        </p:spPr>
        <p:txBody>
          <a:bodyPr>
            <a:normAutofit fontScale="925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And I will say to my soul, “Soul, you have many goods laid up for many years; take your ease; eat, drink, and be merry.”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Luke 12:19, </a:t>
            </a:r>
            <a:endParaRPr lang="en-GB" sz="5400" dirty="0">
              <a:solidFill>
                <a:schemeClr val="bg1"/>
              </a:solidFill>
            </a:endParaRPr>
          </a:p>
        </p:txBody>
      </p:sp>
    </p:spTree>
    <p:extLst>
      <p:ext uri="{BB962C8B-B14F-4D97-AF65-F5344CB8AC3E}">
        <p14:creationId xmlns:p14="http://schemas.microsoft.com/office/powerpoint/2010/main" val="411401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4863-F30C-9ECA-E88E-C88E9161BC5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E704ACE-2B75-CC7F-DCD5-A32485030892}"/>
              </a:ext>
            </a:extLst>
          </p:cNvPr>
          <p:cNvSpPr>
            <a:spLocks noGrp="1"/>
          </p:cNvSpPr>
          <p:nvPr>
            <p:ph idx="1"/>
          </p:nvPr>
        </p:nvSpPr>
        <p:spPr/>
        <p:txBody>
          <a:bodyPr/>
          <a:lstStyle/>
          <a:p>
            <a:endParaRPr lang="en-GB"/>
          </a:p>
        </p:txBody>
      </p:sp>
      <p:pic>
        <p:nvPicPr>
          <p:cNvPr id="15362" name="Picture 2" descr="Rich Man Lazarus Images – Browse 44 Stock Photos, Vectors, and Video |  Adobe Stock">
            <a:extLst>
              <a:ext uri="{FF2B5EF4-FFF2-40B4-BE49-F238E27FC236}">
                <a16:creationId xmlns:a16="http://schemas.microsoft.com/office/drawing/2014/main" id="{A0C933F0-F702-3AE6-D344-6D87F57673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474341" cy="766341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BFBAC29-B20D-BE1F-0CE4-25CEF6D17547}"/>
              </a:ext>
            </a:extLst>
          </p:cNvPr>
          <p:cNvSpPr txBox="1">
            <a:spLocks/>
          </p:cNvSpPr>
          <p:nvPr/>
        </p:nvSpPr>
        <p:spPr>
          <a:xfrm>
            <a:off x="0" y="0"/>
            <a:ext cx="12192000" cy="1010653"/>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pc="-300" dirty="0">
                <a:solidFill>
                  <a:schemeClr val="bg1"/>
                </a:solidFill>
                <a:latin typeface="Bahnschrift SemiCondensed" panose="020B0502040204020203" pitchFamily="34" charset="0"/>
              </a:rPr>
              <a:t>Parable of Rich man and Lazarus in Luke 16?</a:t>
            </a:r>
          </a:p>
        </p:txBody>
      </p:sp>
    </p:spTree>
    <p:extLst>
      <p:ext uri="{BB962C8B-B14F-4D97-AF65-F5344CB8AC3E}">
        <p14:creationId xmlns:p14="http://schemas.microsoft.com/office/powerpoint/2010/main" val="20356488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C050-3B32-00B6-8FB6-08F6732F0C8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794FE2C-61C1-1E9C-54E3-3D74A2D1EA38}"/>
              </a:ext>
            </a:extLst>
          </p:cNvPr>
          <p:cNvSpPr>
            <a:spLocks noGrp="1"/>
          </p:cNvSpPr>
          <p:nvPr>
            <p:ph idx="1"/>
          </p:nvPr>
        </p:nvSpPr>
        <p:spPr/>
        <p:txBody>
          <a:bodyPr/>
          <a:lstStyle/>
          <a:p>
            <a:endParaRPr lang="en-GB" dirty="0"/>
          </a:p>
        </p:txBody>
      </p:sp>
      <p:pic>
        <p:nvPicPr>
          <p:cNvPr id="16392" name="Picture 8" descr="The Parable of the Rich Man and Lazarus - Frans Francken d. J. as art print  or hand painted oil.">
            <a:extLst>
              <a:ext uri="{FF2B5EF4-FFF2-40B4-BE49-F238E27FC236}">
                <a16:creationId xmlns:a16="http://schemas.microsoft.com/office/drawing/2014/main" id="{D1D1C9A0-9500-0700-BA2F-C5A24B18B1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972151"/>
            <a:ext cx="12192000" cy="792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96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2986-5CF4-B823-211E-9A6826A69E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5D4968B-70DE-A33A-3FAB-6A0166DDBB1E}"/>
              </a:ext>
            </a:extLst>
          </p:cNvPr>
          <p:cNvSpPr>
            <a:spLocks noGrp="1"/>
          </p:cNvSpPr>
          <p:nvPr>
            <p:ph idx="1"/>
          </p:nvPr>
        </p:nvSpPr>
        <p:spPr/>
        <p:txBody>
          <a:bodyPr/>
          <a:lstStyle/>
          <a:p>
            <a:endParaRPr lang="en-GB"/>
          </a:p>
        </p:txBody>
      </p:sp>
      <p:pic>
        <p:nvPicPr>
          <p:cNvPr id="17410" name="Picture 2" descr="LAZARUS AND THE RICH MAN –Luke 16:19-31 | Walking with Yeshua ( Jesus ) -  Bible Stories for Kids">
            <a:extLst>
              <a:ext uri="{FF2B5EF4-FFF2-40B4-BE49-F238E27FC236}">
                <a16:creationId xmlns:a16="http://schemas.microsoft.com/office/drawing/2014/main" id="{E8D946D5-EB9D-C462-2FC2-AC4A0B645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04" y="-1318661"/>
            <a:ext cx="12599469" cy="983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0547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73794" y="587142"/>
            <a:ext cx="12118206" cy="6270858"/>
          </a:xfrm>
          <a:effectLst>
            <a:glow>
              <a:schemeClr val="accent1">
                <a:alpha val="0"/>
              </a:schemeClr>
            </a:glow>
          </a:effectLst>
        </p:spPr>
        <p:txBody>
          <a:bodyPr>
            <a:normAutofit fontScale="92500"/>
          </a:bodyPr>
          <a:lstStyle/>
          <a:p>
            <a:r>
              <a:rPr lang="en-GB" sz="8600" dirty="0">
                <a:latin typeface="Bahnschrift SemiLight Condensed" panose="020B0502040204020203" pitchFamily="34" charset="0"/>
                <a:ea typeface="ADLaM Display" panose="020F0502020204030204" pitchFamily="2" charset="0"/>
                <a:cs typeface="ADLaM Display" panose="020F0502020204030204" pitchFamily="2" charset="0"/>
              </a:rPr>
              <a:t>“Alms giving is more excellent than all offerings, and is equal to the whole law, and will deliver from the condemnation of hell and make one perfectly righteous.” </a:t>
            </a:r>
            <a:r>
              <a:rPr lang="en-GB" sz="10200" b="1" dirty="0">
                <a:latin typeface="Bahnschrift SemiLight Condensed" panose="020B0502040204020203" pitchFamily="34" charset="0"/>
                <a:ea typeface="ADLaM Display" panose="020F0502020204030204" pitchFamily="2" charset="0"/>
                <a:cs typeface="ADLaM Display" panose="020F0502020204030204" pitchFamily="2" charset="0"/>
              </a:rPr>
              <a:t>Talmud.</a:t>
            </a:r>
            <a:endParaRPr lang="en-GB" sz="102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26321631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lnSpcReduction="1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When His disciples heard it, they were greatly astonished, saying, “Who then can be saved?”</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V 25, </a:t>
            </a:r>
          </a:p>
        </p:txBody>
      </p:sp>
    </p:spTree>
    <p:extLst>
      <p:ext uri="{BB962C8B-B14F-4D97-AF65-F5344CB8AC3E}">
        <p14:creationId xmlns:p14="http://schemas.microsoft.com/office/powerpoint/2010/main" val="34097742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ames 5:2 Artwork | Bible Art">
            <a:extLst>
              <a:ext uri="{FF2B5EF4-FFF2-40B4-BE49-F238E27FC236}">
                <a16:creationId xmlns:a16="http://schemas.microsoft.com/office/drawing/2014/main" id="{6E4AB37D-DF4D-3AA2-9174-D019B79A77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174282"/>
            <a:ext cx="12192000" cy="87760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James 5:1-3, </a:t>
            </a:r>
          </a:p>
        </p:txBody>
      </p:sp>
      <p:sp>
        <p:nvSpPr>
          <p:cNvPr id="4" name="Subtitle 3">
            <a:extLst>
              <a:ext uri="{FF2B5EF4-FFF2-40B4-BE49-F238E27FC236}">
                <a16:creationId xmlns:a16="http://schemas.microsoft.com/office/drawing/2014/main" id="{D4C868D7-A786-F080-B59A-E3E73B1D1D17}"/>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7221590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1994A-DE8B-4081-B3B0-0D5DDD5CB501}"/>
              </a:ext>
            </a:extLst>
          </p:cNvPr>
          <p:cNvSpPr txBox="1">
            <a:spLocks/>
          </p:cNvSpPr>
          <p:nvPr/>
        </p:nvSpPr>
        <p:spPr>
          <a:xfrm>
            <a:off x="0" y="253887"/>
            <a:ext cx="12192000" cy="1103275"/>
          </a:xfrm>
          <a:prstGeom prst="rect">
            <a:avLst/>
          </a:prstGeom>
          <a:solidFill>
            <a:srgbClr val="7030A0"/>
          </a:solidFill>
          <a:ln w="28575">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spc="600" dirty="0">
                <a:solidFill>
                  <a:schemeClr val="bg1"/>
                </a:solidFill>
                <a:latin typeface="Century Gothic" panose="020B0502020202020204" pitchFamily="34" charset="0"/>
              </a:rPr>
              <a:t>Matthew 19 and Luke 19</a:t>
            </a:r>
            <a:endParaRPr lang="en-GB" sz="3600" dirty="0">
              <a:solidFill>
                <a:schemeClr val="bg1"/>
              </a:solidFill>
            </a:endParaRPr>
          </a:p>
        </p:txBody>
      </p:sp>
      <p:pic>
        <p:nvPicPr>
          <p:cNvPr id="54274" name="Picture 2" descr="Christ's Church Kids On X: Ask Your Kids About Jesus And, 41% OFF">
            <a:extLst>
              <a:ext uri="{FF2B5EF4-FFF2-40B4-BE49-F238E27FC236}">
                <a16:creationId xmlns:a16="http://schemas.microsoft.com/office/drawing/2014/main" id="{5CBF219A-7588-54D6-4C59-1597840EF5A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72" r="5684"/>
          <a:stretch/>
        </p:blipFill>
        <p:spPr bwMode="auto">
          <a:xfrm>
            <a:off x="5929163" y="1471462"/>
            <a:ext cx="6150543" cy="5280659"/>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Yeshua God: The Rich Young Ruler The Blind Old Beggar, 55% OFF">
            <a:extLst>
              <a:ext uri="{FF2B5EF4-FFF2-40B4-BE49-F238E27FC236}">
                <a16:creationId xmlns:a16="http://schemas.microsoft.com/office/drawing/2014/main" id="{1762722C-6A99-265A-6495-7BE6E5D80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07" y="1471462"/>
            <a:ext cx="5342267" cy="528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81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“With men this is impossible, but with God all things are possible.”</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V 26</a:t>
            </a:r>
          </a:p>
        </p:txBody>
      </p:sp>
    </p:spTree>
    <p:extLst>
      <p:ext uri="{BB962C8B-B14F-4D97-AF65-F5344CB8AC3E}">
        <p14:creationId xmlns:p14="http://schemas.microsoft.com/office/powerpoint/2010/main" val="17585791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fontScale="92500" lnSpcReduction="1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But as many as received Him, to them He gave the right to become children of God, to those who believe in His name:</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John 1:12, </a:t>
            </a:r>
          </a:p>
        </p:txBody>
      </p:sp>
    </p:spTree>
    <p:extLst>
      <p:ext uri="{BB962C8B-B14F-4D97-AF65-F5344CB8AC3E}">
        <p14:creationId xmlns:p14="http://schemas.microsoft.com/office/powerpoint/2010/main" val="18074866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lnSpcReduction="1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who were born, not of blood, nor of the will of the flesh, nor of the will of man, but of God.</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John 1:13, </a:t>
            </a:r>
          </a:p>
        </p:txBody>
      </p:sp>
    </p:spTree>
    <p:extLst>
      <p:ext uri="{BB962C8B-B14F-4D97-AF65-F5344CB8AC3E}">
        <p14:creationId xmlns:p14="http://schemas.microsoft.com/office/powerpoint/2010/main" val="193694907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fontScale="92500" lnSpcReduction="2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In humility correcting those who are in opposition, if God perhaps will grant them repentance, so that they may know the truth,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2 Timothy 2:24-25</a:t>
            </a:r>
          </a:p>
        </p:txBody>
      </p:sp>
    </p:spTree>
    <p:extLst>
      <p:ext uri="{BB962C8B-B14F-4D97-AF65-F5344CB8AC3E}">
        <p14:creationId xmlns:p14="http://schemas.microsoft.com/office/powerpoint/2010/main" val="27161532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lnSpcReduction="1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No one can come to Me unless the Father who sent Me draws him; and I will raise him up at the last day.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1500" spc="600" dirty="0">
                <a:solidFill>
                  <a:schemeClr val="bg1"/>
                </a:solidFill>
                <a:latin typeface="Century Gothic" panose="020B0502020202020204" pitchFamily="34" charset="0"/>
              </a:rPr>
              <a:t>John 6:44</a:t>
            </a:r>
            <a:r>
              <a:rPr lang="en-GB" sz="9600" spc="6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22181778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University of The Way: Those Who Followed Jesus: Peter">
            <a:extLst>
              <a:ext uri="{FF2B5EF4-FFF2-40B4-BE49-F238E27FC236}">
                <a16:creationId xmlns:a16="http://schemas.microsoft.com/office/drawing/2014/main" id="{6CCB50DD-3293-C83A-DF1B-26CC206EC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04" y="428318"/>
            <a:ext cx="10980991" cy="7300768"/>
          </a:xfrm>
          <a:prstGeom prst="rect">
            <a:avLst/>
          </a:prstGeom>
          <a:noFill/>
          <a:effectLst>
            <a:softEdge rad="990600"/>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V 27, </a:t>
            </a:r>
          </a:p>
        </p:txBody>
      </p:sp>
      <p:sp>
        <p:nvSpPr>
          <p:cNvPr id="4" name="Subtitle 3">
            <a:extLst>
              <a:ext uri="{FF2B5EF4-FFF2-40B4-BE49-F238E27FC236}">
                <a16:creationId xmlns:a16="http://schemas.microsoft.com/office/drawing/2014/main" id="{4A4607EB-D92F-2F05-93EE-2D00925A4A9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8099218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Hebrews 11:24-26, </a:t>
            </a:r>
            <a:endParaRPr lang="en-GB" sz="8800" spc="600" dirty="0">
              <a:solidFill>
                <a:schemeClr val="bg1"/>
              </a:solidFill>
              <a:latin typeface="Century Gothic" panose="020B0502020202020204" pitchFamily="34" charset="0"/>
            </a:endParaRPr>
          </a:p>
        </p:txBody>
      </p:sp>
      <p:sp>
        <p:nvSpPr>
          <p:cNvPr id="4" name="Subtitle 3">
            <a:extLst>
              <a:ext uri="{FF2B5EF4-FFF2-40B4-BE49-F238E27FC236}">
                <a16:creationId xmlns:a16="http://schemas.microsoft.com/office/drawing/2014/main" id="{7A29CC36-97CC-2B53-8BDC-E60221C5A7FB}"/>
              </a:ext>
            </a:extLst>
          </p:cNvPr>
          <p:cNvSpPr>
            <a:spLocks noGrp="1"/>
          </p:cNvSpPr>
          <p:nvPr>
            <p:ph type="subTitle" idx="1"/>
          </p:nvPr>
        </p:nvSpPr>
        <p:spPr/>
        <p:txBody>
          <a:bodyPr/>
          <a:lstStyle/>
          <a:p>
            <a:endParaRPr lang="en-GB" dirty="0"/>
          </a:p>
        </p:txBody>
      </p:sp>
      <p:pic>
        <p:nvPicPr>
          <p:cNvPr id="20482" name="Picture 2" descr="Hebrews 9:11 Artwork | Bible Art">
            <a:extLst>
              <a:ext uri="{FF2B5EF4-FFF2-40B4-BE49-F238E27FC236}">
                <a16:creationId xmlns:a16="http://schemas.microsoft.com/office/drawing/2014/main" id="{501D171A-9B49-6EA0-2262-E35C990AF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739" y="439846"/>
            <a:ext cx="10238072" cy="8482773"/>
          </a:xfrm>
          <a:prstGeom prst="rect">
            <a:avLst/>
          </a:prstGeom>
          <a:noFill/>
          <a:effectLst>
            <a:softEdge rad="1219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217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a:bodyPr>
          <a:lstStyle/>
          <a:p>
            <a:r>
              <a:rPr lang="en-GB" sz="13800" dirty="0">
                <a:latin typeface="Bahnschrift SemiLight Condensed" panose="020B0502040204020203" pitchFamily="34" charset="0"/>
                <a:ea typeface="ADLaM Display" panose="020F0502020204030204" pitchFamily="2" charset="0"/>
                <a:cs typeface="ADLaM Display" panose="020F0502020204030204" pitchFamily="2" charset="0"/>
              </a:rPr>
              <a:t>Therefore, what shall we have?”</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V 27</a:t>
            </a:r>
          </a:p>
        </p:txBody>
      </p:sp>
    </p:spTree>
    <p:extLst>
      <p:ext uri="{BB962C8B-B14F-4D97-AF65-F5344CB8AC3E}">
        <p14:creationId xmlns:p14="http://schemas.microsoft.com/office/powerpoint/2010/main" val="1750691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V 28</a:t>
            </a:r>
          </a:p>
        </p:txBody>
      </p:sp>
      <p:sp>
        <p:nvSpPr>
          <p:cNvPr id="4" name="Subtitle 3">
            <a:extLst>
              <a:ext uri="{FF2B5EF4-FFF2-40B4-BE49-F238E27FC236}">
                <a16:creationId xmlns:a16="http://schemas.microsoft.com/office/drawing/2014/main" id="{1E02AF92-CBD8-3B9E-65F1-1717B575BD04}"/>
              </a:ext>
            </a:extLst>
          </p:cNvPr>
          <p:cNvSpPr>
            <a:spLocks noGrp="1"/>
          </p:cNvSpPr>
          <p:nvPr>
            <p:ph type="subTitle" idx="1"/>
          </p:nvPr>
        </p:nvSpPr>
        <p:spPr/>
        <p:txBody>
          <a:bodyPr/>
          <a:lstStyle/>
          <a:p>
            <a:endParaRPr lang="en-GB"/>
          </a:p>
        </p:txBody>
      </p:sp>
      <p:pic>
        <p:nvPicPr>
          <p:cNvPr id="22530" name="Picture 2" descr="Daniel 7:9-12 Ancient of Days | If I Walked With Jesus">
            <a:extLst>
              <a:ext uri="{FF2B5EF4-FFF2-40B4-BE49-F238E27FC236}">
                <a16:creationId xmlns:a16="http://schemas.microsoft.com/office/drawing/2014/main" id="{038AC93D-96D9-9B78-C5D8-952D28005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15" y="362211"/>
            <a:ext cx="13555508" cy="799251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024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73794" y="712269"/>
            <a:ext cx="12118206" cy="1511166"/>
          </a:xfrm>
          <a:effectLst>
            <a:glow>
              <a:schemeClr val="accent1">
                <a:alpha val="0"/>
              </a:schemeClr>
            </a:glow>
          </a:effectLst>
        </p:spPr>
        <p:txBody>
          <a:bodyPr>
            <a:normAutofit/>
          </a:bodyPr>
          <a:lstStyle/>
          <a:p>
            <a:r>
              <a:rPr lang="en-GB" sz="10200" b="1" dirty="0">
                <a:latin typeface="Bahnschrift SemiLight Condensed" panose="020B0502040204020203" pitchFamily="34" charset="0"/>
                <a:ea typeface="ADLaM Display" panose="020F0502020204030204" pitchFamily="2" charset="0"/>
                <a:cs typeface="ADLaM Display" panose="020F0502020204030204" pitchFamily="2" charset="0"/>
              </a:rPr>
              <a:t>What is regeneration? </a:t>
            </a:r>
            <a:endParaRPr lang="en-GB" sz="102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endParaRPr>
          </a:p>
        </p:txBody>
      </p:sp>
      <p:sp>
        <p:nvSpPr>
          <p:cNvPr id="2" name="Title 1">
            <a:extLst>
              <a:ext uri="{FF2B5EF4-FFF2-40B4-BE49-F238E27FC236}">
                <a16:creationId xmlns:a16="http://schemas.microsoft.com/office/drawing/2014/main" id="{DE84A39F-CAF5-211F-4525-B0BCD2BE8804}"/>
              </a:ext>
            </a:extLst>
          </p:cNvPr>
          <p:cNvSpPr txBox="1">
            <a:spLocks/>
          </p:cNvSpPr>
          <p:nvPr/>
        </p:nvSpPr>
        <p:spPr>
          <a:xfrm>
            <a:off x="0" y="2577165"/>
            <a:ext cx="12192000" cy="2812983"/>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300" dirty="0">
                <a:solidFill>
                  <a:schemeClr val="bg1"/>
                </a:solidFill>
                <a:latin typeface="Bahnschrift SemiCondensed" panose="020B0502040204020203" pitchFamily="34" charset="0"/>
              </a:rPr>
              <a:t>Referring to the millennial kingdom, the rebirth. </a:t>
            </a:r>
          </a:p>
        </p:txBody>
      </p:sp>
    </p:spTree>
    <p:extLst>
      <p:ext uri="{BB962C8B-B14F-4D97-AF65-F5344CB8AC3E}">
        <p14:creationId xmlns:p14="http://schemas.microsoft.com/office/powerpoint/2010/main" val="41645891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641016" y="2055563"/>
            <a:ext cx="11106484" cy="4564994"/>
          </a:xfrm>
          <a:effectLst>
            <a:glow>
              <a:schemeClr val="accent1">
                <a:alpha val="0"/>
              </a:schemeClr>
            </a:glow>
          </a:effectLst>
        </p:spPr>
        <p:txBody>
          <a:bodyPr>
            <a:normAutofit/>
          </a:bodyPr>
          <a:lstStyle/>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There is one who makes himself rich yet has nothing; And one who makes himself poor yet has great riches.</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1500" spc="600" dirty="0">
                <a:solidFill>
                  <a:schemeClr val="bg1"/>
                </a:solidFill>
                <a:latin typeface="Century Gothic" panose="020B0502020202020204" pitchFamily="34" charset="0"/>
              </a:rPr>
              <a:t>Proverbs 13:7, </a:t>
            </a:r>
            <a:endParaRPr lang="en-GB" dirty="0">
              <a:solidFill>
                <a:schemeClr val="bg1"/>
              </a:solidFill>
            </a:endParaRPr>
          </a:p>
        </p:txBody>
      </p:sp>
    </p:spTree>
    <p:extLst>
      <p:ext uri="{BB962C8B-B14F-4D97-AF65-F5344CB8AC3E}">
        <p14:creationId xmlns:p14="http://schemas.microsoft.com/office/powerpoint/2010/main" val="39858660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fontScale="77500" lnSpcReduction="20000"/>
          </a:bodyPr>
          <a:lstStyle/>
          <a:p>
            <a:r>
              <a:rPr lang="en-GB" sz="13800" dirty="0">
                <a:latin typeface="Bahnschrift SemiLight Condensed" panose="020B0502040204020203" pitchFamily="34" charset="0"/>
                <a:ea typeface="ADLaM Display" panose="020F0502020204030204" pitchFamily="2" charset="0"/>
                <a:cs typeface="ADLaM Display" panose="020F0502020204030204" pitchFamily="2" charset="0"/>
              </a:rPr>
              <a:t>Not by works of righteousness which we have done, but according to His mercy He saved us,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Titus 3:5</a:t>
            </a:r>
          </a:p>
        </p:txBody>
      </p:sp>
    </p:spTree>
    <p:extLst>
      <p:ext uri="{BB962C8B-B14F-4D97-AF65-F5344CB8AC3E}">
        <p14:creationId xmlns:p14="http://schemas.microsoft.com/office/powerpoint/2010/main" val="4090407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Psalm 2 </a:t>
            </a:r>
          </a:p>
        </p:txBody>
      </p:sp>
      <p:sp>
        <p:nvSpPr>
          <p:cNvPr id="4" name="Subtitle 3">
            <a:extLst>
              <a:ext uri="{FF2B5EF4-FFF2-40B4-BE49-F238E27FC236}">
                <a16:creationId xmlns:a16="http://schemas.microsoft.com/office/drawing/2014/main" id="{52E05190-4489-3492-D96C-DD3FBC5D7160}"/>
              </a:ext>
            </a:extLst>
          </p:cNvPr>
          <p:cNvSpPr>
            <a:spLocks noGrp="1"/>
          </p:cNvSpPr>
          <p:nvPr>
            <p:ph type="subTitle" idx="1"/>
          </p:nvPr>
        </p:nvSpPr>
        <p:spPr/>
        <p:txBody>
          <a:bodyPr/>
          <a:lstStyle/>
          <a:p>
            <a:endParaRPr lang="en-GB"/>
          </a:p>
        </p:txBody>
      </p:sp>
      <p:pic>
        <p:nvPicPr>
          <p:cNvPr id="23554" name="Picture 2" descr="Revelation 12:5; 19:11-16) What Does it Mean That Jesus Will Rule With a Rod  of Iron? -">
            <a:extLst>
              <a:ext uri="{FF2B5EF4-FFF2-40B4-BE49-F238E27FC236}">
                <a16:creationId xmlns:a16="http://schemas.microsoft.com/office/drawing/2014/main" id="{7FCC174B-F09B-FC85-B1A7-6DBDA2A34A6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5360"/>
          <a:stretch/>
        </p:blipFill>
        <p:spPr bwMode="auto">
          <a:xfrm>
            <a:off x="80301" y="1763950"/>
            <a:ext cx="12031397" cy="509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6627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1500" spc="600" dirty="0">
                <a:solidFill>
                  <a:schemeClr val="bg1"/>
                </a:solidFill>
                <a:latin typeface="Century Gothic" panose="020B0502020202020204" pitchFamily="34" charset="0"/>
              </a:rPr>
              <a:t>Revelation 19</a:t>
            </a:r>
            <a:r>
              <a:rPr lang="en-GB" sz="9600" spc="600" dirty="0">
                <a:solidFill>
                  <a:schemeClr val="bg1"/>
                </a:solidFill>
                <a:latin typeface="Century Gothic" panose="020B0502020202020204" pitchFamily="34" charset="0"/>
              </a:rPr>
              <a:t>, </a:t>
            </a:r>
          </a:p>
        </p:txBody>
      </p:sp>
      <p:sp>
        <p:nvSpPr>
          <p:cNvPr id="4" name="Subtitle 3">
            <a:extLst>
              <a:ext uri="{FF2B5EF4-FFF2-40B4-BE49-F238E27FC236}">
                <a16:creationId xmlns:a16="http://schemas.microsoft.com/office/drawing/2014/main" id="{52E05190-4489-3492-D96C-DD3FBC5D7160}"/>
              </a:ext>
            </a:extLst>
          </p:cNvPr>
          <p:cNvSpPr>
            <a:spLocks noGrp="1"/>
          </p:cNvSpPr>
          <p:nvPr>
            <p:ph type="subTitle" idx="1"/>
          </p:nvPr>
        </p:nvSpPr>
        <p:spPr/>
        <p:txBody>
          <a:bodyPr/>
          <a:lstStyle/>
          <a:p>
            <a:endParaRPr lang="en-GB"/>
          </a:p>
        </p:txBody>
      </p:sp>
      <p:pic>
        <p:nvPicPr>
          <p:cNvPr id="24578" name="Picture 2" descr="Jesus Christ King Of Kings Svg, Jesus Christ Lord Of Lords Svg, There Is No  Other Name By Which We Are Saved, John 3:16">
            <a:extLst>
              <a:ext uri="{FF2B5EF4-FFF2-40B4-BE49-F238E27FC236}">
                <a16:creationId xmlns:a16="http://schemas.microsoft.com/office/drawing/2014/main" id="{21BA1800-05DE-0BD4-F3E2-188EB84443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79" b="11158"/>
          <a:stretch/>
        </p:blipFill>
        <p:spPr bwMode="auto">
          <a:xfrm>
            <a:off x="161541" y="1763949"/>
            <a:ext cx="11908539" cy="493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2836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What does 1 Corinthians 6:1-8 mean? | Bible Art">
            <a:extLst>
              <a:ext uri="{FF2B5EF4-FFF2-40B4-BE49-F238E27FC236}">
                <a16:creationId xmlns:a16="http://schemas.microsoft.com/office/drawing/2014/main" id="{9E2C8120-7A39-7F5A-56F1-711DBD943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91" y="-721895"/>
            <a:ext cx="10598217" cy="936315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Corinthians 6:2</a:t>
            </a:r>
          </a:p>
        </p:txBody>
      </p:sp>
      <p:sp>
        <p:nvSpPr>
          <p:cNvPr id="4" name="Subtitle 3">
            <a:extLst>
              <a:ext uri="{FF2B5EF4-FFF2-40B4-BE49-F238E27FC236}">
                <a16:creationId xmlns:a16="http://schemas.microsoft.com/office/drawing/2014/main" id="{1879C16E-0FAC-05F2-A334-45EA127C8D2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4625369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DE1CFB-CA27-916E-AC89-C57D97CE4F30}"/>
              </a:ext>
            </a:extLst>
          </p:cNvPr>
          <p:cNvPicPr>
            <a:picLocks noChangeAspect="1"/>
          </p:cNvPicPr>
          <p:nvPr/>
        </p:nvPicPr>
        <p:blipFill>
          <a:blip r:embed="rId2"/>
          <a:stretch>
            <a:fillRect/>
          </a:stretch>
        </p:blipFill>
        <p:spPr>
          <a:xfrm>
            <a:off x="0" y="1494442"/>
            <a:ext cx="12115758" cy="5445374"/>
          </a:xfrm>
          <a:prstGeom prst="rect">
            <a:avLst/>
          </a:prstGeom>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600" dirty="0">
                <a:solidFill>
                  <a:schemeClr val="bg1"/>
                </a:solidFill>
                <a:latin typeface="Century Gothic" panose="020B0502020202020204" pitchFamily="34" charset="0"/>
              </a:rPr>
              <a:t>Matthew 24:29-30, </a:t>
            </a:r>
          </a:p>
        </p:txBody>
      </p:sp>
      <p:sp>
        <p:nvSpPr>
          <p:cNvPr id="4" name="Subtitle 3">
            <a:extLst>
              <a:ext uri="{FF2B5EF4-FFF2-40B4-BE49-F238E27FC236}">
                <a16:creationId xmlns:a16="http://schemas.microsoft.com/office/drawing/2014/main" id="{646B56FA-FA2B-FD4C-EB28-4914E41500DB}"/>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541628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rmagedon | karatedowebmaster | Flickr">
            <a:extLst>
              <a:ext uri="{FF2B5EF4-FFF2-40B4-BE49-F238E27FC236}">
                <a16:creationId xmlns:a16="http://schemas.microsoft.com/office/drawing/2014/main" id="{97541F0C-8D7F-1D57-24D6-3A78B4623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30" y="1600200"/>
            <a:ext cx="11363539" cy="56861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600" dirty="0">
                <a:solidFill>
                  <a:schemeClr val="bg1"/>
                </a:solidFill>
                <a:latin typeface="Century Gothic" panose="020B0502020202020204" pitchFamily="34" charset="0"/>
              </a:rPr>
              <a:t>Matthew 24:29-30, </a:t>
            </a:r>
          </a:p>
        </p:txBody>
      </p:sp>
      <p:sp>
        <p:nvSpPr>
          <p:cNvPr id="4" name="Subtitle 3">
            <a:extLst>
              <a:ext uri="{FF2B5EF4-FFF2-40B4-BE49-F238E27FC236}">
                <a16:creationId xmlns:a16="http://schemas.microsoft.com/office/drawing/2014/main" id="{646B56FA-FA2B-FD4C-EB28-4914E41500DB}"/>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8666888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404260" y="3176337"/>
            <a:ext cx="11396313" cy="3060832"/>
          </a:xfrm>
          <a:effectLst>
            <a:glow>
              <a:schemeClr val="accent1">
                <a:alpha val="0"/>
              </a:schemeClr>
            </a:glow>
          </a:effectLst>
        </p:spPr>
        <p:txBody>
          <a:bodyPr>
            <a:normAutofit fontScale="85000" lnSpcReduction="20000"/>
          </a:bodyPr>
          <a:lstStyle/>
          <a:p>
            <a:r>
              <a:rPr lang="en-GB" sz="10200" b="1" dirty="0">
                <a:latin typeface="Bahnschrift SemiLight Condensed" panose="020B0502040204020203" pitchFamily="34" charset="0"/>
                <a:ea typeface="ADLaM Display" panose="020F0502020204030204" pitchFamily="2" charset="0"/>
                <a:cs typeface="ADLaM Display" panose="020F0502020204030204" pitchFamily="2" charset="0"/>
              </a:rPr>
              <a:t>The times of refreshing, or the times of rest when the earth rests from the curse. </a:t>
            </a:r>
            <a:endParaRPr lang="en-GB" sz="10200" b="1"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endParaRPr>
          </a:p>
        </p:txBody>
      </p:sp>
      <p:sp>
        <p:nvSpPr>
          <p:cNvPr id="2" name="Title 1">
            <a:extLst>
              <a:ext uri="{FF2B5EF4-FFF2-40B4-BE49-F238E27FC236}">
                <a16:creationId xmlns:a16="http://schemas.microsoft.com/office/drawing/2014/main" id="{DE84A39F-CAF5-211F-4525-B0BCD2BE8804}"/>
              </a:ext>
            </a:extLst>
          </p:cNvPr>
          <p:cNvSpPr txBox="1">
            <a:spLocks/>
          </p:cNvSpPr>
          <p:nvPr/>
        </p:nvSpPr>
        <p:spPr>
          <a:xfrm>
            <a:off x="-36897" y="1094875"/>
            <a:ext cx="12192000" cy="1407694"/>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300" dirty="0">
                <a:solidFill>
                  <a:schemeClr val="bg1"/>
                </a:solidFill>
                <a:latin typeface="Bahnschrift SemiCondensed" panose="020B0502040204020203" pitchFamily="34" charset="0"/>
              </a:rPr>
              <a:t>Acts chapter 3</a:t>
            </a:r>
          </a:p>
        </p:txBody>
      </p:sp>
    </p:spTree>
    <p:extLst>
      <p:ext uri="{BB962C8B-B14F-4D97-AF65-F5344CB8AC3E}">
        <p14:creationId xmlns:p14="http://schemas.microsoft.com/office/powerpoint/2010/main" val="24083549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 think the unforgivable sin cannot be committed anymore. If it still can  be, then what is this '1 John 1:7'? - Quora">
            <a:extLst>
              <a:ext uri="{FF2B5EF4-FFF2-40B4-BE49-F238E27FC236}">
                <a16:creationId xmlns:a16="http://schemas.microsoft.com/office/drawing/2014/main" id="{35D806DD-2F82-1A60-F492-7D2736661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4493" b="7810"/>
          <a:stretch/>
        </p:blipFill>
        <p:spPr bwMode="auto">
          <a:xfrm>
            <a:off x="11654" y="1273061"/>
            <a:ext cx="12203655" cy="582075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Matthew 12:32, </a:t>
            </a:r>
          </a:p>
        </p:txBody>
      </p:sp>
      <p:sp>
        <p:nvSpPr>
          <p:cNvPr id="4" name="Subtitle 3">
            <a:extLst>
              <a:ext uri="{FF2B5EF4-FFF2-40B4-BE49-F238E27FC236}">
                <a16:creationId xmlns:a16="http://schemas.microsoft.com/office/drawing/2014/main" id="{1935BEA3-F36F-C144-655C-8731D8866E14}"/>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4958298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F545-D9DB-3C2A-2CDD-4A5EE4F553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FAC1311-C342-53DF-FCBB-F19A7A1E71A0}"/>
              </a:ext>
            </a:extLst>
          </p:cNvPr>
          <p:cNvSpPr>
            <a:spLocks noGrp="1"/>
          </p:cNvSpPr>
          <p:nvPr>
            <p:ph idx="1"/>
          </p:nvPr>
        </p:nvSpPr>
        <p:spPr/>
        <p:txBody>
          <a:bodyPr/>
          <a:lstStyle/>
          <a:p>
            <a:endParaRPr lang="en-GB"/>
          </a:p>
        </p:txBody>
      </p:sp>
      <p:pic>
        <p:nvPicPr>
          <p:cNvPr id="19460" name="Picture 4" descr="His Peaceable Kingdom - Isaiah 11:6">
            <a:extLst>
              <a:ext uri="{FF2B5EF4-FFF2-40B4-BE49-F238E27FC236}">
                <a16:creationId xmlns:a16="http://schemas.microsoft.com/office/drawing/2014/main" id="{5E3FC311-786E-520B-C70E-529D07CD94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4755" y="-567891"/>
            <a:ext cx="11738463" cy="75077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6B47B3-6E6C-9E93-D06B-102D9CA2B21A}"/>
              </a:ext>
            </a:extLst>
          </p:cNvPr>
          <p:cNvSpPr txBox="1"/>
          <p:nvPr/>
        </p:nvSpPr>
        <p:spPr>
          <a:xfrm>
            <a:off x="4810224" y="6027003"/>
            <a:ext cx="7461985" cy="830997"/>
          </a:xfrm>
          <a:prstGeom prst="rect">
            <a:avLst/>
          </a:prstGeom>
          <a:noFill/>
        </p:spPr>
        <p:txBody>
          <a:bodyPr wrap="square">
            <a:spAutoFit/>
          </a:bodyPr>
          <a:lstStyle/>
          <a:p>
            <a:r>
              <a:rPr lang="en-GB" sz="4800" dirty="0">
                <a:solidFill>
                  <a:schemeClr val="bg1"/>
                </a:solidFill>
                <a:latin typeface="Bahnschrift SemiCondensed" panose="020B0502040204020203" pitchFamily="34" charset="0"/>
              </a:rPr>
              <a:t>The Great Millennial Kingdom</a:t>
            </a:r>
          </a:p>
        </p:txBody>
      </p:sp>
    </p:spTree>
    <p:extLst>
      <p:ext uri="{BB962C8B-B14F-4D97-AF65-F5344CB8AC3E}">
        <p14:creationId xmlns:p14="http://schemas.microsoft.com/office/powerpoint/2010/main" val="33717223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art 4/Week 5: The Government of the Millennial Kingdom Part 2 – Simply  Persuaded">
            <a:extLst>
              <a:ext uri="{FF2B5EF4-FFF2-40B4-BE49-F238E27FC236}">
                <a16:creationId xmlns:a16="http://schemas.microsoft.com/office/drawing/2014/main" id="{1E8B5D2A-E923-C5AA-9DE1-79F4662856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84A39F-CAF5-211F-4525-B0BCD2BE8804}"/>
              </a:ext>
            </a:extLst>
          </p:cNvPr>
          <p:cNvSpPr txBox="1">
            <a:spLocks/>
          </p:cNvSpPr>
          <p:nvPr/>
        </p:nvSpPr>
        <p:spPr>
          <a:xfrm>
            <a:off x="0" y="5302316"/>
            <a:ext cx="12192000" cy="1511167"/>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300" dirty="0">
                <a:solidFill>
                  <a:schemeClr val="bg1"/>
                </a:solidFill>
                <a:latin typeface="Bahnschrift SemiCondensed" panose="020B0502040204020203" pitchFamily="34" charset="0"/>
              </a:rPr>
              <a:t>a)	You will rule over Israel.</a:t>
            </a:r>
          </a:p>
        </p:txBody>
      </p:sp>
      <p:sp>
        <p:nvSpPr>
          <p:cNvPr id="5" name="Subtitle 4">
            <a:extLst>
              <a:ext uri="{FF2B5EF4-FFF2-40B4-BE49-F238E27FC236}">
                <a16:creationId xmlns:a16="http://schemas.microsoft.com/office/drawing/2014/main" id="{42C81B99-773E-2F5B-D503-065AD57A28C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3290771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542758" y="519765"/>
            <a:ext cx="11106484" cy="6073541"/>
          </a:xfrm>
          <a:effectLst>
            <a:glow>
              <a:schemeClr val="accent1">
                <a:alpha val="0"/>
              </a:schemeClr>
            </a:glow>
          </a:effectLst>
        </p:spPr>
        <p:txBody>
          <a:bodyPr>
            <a:normAutofit/>
          </a:bodyPr>
          <a:lstStyle/>
          <a:p>
            <a:r>
              <a:rPr lang="en-GB" sz="163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PARADOXICAL</a:t>
            </a:r>
          </a:p>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Bible has a lot to say about riches, and poverty.</a:t>
            </a:r>
          </a:p>
          <a:p>
            <a:r>
              <a:rPr lang="en-GB" sz="8000" dirty="0">
                <a:latin typeface="Bahnschrift SemiLight Condensed" panose="020B0502040204020203" pitchFamily="34" charset="0"/>
                <a:ea typeface="ADLaM Display" panose="020F0502020204030204" pitchFamily="2" charset="0"/>
                <a:cs typeface="ADLaM Display" panose="020F0502020204030204" pitchFamily="2" charset="0"/>
              </a:rPr>
              <a:t>The young man was a tragedy. </a:t>
            </a:r>
          </a:p>
        </p:txBody>
      </p:sp>
    </p:spTree>
    <p:extLst>
      <p:ext uri="{BB962C8B-B14F-4D97-AF65-F5344CB8AC3E}">
        <p14:creationId xmlns:p14="http://schemas.microsoft.com/office/powerpoint/2010/main" val="277193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fontScale="77500" lnSpcReduction="20000"/>
          </a:bodyPr>
          <a:lstStyle/>
          <a:p>
            <a:r>
              <a:rPr lang="en-GB" sz="13800" dirty="0">
                <a:latin typeface="Bahnschrift SemiLight Condensed" panose="020B0502040204020203" pitchFamily="34" charset="0"/>
                <a:ea typeface="ADLaM Display" panose="020F0502020204030204" pitchFamily="2" charset="0"/>
                <a:cs typeface="ADLaM Display" panose="020F0502020204030204" pitchFamily="2" charset="0"/>
              </a:rPr>
              <a:t>But you are a chosen generation, a royal priesthood, a holy nation, His own special people,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Peter 2:9, </a:t>
            </a:r>
          </a:p>
        </p:txBody>
      </p:sp>
    </p:spTree>
    <p:extLst>
      <p:ext uri="{BB962C8B-B14F-4D97-AF65-F5344CB8AC3E}">
        <p14:creationId xmlns:p14="http://schemas.microsoft.com/office/powerpoint/2010/main" val="36792662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fontScale="77500" lnSpcReduction="20000"/>
          </a:bodyPr>
          <a:lstStyle/>
          <a:p>
            <a:r>
              <a:rPr lang="en-GB" sz="13800" dirty="0">
                <a:latin typeface="Bahnschrift SemiLight Condensed" panose="020B0502040204020203" pitchFamily="34" charset="0"/>
                <a:ea typeface="ADLaM Display" panose="020F0502020204030204" pitchFamily="2" charset="0"/>
                <a:cs typeface="ADLaM Display" panose="020F0502020204030204" pitchFamily="2" charset="0"/>
              </a:rPr>
              <a:t>that you may proclaim the praises of Him who called you out of darkness into His marvellous light; </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1 Peter 2:9, </a:t>
            </a:r>
          </a:p>
        </p:txBody>
      </p:sp>
    </p:spTree>
    <p:extLst>
      <p:ext uri="{BB962C8B-B14F-4D97-AF65-F5344CB8AC3E}">
        <p14:creationId xmlns:p14="http://schemas.microsoft.com/office/powerpoint/2010/main" val="19919307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5 Bible Verses About Angels Protection (With Commentary) - Bible InsideOut">
            <a:extLst>
              <a:ext uri="{FF2B5EF4-FFF2-40B4-BE49-F238E27FC236}">
                <a16:creationId xmlns:a16="http://schemas.microsoft.com/office/drawing/2014/main" id="{57A5431B-B65D-15E6-A115-D9D52A0DF7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098"/>
            <a:ext cx="12204619" cy="686509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2619" y="-7098"/>
            <a:ext cx="12204619" cy="1566390"/>
          </a:xfrm>
          <a:solidFill>
            <a:srgbClr val="0070C0"/>
          </a:solidFill>
          <a:effectLst>
            <a:glow>
              <a:schemeClr val="accent1">
                <a:alpha val="0"/>
              </a:schemeClr>
            </a:glow>
          </a:effectLst>
        </p:spPr>
        <p:txBody>
          <a:bodyPr>
            <a:normAutofit fontScale="92500"/>
          </a:bodyPr>
          <a:lstStyle/>
          <a:p>
            <a:r>
              <a:rPr lang="en-GB" sz="9600" dirty="0">
                <a:solidFill>
                  <a:schemeClr val="bg1"/>
                </a:solidFill>
                <a:latin typeface="Bahnschrift SemiLight Condensed" panose="020B0502040204020203" pitchFamily="34" charset="0"/>
                <a:ea typeface="ADLaM Display" panose="020F0502020204030204" pitchFamily="2" charset="0"/>
                <a:cs typeface="ADLaM Display" panose="020F0502020204030204" pitchFamily="2" charset="0"/>
              </a:rPr>
              <a:t>Judge Angels or even Rule them</a:t>
            </a:r>
          </a:p>
        </p:txBody>
      </p:sp>
    </p:spTree>
    <p:extLst>
      <p:ext uri="{BB962C8B-B14F-4D97-AF65-F5344CB8AC3E}">
        <p14:creationId xmlns:p14="http://schemas.microsoft.com/office/powerpoint/2010/main" val="3350437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art 4/Week 5: The Government of the Millennial Kingdom Part 2 – Simply  Persuaded">
            <a:extLst>
              <a:ext uri="{FF2B5EF4-FFF2-40B4-BE49-F238E27FC236}">
                <a16:creationId xmlns:a16="http://schemas.microsoft.com/office/drawing/2014/main" id="{1E8B5D2A-E923-C5AA-9DE1-79F4662856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2320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84A39F-CAF5-211F-4525-B0BCD2BE8804}"/>
              </a:ext>
            </a:extLst>
          </p:cNvPr>
          <p:cNvSpPr txBox="1">
            <a:spLocks/>
          </p:cNvSpPr>
          <p:nvPr/>
        </p:nvSpPr>
        <p:spPr>
          <a:xfrm>
            <a:off x="0" y="4013736"/>
            <a:ext cx="12192000" cy="27997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8800" spc="-300" dirty="0">
                <a:solidFill>
                  <a:schemeClr val="bg1"/>
                </a:solidFill>
                <a:latin typeface="Bahnschrift SemiCondensed" panose="020B0502040204020203" pitchFamily="34" charset="0"/>
              </a:rPr>
              <a:t>b)	They receive more than they gave up.</a:t>
            </a:r>
          </a:p>
        </p:txBody>
      </p:sp>
      <p:sp>
        <p:nvSpPr>
          <p:cNvPr id="5" name="Subtitle 4">
            <a:extLst>
              <a:ext uri="{FF2B5EF4-FFF2-40B4-BE49-F238E27FC236}">
                <a16:creationId xmlns:a16="http://schemas.microsoft.com/office/drawing/2014/main" id="{42C81B99-773E-2F5B-D503-065AD57A28C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7983450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WORD FOR THE DAY-26MAY15 | Living Waters">
            <a:extLst>
              <a:ext uri="{FF2B5EF4-FFF2-40B4-BE49-F238E27FC236}">
                <a16:creationId xmlns:a16="http://schemas.microsoft.com/office/drawing/2014/main" id="{0821ED84-1D98-E969-D217-668AF84C1B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30922"/>
            <a:ext cx="12281836" cy="931785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600" dirty="0">
                <a:solidFill>
                  <a:schemeClr val="bg1"/>
                </a:solidFill>
                <a:latin typeface="Century Gothic" panose="020B0502020202020204" pitchFamily="34" charset="0"/>
              </a:rPr>
              <a:t>V 29, </a:t>
            </a:r>
          </a:p>
        </p:txBody>
      </p:sp>
      <p:sp>
        <p:nvSpPr>
          <p:cNvPr id="4" name="Subtitle 3">
            <a:extLst>
              <a:ext uri="{FF2B5EF4-FFF2-40B4-BE49-F238E27FC236}">
                <a16:creationId xmlns:a16="http://schemas.microsoft.com/office/drawing/2014/main" id="{97708C3A-DD79-F63D-A5DE-53E53A9125D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296479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192504" y="2011680"/>
            <a:ext cx="12076497" cy="4853658"/>
          </a:xfrm>
          <a:effectLst>
            <a:glow>
              <a:schemeClr val="accent1">
                <a:alpha val="0"/>
              </a:schemeClr>
            </a:glow>
          </a:effectLst>
        </p:spPr>
        <p:txBody>
          <a:bodyPr>
            <a:normAutofit fontScale="92500" lnSpcReduction="10000"/>
          </a:bodyPr>
          <a:lstStyle/>
          <a:p>
            <a:r>
              <a:rPr lang="en-GB" sz="13800" dirty="0">
                <a:latin typeface="Bahnschrift SemiLight Condensed" panose="020B0502040204020203" pitchFamily="34" charset="0"/>
                <a:ea typeface="ADLaM Display" panose="020F0502020204030204" pitchFamily="2" charset="0"/>
                <a:cs typeface="ADLaM Display" panose="020F0502020204030204" pitchFamily="2" charset="0"/>
              </a:rPr>
              <a:t>But many who are first will be last, and the last first.”</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1500" spc="600" dirty="0">
                <a:solidFill>
                  <a:schemeClr val="bg1"/>
                </a:solidFill>
                <a:latin typeface="Century Gothic" panose="020B0502020202020204" pitchFamily="34" charset="0"/>
              </a:rPr>
              <a:t>Mark 10:30, </a:t>
            </a:r>
          </a:p>
        </p:txBody>
      </p:sp>
    </p:spTree>
    <p:extLst>
      <p:ext uri="{BB962C8B-B14F-4D97-AF65-F5344CB8AC3E}">
        <p14:creationId xmlns:p14="http://schemas.microsoft.com/office/powerpoint/2010/main" val="27558601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art 4/Week 5: The Government of the Millennial Kingdom Part 2 – Simply  Persuaded">
            <a:extLst>
              <a:ext uri="{FF2B5EF4-FFF2-40B4-BE49-F238E27FC236}">
                <a16:creationId xmlns:a16="http://schemas.microsoft.com/office/drawing/2014/main" id="{1E8B5D2A-E923-C5AA-9DE1-79F4662856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2320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84A39F-CAF5-211F-4525-B0BCD2BE8804}"/>
              </a:ext>
            </a:extLst>
          </p:cNvPr>
          <p:cNvSpPr txBox="1">
            <a:spLocks/>
          </p:cNvSpPr>
          <p:nvPr/>
        </p:nvSpPr>
        <p:spPr>
          <a:xfrm>
            <a:off x="0" y="4013736"/>
            <a:ext cx="12192000" cy="27997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9600" spc="-300" dirty="0">
                <a:solidFill>
                  <a:schemeClr val="bg1"/>
                </a:solidFill>
                <a:latin typeface="Bahnschrift SemiCondensed" panose="020B0502040204020203" pitchFamily="34" charset="0"/>
              </a:rPr>
              <a:t>c)	Will inherit everlasting life</a:t>
            </a:r>
            <a:r>
              <a:rPr lang="en-GB" sz="8800" spc="-300" dirty="0">
                <a:solidFill>
                  <a:schemeClr val="bg1"/>
                </a:solidFill>
                <a:latin typeface="Bahnschrift SemiCondensed" panose="020B0502040204020203" pitchFamily="34" charset="0"/>
              </a:rPr>
              <a:t>. </a:t>
            </a:r>
          </a:p>
        </p:txBody>
      </p:sp>
      <p:sp>
        <p:nvSpPr>
          <p:cNvPr id="5" name="Subtitle 4">
            <a:extLst>
              <a:ext uri="{FF2B5EF4-FFF2-40B4-BE49-F238E27FC236}">
                <a16:creationId xmlns:a16="http://schemas.microsoft.com/office/drawing/2014/main" id="{42C81B99-773E-2F5B-D503-065AD57A28C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7268927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A1A2-E394-5C93-9E3D-51C4721E6ED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E8E93C-77CC-7450-7A37-A12B37C4DE60}"/>
              </a:ext>
            </a:extLst>
          </p:cNvPr>
          <p:cNvSpPr>
            <a:spLocks noGrp="1"/>
          </p:cNvSpPr>
          <p:nvPr>
            <p:ph idx="1"/>
          </p:nvPr>
        </p:nvSpPr>
        <p:spPr/>
        <p:txBody>
          <a:bodyPr/>
          <a:lstStyle/>
          <a:p>
            <a:endParaRPr lang="en-GB"/>
          </a:p>
        </p:txBody>
      </p:sp>
      <p:pic>
        <p:nvPicPr>
          <p:cNvPr id="32770" name="Picture 2" descr="The GLORY PLACE: GOD, ETERNITY, AND HIS REWARDS!">
            <a:extLst>
              <a:ext uri="{FF2B5EF4-FFF2-40B4-BE49-F238E27FC236}">
                <a16:creationId xmlns:a16="http://schemas.microsoft.com/office/drawing/2014/main" id="{3AD8DEE0-BBE8-4C24-3A98-00A6A9D7D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89" y="-1106907"/>
            <a:ext cx="9454004" cy="957713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Subtitle 5">
            <a:extLst>
              <a:ext uri="{FF2B5EF4-FFF2-40B4-BE49-F238E27FC236}">
                <a16:creationId xmlns:a16="http://schemas.microsoft.com/office/drawing/2014/main" id="{0267440B-0606-0DEC-6051-0E66D797BF09}"/>
              </a:ext>
            </a:extLst>
          </p:cNvPr>
          <p:cNvSpPr txBox="1">
            <a:spLocks/>
          </p:cNvSpPr>
          <p:nvPr/>
        </p:nvSpPr>
        <p:spPr>
          <a:xfrm>
            <a:off x="6096000" y="481263"/>
            <a:ext cx="5826493" cy="6564430"/>
          </a:xfrm>
          <a:prstGeom prst="rect">
            <a:avLst/>
          </a:prstGeom>
          <a:effectLst>
            <a:glow>
              <a:schemeClr val="accent1">
                <a:alpha val="0"/>
              </a:schemeClr>
            </a:glow>
          </a:effectLst>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3800" dirty="0">
                <a:latin typeface="Bahnschrift SemiLight Condensed" panose="020B0502040204020203" pitchFamily="34" charset="0"/>
                <a:ea typeface="ADLaM Display" panose="020F0502020204030204" pitchFamily="2" charset="0"/>
                <a:cs typeface="ADLaM Display" panose="020F0502020204030204" pitchFamily="2" charset="0"/>
              </a:rPr>
              <a:t>You will be rewarded for </a:t>
            </a:r>
            <a:r>
              <a:rPr lang="en-GB" sz="19700" dirty="0">
                <a:solidFill>
                  <a:srgbClr val="0070C0"/>
                </a:solidFill>
                <a:latin typeface="Bahnschrift SemiLight Condensed" panose="020B0502040204020203" pitchFamily="34" charset="0"/>
                <a:ea typeface="ADLaM Display" panose="020F0502020204030204" pitchFamily="2" charset="0"/>
                <a:cs typeface="ADLaM Display" panose="020F0502020204030204" pitchFamily="2" charset="0"/>
              </a:rPr>
              <a:t>Eternity</a:t>
            </a:r>
            <a:r>
              <a:rPr lang="en-GB" sz="13800" dirty="0">
                <a:latin typeface="Bahnschrift SemiLight Condensed" panose="020B0502040204020203" pitchFamily="34" charset="0"/>
                <a:ea typeface="ADLaM Display" panose="020F0502020204030204" pitchFamily="2" charset="0"/>
                <a:cs typeface="ADLaM Display" panose="020F0502020204030204" pitchFamily="2" charset="0"/>
              </a:rPr>
              <a:t> </a:t>
            </a:r>
          </a:p>
        </p:txBody>
      </p:sp>
    </p:spTree>
    <p:extLst>
      <p:ext uri="{BB962C8B-B14F-4D97-AF65-F5344CB8AC3E}">
        <p14:creationId xmlns:p14="http://schemas.microsoft.com/office/powerpoint/2010/main" val="17561364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omans 8:22–23 (NRSV) - Romans 8:22–23 NRSV - We know that the whole… |  Biblia">
            <a:extLst>
              <a:ext uri="{FF2B5EF4-FFF2-40B4-BE49-F238E27FC236}">
                <a16:creationId xmlns:a16="http://schemas.microsoft.com/office/drawing/2014/main" id="{86D4FE94-A68A-EF40-84F7-173135B3F48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8552" y="1180682"/>
            <a:ext cx="11694896" cy="649847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1500" spc="600" dirty="0">
                <a:solidFill>
                  <a:schemeClr val="bg1"/>
                </a:solidFill>
                <a:latin typeface="Century Gothic" panose="020B0502020202020204" pitchFamily="34" charset="0"/>
              </a:rPr>
              <a:t>Romans 8:23, </a:t>
            </a:r>
          </a:p>
        </p:txBody>
      </p:sp>
      <p:sp>
        <p:nvSpPr>
          <p:cNvPr id="4" name="Subtitle 3">
            <a:extLst>
              <a:ext uri="{FF2B5EF4-FFF2-40B4-BE49-F238E27FC236}">
                <a16:creationId xmlns:a16="http://schemas.microsoft.com/office/drawing/2014/main" id="{E3C8D336-584D-CE18-55D1-4C7D4434CDE0}"/>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620513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ibbes: “Christ will swallow up death in victory”">
            <a:extLst>
              <a:ext uri="{FF2B5EF4-FFF2-40B4-BE49-F238E27FC236}">
                <a16:creationId xmlns:a16="http://schemas.microsoft.com/office/drawing/2014/main" id="{3A384FA9-4CE4-8ECA-8FDE-0204BB6FB2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207" y="1082840"/>
            <a:ext cx="12248413" cy="63382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395662"/>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7200" spc="600" dirty="0">
                <a:solidFill>
                  <a:schemeClr val="bg1"/>
                </a:solidFill>
                <a:latin typeface="Century Gothic" panose="020B0502020202020204" pitchFamily="34" charset="0"/>
              </a:rPr>
              <a:t>1 Corinthians 15:53-54, </a:t>
            </a:r>
          </a:p>
        </p:txBody>
      </p:sp>
      <p:sp>
        <p:nvSpPr>
          <p:cNvPr id="4" name="Subtitle 3">
            <a:extLst>
              <a:ext uri="{FF2B5EF4-FFF2-40B4-BE49-F238E27FC236}">
                <a16:creationId xmlns:a16="http://schemas.microsoft.com/office/drawing/2014/main" id="{E64722E2-EF39-82D0-FB8C-A64D4AF5AEC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384054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631391" y="1915997"/>
            <a:ext cx="11106484" cy="4942003"/>
          </a:xfrm>
          <a:effectLst>
            <a:glow>
              <a:schemeClr val="accent1">
                <a:alpha val="0"/>
              </a:schemeClr>
            </a:glow>
          </a:effectLst>
        </p:spPr>
        <p:txBody>
          <a:bodyPr>
            <a:normAutofit lnSpcReduction="10000"/>
          </a:bodyPr>
          <a:lstStyle/>
          <a:p>
            <a:r>
              <a:rPr lang="en-GB" sz="9600" dirty="0">
                <a:latin typeface="Bahnschrift SemiLight Condensed" panose="020B0502040204020203" pitchFamily="34" charset="0"/>
                <a:ea typeface="ADLaM Display" panose="020F0502020204030204" pitchFamily="2" charset="0"/>
                <a:cs typeface="ADLaM Display" panose="020F0502020204030204" pitchFamily="2" charset="0"/>
              </a:rPr>
              <a:t>So likewise, whoever of you does not forsake all that he has cannot be My disciple.</a:t>
            </a:r>
          </a:p>
        </p:txBody>
      </p:sp>
      <p:sp>
        <p:nvSpPr>
          <p:cNvPr id="6" name="Title 1">
            <a:extLst>
              <a:ext uri="{FF2B5EF4-FFF2-40B4-BE49-F238E27FC236}">
                <a16:creationId xmlns:a16="http://schemas.microsoft.com/office/drawing/2014/main" id="{C891994A-DE8B-4081-B3B0-0D5DDD5CB501}"/>
              </a:ext>
            </a:extLst>
          </p:cNvPr>
          <p:cNvSpPr txBox="1">
            <a:spLocks/>
          </p:cNvSpPr>
          <p:nvPr/>
        </p:nvSpPr>
        <p:spPr>
          <a:xfrm>
            <a:off x="0" y="1"/>
            <a:ext cx="12192000" cy="176394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1500" spc="600" dirty="0">
                <a:solidFill>
                  <a:schemeClr val="bg1"/>
                </a:solidFill>
                <a:latin typeface="Century Gothic" panose="020B0502020202020204" pitchFamily="34" charset="0"/>
              </a:rPr>
              <a:t>Luke 14:33, </a:t>
            </a:r>
            <a:endParaRPr lang="en-GB" dirty="0">
              <a:solidFill>
                <a:schemeClr val="bg1"/>
              </a:solidFill>
            </a:endParaRPr>
          </a:p>
        </p:txBody>
      </p:sp>
    </p:spTree>
    <p:extLst>
      <p:ext uri="{BB962C8B-B14F-4D97-AF65-F5344CB8AC3E}">
        <p14:creationId xmlns:p14="http://schemas.microsoft.com/office/powerpoint/2010/main" val="36565477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825E3240-3BEE-D8FF-DE65-613D392644AA}"/>
              </a:ext>
            </a:extLst>
          </p:cNvPr>
          <p:cNvSpPr>
            <a:spLocks noGrp="1"/>
          </p:cNvSpPr>
          <p:nvPr>
            <p:ph type="subTitle" idx="1"/>
          </p:nvPr>
        </p:nvSpPr>
        <p:spPr>
          <a:xfrm>
            <a:off x="77002" y="2887579"/>
            <a:ext cx="11925701" cy="3878981"/>
          </a:xfrm>
          <a:effectLst>
            <a:glow>
              <a:schemeClr val="accent1">
                <a:alpha val="0"/>
              </a:schemeClr>
            </a:glow>
          </a:effectLst>
        </p:spPr>
        <p:txBody>
          <a:bodyPr>
            <a:normAutofit fontScale="92500" lnSpcReduction="10000"/>
          </a:bodyPr>
          <a:lstStyle/>
          <a:p>
            <a:r>
              <a:rPr lang="en-GB" sz="14600" b="1" dirty="0">
                <a:latin typeface="Bahnschrift SemiLight Condensed" panose="020B0502040204020203" pitchFamily="34" charset="0"/>
                <a:ea typeface="ADLaM Display" panose="020F0502020204030204" pitchFamily="2" charset="0"/>
                <a:cs typeface="ADLaM Display" panose="020F0502020204030204" pitchFamily="2" charset="0"/>
              </a:rPr>
              <a:t>R</a:t>
            </a:r>
            <a:r>
              <a:rPr lang="en-GB" sz="10200" b="1" dirty="0">
                <a:latin typeface="Bahnschrift SemiLight Condensed" panose="020B0502040204020203" pitchFamily="34" charset="0"/>
                <a:ea typeface="ADLaM Display" panose="020F0502020204030204" pitchFamily="2" charset="0"/>
                <a:cs typeface="ADLaM Display" panose="020F0502020204030204" pitchFamily="2" charset="0"/>
              </a:rPr>
              <a:t>ich now, poor forever!</a:t>
            </a:r>
          </a:p>
          <a:p>
            <a:r>
              <a:rPr lang="en-GB" sz="14600" b="1" dirty="0">
                <a:latin typeface="Bahnschrift SemiLight Condensed" panose="020B0502040204020203" pitchFamily="34" charset="0"/>
                <a:ea typeface="ADLaM Display" panose="020F0502020204030204" pitchFamily="2" charset="0"/>
                <a:cs typeface="ADLaM Display" panose="020F0502020204030204" pitchFamily="2" charset="0"/>
              </a:rPr>
              <a:t>P</a:t>
            </a:r>
            <a:r>
              <a:rPr lang="en-GB" sz="10200" b="1" dirty="0">
                <a:latin typeface="Bahnschrift SemiLight Condensed" panose="020B0502040204020203" pitchFamily="34" charset="0"/>
                <a:ea typeface="ADLaM Display" panose="020F0502020204030204" pitchFamily="2" charset="0"/>
                <a:cs typeface="ADLaM Display" panose="020F0502020204030204" pitchFamily="2" charset="0"/>
              </a:rPr>
              <a:t>oor now, rich forever!!</a:t>
            </a:r>
          </a:p>
        </p:txBody>
      </p:sp>
      <p:sp>
        <p:nvSpPr>
          <p:cNvPr id="2" name="Title 1">
            <a:extLst>
              <a:ext uri="{FF2B5EF4-FFF2-40B4-BE49-F238E27FC236}">
                <a16:creationId xmlns:a16="http://schemas.microsoft.com/office/drawing/2014/main" id="{DE84A39F-CAF5-211F-4525-B0BCD2BE8804}"/>
              </a:ext>
            </a:extLst>
          </p:cNvPr>
          <p:cNvSpPr txBox="1">
            <a:spLocks/>
          </p:cNvSpPr>
          <p:nvPr/>
        </p:nvSpPr>
        <p:spPr>
          <a:xfrm>
            <a:off x="0" y="611206"/>
            <a:ext cx="12192000" cy="1946708"/>
          </a:xfrm>
          <a:prstGeom prst="rect">
            <a:avLst/>
          </a:prstGeom>
          <a:solidFill>
            <a:srgbClr val="0070C0"/>
          </a:solidFill>
          <a:ln w="28575">
            <a:solidFill>
              <a:srgbClr val="0070C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3800" spc="-300" dirty="0">
                <a:solidFill>
                  <a:schemeClr val="bg1"/>
                </a:solidFill>
                <a:latin typeface="Bahnschrift SemiCondensed" panose="020B0502040204020203" pitchFamily="34" charset="0"/>
              </a:rPr>
              <a:t>Take your choice: </a:t>
            </a:r>
          </a:p>
        </p:txBody>
      </p:sp>
    </p:spTree>
    <p:extLst>
      <p:ext uri="{BB962C8B-B14F-4D97-AF65-F5344CB8AC3E}">
        <p14:creationId xmlns:p14="http://schemas.microsoft.com/office/powerpoint/2010/main" val="14890985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What Did Jesus Mean With “Sell Everything You Have”? | Charismactivism">
            <a:extLst>
              <a:ext uri="{FF2B5EF4-FFF2-40B4-BE49-F238E27FC236}">
                <a16:creationId xmlns:a16="http://schemas.microsoft.com/office/drawing/2014/main" id="{A1A7F6B9-9179-8B61-BA51-6697308A1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16" y="1838292"/>
            <a:ext cx="12187238" cy="6858000"/>
          </a:xfrm>
          <a:prstGeom prst="rect">
            <a:avLst/>
          </a:prstGeom>
          <a:noFill/>
          <a:effectLst>
            <a:softEdge rad="901700"/>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EA41B2F-96CF-C96B-BD9A-9B76D237919A}"/>
              </a:ext>
            </a:extLst>
          </p:cNvPr>
          <p:cNvSpPr>
            <a:spLocks noGrp="1"/>
          </p:cNvSpPr>
          <p:nvPr>
            <p:ph type="ctrTitle"/>
          </p:nvPr>
        </p:nvSpPr>
        <p:spPr>
          <a:xfrm>
            <a:off x="0" y="-241300"/>
            <a:ext cx="12183711" cy="2565400"/>
          </a:xfrm>
          <a:effectLst>
            <a:softEdge rad="1270000"/>
          </a:effectLst>
        </p:spPr>
        <p:txBody>
          <a:bodyPr>
            <a:normAutofit/>
          </a:bodyPr>
          <a:lstStyle/>
          <a:p>
            <a:r>
              <a:rPr lang="en-GB" sz="8000" b="1" dirty="0">
                <a:solidFill>
                  <a:srgbClr val="7030A0"/>
                </a:solidFill>
                <a:latin typeface="Bahnschrift SemiBold Condensed" panose="020B0502040204020203" pitchFamily="34" charset="0"/>
              </a:rPr>
              <a:t>He really did want eternal life; he wasn’t willing to pay the price. </a:t>
            </a:r>
            <a:endParaRPr lang="en-GB" sz="11500" dirty="0">
              <a:latin typeface="Bahnschrift SemiLight Condensed" panose="020B0502040204020203" pitchFamily="34" charset="0"/>
            </a:endParaRPr>
          </a:p>
        </p:txBody>
      </p:sp>
    </p:spTree>
    <p:extLst>
      <p:ext uri="{BB962C8B-B14F-4D97-AF65-F5344CB8AC3E}">
        <p14:creationId xmlns:p14="http://schemas.microsoft.com/office/powerpoint/2010/main" val="13997555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0806948b1ec27a36d16aac85a5ac1999">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c79b7d1f786b9c67f84e9c608e25a0ee"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E1AF8693-E714-4D4E-8706-1C731904B9EC}"/>
</file>

<file path=customXml/itemProps2.xml><?xml version="1.0" encoding="utf-8"?>
<ds:datastoreItem xmlns:ds="http://schemas.openxmlformats.org/officeDocument/2006/customXml" ds:itemID="{26FC3719-1C1F-4692-9555-60542E069B0C}"/>
</file>

<file path=customXml/itemProps3.xml><?xml version="1.0" encoding="utf-8"?>
<ds:datastoreItem xmlns:ds="http://schemas.openxmlformats.org/officeDocument/2006/customXml" ds:itemID="{1FC6922E-9664-4689-955F-3344BDBE68D1}"/>
</file>

<file path=docProps/app.xml><?xml version="1.0" encoding="utf-8"?>
<Properties xmlns="http://schemas.openxmlformats.org/officeDocument/2006/extended-properties" xmlns:vt="http://schemas.openxmlformats.org/officeDocument/2006/docPropsVTypes">
  <Template>Facet</Template>
  <TotalTime>2163</TotalTime>
  <Words>1124</Words>
  <Application>Microsoft Office PowerPoint</Application>
  <PresentationFormat>Widescreen</PresentationFormat>
  <Paragraphs>121</Paragraphs>
  <Slides>80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Arial</vt:lpstr>
      <vt:lpstr>Bahnschrift Light Condensed</vt:lpstr>
      <vt:lpstr>Bahnschrift SemiBold Condensed</vt:lpstr>
      <vt:lpstr>Bahnschrift SemiCondensed</vt:lpstr>
      <vt:lpstr>Bahnschrift SemiLight Condensed</vt:lpstr>
      <vt:lpstr>Calibri</vt:lpstr>
      <vt:lpstr>Calibri Light</vt:lpstr>
      <vt:lpstr>Century Gothic</vt:lpstr>
      <vt:lpstr>Office Theme</vt:lpstr>
      <vt:lpstr>PowerPoint Presentation</vt:lpstr>
      <vt:lpstr>   Matthew 19:23-29 </vt:lpstr>
      <vt:lpstr>Matthew19:16-22</vt:lpstr>
      <vt:lpstr>Right Attitude.  Came Kneeling.  Right Person.  Right Question. </vt:lpstr>
      <vt:lpstr>PowerPoint Presentation</vt:lpstr>
      <vt:lpstr>PowerPoint Presentation</vt:lpstr>
      <vt:lpstr>PowerPoint Presentation</vt:lpstr>
      <vt:lpstr>PowerPoint Presentation</vt:lpstr>
      <vt:lpstr>He really did want eternal life; he wasn’t willing to pay the price. </vt:lpstr>
      <vt:lpstr>Matthew19:16</vt:lpstr>
      <vt:lpstr>PowerPoint Presentation</vt:lpstr>
      <vt:lpstr>PowerPoint Presentation</vt:lpstr>
      <vt:lpstr>PowerPoint Presentation</vt:lpstr>
      <vt:lpstr>PowerPoint Presentation</vt:lpstr>
      <vt:lpstr>It is impossible.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7th Response to Jesus-  Wayside Soil- Faith for Physical! Matthew 15:29-39 </dc:title>
  <dc:creator>finny moses</dc:creator>
  <cp:lastModifiedBy>Msft198</cp:lastModifiedBy>
  <cp:revision>81</cp:revision>
  <cp:lastPrinted>2024-07-20T21:14:54Z</cp:lastPrinted>
  <dcterms:created xsi:type="dcterms:W3CDTF">2023-11-03T10:52:57Z</dcterms:created>
  <dcterms:modified xsi:type="dcterms:W3CDTF">2024-07-20T21:18:22Z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