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6" r:id="rId3"/>
    <p:sldId id="259" r:id="rId4"/>
    <p:sldId id="466" r:id="rId5"/>
    <p:sldId id="467" r:id="rId6"/>
    <p:sldId id="468" r:id="rId7"/>
    <p:sldId id="403" r:id="rId8"/>
    <p:sldId id="469" r:id="rId9"/>
    <p:sldId id="471" r:id="rId10"/>
    <p:sldId id="472" r:id="rId11"/>
    <p:sldId id="473" r:id="rId12"/>
    <p:sldId id="470" r:id="rId13"/>
    <p:sldId id="474" r:id="rId14"/>
    <p:sldId id="480" r:id="rId15"/>
    <p:sldId id="316" r:id="rId16"/>
    <p:sldId id="476" r:id="rId17"/>
    <p:sldId id="477" r:id="rId18"/>
    <p:sldId id="478" r:id="rId19"/>
    <p:sldId id="479" r:id="rId20"/>
    <p:sldId id="475" r:id="rId21"/>
    <p:sldId id="485" r:id="rId22"/>
    <p:sldId id="481" r:id="rId23"/>
    <p:sldId id="486" r:id="rId24"/>
    <p:sldId id="487" r:id="rId25"/>
    <p:sldId id="488" r:id="rId26"/>
    <p:sldId id="482" r:id="rId27"/>
    <p:sldId id="489" r:id="rId28"/>
    <p:sldId id="490" r:id="rId29"/>
    <p:sldId id="491" r:id="rId30"/>
    <p:sldId id="492" r:id="rId31"/>
    <p:sldId id="493" r:id="rId32"/>
    <p:sldId id="494" r:id="rId33"/>
    <p:sldId id="495" r:id="rId34"/>
    <p:sldId id="496" r:id="rId35"/>
    <p:sldId id="497" r:id="rId36"/>
    <p:sldId id="498" r:id="rId37"/>
    <p:sldId id="499" r:id="rId38"/>
    <p:sldId id="500" r:id="rId39"/>
    <p:sldId id="501" r:id="rId40"/>
    <p:sldId id="502" r:id="rId41"/>
    <p:sldId id="503" r:id="rId42"/>
    <p:sldId id="504" r:id="rId43"/>
    <p:sldId id="506" r:id="rId44"/>
    <p:sldId id="507" r:id="rId45"/>
    <p:sldId id="508" r:id="rId46"/>
    <p:sldId id="509" r:id="rId47"/>
    <p:sldId id="510" r:id="rId48"/>
    <p:sldId id="483" r:id="rId49"/>
    <p:sldId id="512" r:id="rId50"/>
    <p:sldId id="513" r:id="rId51"/>
    <p:sldId id="514" r:id="rId52"/>
    <p:sldId id="515" r:id="rId53"/>
    <p:sldId id="516" r:id="rId54"/>
    <p:sldId id="517" r:id="rId55"/>
    <p:sldId id="518" r:id="rId56"/>
    <p:sldId id="519" r:id="rId57"/>
    <p:sldId id="520" r:id="rId58"/>
    <p:sldId id="521" r:id="rId59"/>
    <p:sldId id="484" r:id="rId60"/>
    <p:sldId id="524" r:id="rId61"/>
    <p:sldId id="525" r:id="rId62"/>
    <p:sldId id="526" r:id="rId63"/>
    <p:sldId id="527" r:id="rId64"/>
    <p:sldId id="528" r:id="rId65"/>
    <p:sldId id="529" r:id="rId66"/>
    <p:sldId id="530" r:id="rId67"/>
    <p:sldId id="531" r:id="rId68"/>
    <p:sldId id="532" r:id="rId69"/>
    <p:sldId id="533" r:id="rId70"/>
    <p:sldId id="534" r:id="rId71"/>
    <p:sldId id="535" r:id="rId72"/>
    <p:sldId id="536" r:id="rId73"/>
    <p:sldId id="537" r:id="rId74"/>
    <p:sldId id="538" r:id="rId75"/>
    <p:sldId id="522" r:id="rId76"/>
    <p:sldId id="539" r:id="rId77"/>
    <p:sldId id="540" r:id="rId78"/>
    <p:sldId id="542" r:id="rId79"/>
    <p:sldId id="541" r:id="rId80"/>
    <p:sldId id="543" r:id="rId81"/>
    <p:sldId id="544" r:id="rId82"/>
    <p:sldId id="545" r:id="rId83"/>
    <p:sldId id="547" r:id="rId84"/>
    <p:sldId id="523" r:id="rId85"/>
    <p:sldId id="546" r:id="rId86"/>
    <p:sldId id="465"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90" autoAdjust="0"/>
    <p:restoredTop sz="94660"/>
  </p:normalViewPr>
  <p:slideViewPr>
    <p:cSldViewPr snapToGrid="0">
      <p:cViewPr varScale="1">
        <p:scale>
          <a:sx n="42" d="100"/>
          <a:sy n="42" d="100"/>
        </p:scale>
        <p:origin x="10"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93185681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44748605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555795840"/>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15378897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3C7730-C7EE-4E26-9582-F41D4214C7FF}" type="datetimeFigureOut">
              <a:rPr lang="en-GB" smtClean="0"/>
              <a:t>20/01/2024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35708029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3C7730-C7EE-4E26-9582-F41D4214C7FF}" type="datetimeFigureOut">
              <a:rPr lang="en-GB" smtClean="0"/>
              <a:t>20/01/2024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29694124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3C7730-C7EE-4E26-9582-F41D4214C7FF}" type="datetimeFigureOut">
              <a:rPr lang="en-GB" smtClean="0"/>
              <a:t>20/01/2024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321209964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3C7730-C7EE-4E26-9582-F41D4214C7FF}" type="datetimeFigureOut">
              <a:rPr lang="en-GB" smtClean="0"/>
              <a:t>20/01/2024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58745199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C7730-C7EE-4E26-9582-F41D4214C7FF}" type="datetimeFigureOut">
              <a:rPr lang="en-GB" smtClean="0"/>
              <a:t>20/01/2024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36025864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C7730-C7EE-4E26-9582-F41D4214C7FF}" type="datetimeFigureOut">
              <a:rPr lang="en-GB" smtClean="0"/>
              <a:t>20/01/2024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135616909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C7730-C7EE-4E26-9582-F41D4214C7FF}" type="datetimeFigureOut">
              <a:rPr lang="en-GB" smtClean="0"/>
              <a:t>20/01/2024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77513168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C7730-C7EE-4E26-9582-F41D4214C7FF}" type="datetimeFigureOut">
              <a:rPr lang="en-GB" smtClean="0"/>
              <a:t>20/01/2024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DD12D-6325-459B-BD93-C57D7D0A73ED}" type="slidenum">
              <a:rPr lang="en-GB" smtClean="0"/>
              <a:t>‹#›</a:t>
            </a:fld>
            <a:endParaRPr lang="en-GB"/>
          </a:p>
        </p:txBody>
      </p:sp>
    </p:spTree>
    <p:extLst>
      <p:ext uri="{BB962C8B-B14F-4D97-AF65-F5344CB8AC3E}">
        <p14:creationId xmlns:p14="http://schemas.microsoft.com/office/powerpoint/2010/main" val="21283976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gif"/><Relationship Id="rId1" Type="http://schemas.openxmlformats.org/officeDocument/2006/relationships/slideLayout" Target="../slideLayouts/slideLayout1.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gif"/><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ine PNG Images, Download 1100000+ Line PNG Resources with Transparent  Backgrou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01490" y="1407319"/>
            <a:ext cx="7188199" cy="40433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615440" y="1216677"/>
            <a:ext cx="4664710" cy="461897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kern="1200" dirty="0">
                <a:solidFill>
                  <a:srgbClr val="FFFFFF"/>
                </a:solidFill>
                <a:latin typeface="+mj-lt"/>
                <a:ea typeface="+mj-ea"/>
                <a:cs typeface="+mj-cs"/>
              </a:rPr>
              <a:t>21</a:t>
            </a:r>
            <a:r>
              <a:rPr lang="en-US" sz="3200" b="1" baseline="30000" dirty="0">
                <a:solidFill>
                  <a:srgbClr val="FFFFFF"/>
                </a:solidFill>
              </a:rPr>
              <a:t>st</a:t>
            </a:r>
            <a:r>
              <a:rPr lang="en-US" sz="3200" b="1" kern="1200" dirty="0">
                <a:solidFill>
                  <a:srgbClr val="FFFFFF"/>
                </a:solidFill>
                <a:latin typeface="+mj-lt"/>
                <a:ea typeface="+mj-ea"/>
                <a:cs typeface="+mj-cs"/>
              </a:rPr>
              <a:t>   J a n u a r y     </a:t>
            </a:r>
            <a:r>
              <a:rPr lang="en-US" b="1" kern="1200" dirty="0">
                <a:solidFill>
                  <a:srgbClr val="FFFFFF"/>
                </a:solidFill>
                <a:latin typeface="+mj-lt"/>
                <a:ea typeface="+mj-ea"/>
                <a:cs typeface="+mj-cs"/>
              </a:rPr>
              <a:t>S u n d a y  </a:t>
            </a:r>
            <a:endParaRPr lang="en-US" sz="3200" b="1" kern="1200" dirty="0">
              <a:solidFill>
                <a:srgbClr val="FFFFFF"/>
              </a:solidFill>
              <a:latin typeface="+mj-lt"/>
              <a:ea typeface="+mj-ea"/>
              <a:cs typeface="+mj-cs"/>
            </a:endParaRPr>
          </a:p>
        </p:txBody>
      </p:sp>
    </p:spTree>
    <p:extLst>
      <p:ext uri="{BB962C8B-B14F-4D97-AF65-F5344CB8AC3E}">
        <p14:creationId xmlns:p14="http://schemas.microsoft.com/office/powerpoint/2010/main" val="298660146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292386"/>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11500" spc="600" dirty="0">
                <a:latin typeface="Century Gothic" panose="020B0502020202020204" pitchFamily="34" charset="0"/>
              </a:rPr>
              <a:t>2 Samuel 7:19</a:t>
            </a:r>
            <a:endParaRPr lang="en-GB" sz="54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62014" y="2406319"/>
            <a:ext cx="11415562" cy="4899259"/>
          </a:xfrm>
          <a:effectLst>
            <a:glow>
              <a:schemeClr val="accent1">
                <a:alpha val="0"/>
              </a:schemeClr>
            </a:glow>
          </a:effectLst>
        </p:spPr>
        <p:txBody>
          <a:bodyPr>
            <a:normAutofit fontScale="92500" lnSpcReduction="10000"/>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And yet this was a small thing in Your sight, O Lord God; and You have also spoken of Your servant’s house for a great while to come. Is this the manner of man, O Lord God?</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178296925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group of trees with blue sky&#10;&#10;Description automatically generated">
            <a:extLst>
              <a:ext uri="{FF2B5EF4-FFF2-40B4-BE49-F238E27FC236}">
                <a16:creationId xmlns:a16="http://schemas.microsoft.com/office/drawing/2014/main" id="{7E516E6A-5380-1601-A9E6-1AFC23C1EE68}"/>
              </a:ext>
            </a:extLst>
          </p:cNvPr>
          <p:cNvPicPr>
            <a:picLocks noChangeAspect="1"/>
          </p:cNvPicPr>
          <p:nvPr/>
        </p:nvPicPr>
        <p:blipFill rotWithShape="1">
          <a:blip r:embed="rId2"/>
          <a:srcRect t="4647" b="1620"/>
          <a:stretch/>
        </p:blipFill>
        <p:spPr>
          <a:xfrm>
            <a:off x="20" y="1282"/>
            <a:ext cx="12191980" cy="6856718"/>
          </a:xfrm>
          <a:prstGeom prst="rect">
            <a:avLst/>
          </a:prstGeom>
        </p:spPr>
      </p:pic>
      <p:sp>
        <p:nvSpPr>
          <p:cNvPr id="9" name="AutoShape 2" descr="Isaiah 55 » The Warehouse » Bible Commentary by Chapter">
            <a:extLst>
              <a:ext uri="{FF2B5EF4-FFF2-40B4-BE49-F238E27FC236}">
                <a16:creationId xmlns:a16="http://schemas.microsoft.com/office/drawing/2014/main" id="{A5B60366-8C02-E53A-B7AB-15BEBFCC6C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Isaiah 55 » The Warehouse » Bible Commentary by Chapter">
            <a:extLst>
              <a:ext uri="{FF2B5EF4-FFF2-40B4-BE49-F238E27FC236}">
                <a16:creationId xmlns:a16="http://schemas.microsoft.com/office/drawing/2014/main" id="{33F8CF62-F8F9-F417-DF40-71BA14B952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6" descr="Isaiah 55 » The Warehouse » Bible Commentary by Chapter">
            <a:extLst>
              <a:ext uri="{FF2B5EF4-FFF2-40B4-BE49-F238E27FC236}">
                <a16:creationId xmlns:a16="http://schemas.microsoft.com/office/drawing/2014/main" id="{A9DE335B-212A-A463-062E-FC21DDECB3F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2769412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01" name="Rectangle 1230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Come and See: Your kingdom come, Your will be done, On earth as in heaven.  - YouTube">
            <a:extLst>
              <a:ext uri="{FF2B5EF4-FFF2-40B4-BE49-F238E27FC236}">
                <a16:creationId xmlns:a16="http://schemas.microsoft.com/office/drawing/2014/main" id="{1E4FE11B-F407-A269-3214-3F0874E9C82F}"/>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E9BA28-F16D-B1D6-8F17-F06EAC86C9A6}"/>
              </a:ext>
            </a:extLst>
          </p:cNvPr>
          <p:cNvSpPr txBox="1"/>
          <p:nvPr/>
        </p:nvSpPr>
        <p:spPr>
          <a:xfrm>
            <a:off x="258278" y="262910"/>
            <a:ext cx="11001675" cy="1107996"/>
          </a:xfrm>
          <a:prstGeom prst="rect">
            <a:avLst/>
          </a:prstGeom>
          <a:noFill/>
        </p:spPr>
        <p:txBody>
          <a:bodyPr wrap="square">
            <a:spAutoFit/>
          </a:bodyPr>
          <a:lstStyle/>
          <a:p>
            <a:r>
              <a:rPr lang="en-GB" sz="6600" b="1" dirty="0">
                <a:effectLst/>
                <a:latin typeface="Agency FB" panose="020B0503020202020204" pitchFamily="34" charset="0"/>
                <a:ea typeface="Calibri" panose="020F0502020204030204" pitchFamily="34" charset="0"/>
                <a:cs typeface="Latha" panose="020B0604020202020204" pitchFamily="34" charset="0"/>
              </a:rPr>
              <a:t>This is the reason when we pray</a:t>
            </a:r>
            <a:r>
              <a:rPr lang="en-GB" sz="2800" b="1" dirty="0">
                <a:effectLst/>
                <a:latin typeface="Agency FB" panose="020B0503020202020204" pitchFamily="34" charset="0"/>
                <a:ea typeface="Calibri" panose="020F0502020204030204" pitchFamily="34" charset="0"/>
                <a:cs typeface="Latha" panose="020B0604020202020204" pitchFamily="34" charset="0"/>
              </a:rPr>
              <a:t>, </a:t>
            </a:r>
            <a:endParaRPr lang="en-GB" sz="2800" b="1" dirty="0">
              <a:latin typeface="Agency FB" panose="020B0503020202020204" pitchFamily="34" charset="0"/>
            </a:endParaRPr>
          </a:p>
        </p:txBody>
      </p:sp>
    </p:spTree>
    <p:extLst>
      <p:ext uri="{BB962C8B-B14F-4D97-AF65-F5344CB8AC3E}">
        <p14:creationId xmlns:p14="http://schemas.microsoft.com/office/powerpoint/2010/main" val="308206336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974C9-43A6-2553-E8C4-04329FDF878A}"/>
              </a:ext>
            </a:extLst>
          </p:cNvPr>
          <p:cNvPicPr>
            <a:picLocks noChangeAspect="1"/>
          </p:cNvPicPr>
          <p:nvPr/>
        </p:nvPicPr>
        <p:blipFill rotWithShape="1">
          <a:blip r:embed="rId2"/>
          <a:srcRect l="-5346" t="607" r="38589" b="40786"/>
          <a:stretch/>
        </p:blipFill>
        <p:spPr>
          <a:xfrm flipH="1">
            <a:off x="-134754" y="1632169"/>
            <a:ext cx="5460733" cy="5755220"/>
          </a:xfrm>
          <a:prstGeom prst="rect">
            <a:avLst/>
          </a:prstGeom>
        </p:spPr>
      </p:pic>
      <p:sp>
        <p:nvSpPr>
          <p:cNvPr id="2" name="Title 1">
            <a:extLst>
              <a:ext uri="{FF2B5EF4-FFF2-40B4-BE49-F238E27FC236}">
                <a16:creationId xmlns:a16="http://schemas.microsoft.com/office/drawing/2014/main" id="{69646727-3EF7-C09A-DD46-953CBFA59EC6}"/>
              </a:ext>
            </a:extLst>
          </p:cNvPr>
          <p:cNvSpPr>
            <a:spLocks noGrp="1"/>
          </p:cNvSpPr>
          <p:nvPr>
            <p:ph type="title"/>
          </p:nvPr>
        </p:nvSpPr>
        <p:spPr>
          <a:xfrm>
            <a:off x="490889" y="281221"/>
            <a:ext cx="10939914" cy="5564037"/>
          </a:xfrm>
        </p:spPr>
        <p:txBody>
          <a:bodyPr>
            <a:normAutofit fontScale="90000"/>
          </a:bodyPr>
          <a:lstStyle/>
          <a:p>
            <a:pPr algn="r">
              <a:lnSpc>
                <a:spcPct val="150000"/>
              </a:lnSpc>
            </a:pPr>
            <a:r>
              <a:rPr lang="en-GB" sz="13800" dirty="0">
                <a:effectLst/>
                <a:highlight>
                  <a:srgbClr val="EAAD00"/>
                </a:highlight>
                <a:latin typeface="Bahnschrift Light Condensed" panose="020B0502040204020203" pitchFamily="34" charset="0"/>
                <a:ea typeface="Calibri" panose="020F0502020204030204" pitchFamily="34" charset="0"/>
                <a:cs typeface="Latha" panose="020B0604020202020204" pitchFamily="34" charset="0"/>
              </a:rPr>
              <a:t>Peter</a:t>
            </a:r>
            <a:r>
              <a:rPr lang="en-GB" sz="7200" dirty="0">
                <a:effectLst/>
                <a:highlight>
                  <a:srgbClr val="EAAD00"/>
                </a:highlight>
                <a:latin typeface="Bahnschrift Light Condensed" panose="020B0502040204020203" pitchFamily="34" charset="0"/>
                <a:ea typeface="Calibri" panose="020F0502020204030204" pitchFamily="34" charset="0"/>
                <a:cs typeface="Latha" panose="020B0604020202020204" pitchFamily="34" charset="0"/>
              </a:rPr>
              <a:t> here is a </a:t>
            </a:r>
            <a:r>
              <a:rPr lang="en-GB" sz="13800" dirty="0">
                <a:effectLst/>
                <a:highlight>
                  <a:srgbClr val="EAAD00"/>
                </a:highlight>
                <a:latin typeface="Bahnschrift Light Condensed" panose="020B0502040204020203" pitchFamily="34" charset="0"/>
                <a:ea typeface="Calibri" panose="020F0502020204030204" pitchFamily="34" charset="0"/>
                <a:cs typeface="Latha" panose="020B0604020202020204" pitchFamily="34" charset="0"/>
              </a:rPr>
              <a:t>believer.. </a:t>
            </a:r>
            <a:br>
              <a:rPr lang="en-GB" sz="7200" dirty="0">
                <a:effectLst/>
                <a:latin typeface="Bahnschrift Light Condensed" panose="020B0502040204020203" pitchFamily="34" charset="0"/>
                <a:ea typeface="Calibri" panose="020F0502020204030204" pitchFamily="34" charset="0"/>
                <a:cs typeface="Latha" panose="020B0604020202020204" pitchFamily="34" charset="0"/>
              </a:rPr>
            </a:br>
            <a:r>
              <a:rPr lang="en-GB" sz="8900" dirty="0">
                <a:effectLst/>
                <a:latin typeface="Bahnschrift Light Condensed" panose="020B0502040204020203" pitchFamily="34" charset="0"/>
                <a:ea typeface="Calibri" panose="020F0502020204030204" pitchFamily="34" charset="0"/>
                <a:cs typeface="Latha" panose="020B0604020202020204" pitchFamily="34" charset="0"/>
              </a:rPr>
              <a:t>and so this is a lesson for </a:t>
            </a:r>
            <a:r>
              <a:rPr lang="en-GB" sz="12800" dirty="0">
                <a:effectLst/>
                <a:highlight>
                  <a:srgbClr val="EAAD00"/>
                </a:highlight>
                <a:latin typeface="Bahnschrift Light Condensed" panose="020B0502040204020203" pitchFamily="34" charset="0"/>
                <a:ea typeface="Calibri" panose="020F0502020204030204" pitchFamily="34" charset="0"/>
                <a:cs typeface="Latha" panose="020B0604020202020204" pitchFamily="34" charset="0"/>
              </a:rPr>
              <a:t>believers..</a:t>
            </a:r>
            <a:endParaRPr lang="en-GB" sz="16600" dirty="0">
              <a:highlight>
                <a:srgbClr val="EAAD00"/>
              </a:highlight>
              <a:latin typeface="Bahnschrift Light Condensed" panose="020B0502040204020203" pitchFamily="34" charset="0"/>
            </a:endParaRPr>
          </a:p>
        </p:txBody>
      </p:sp>
    </p:spTree>
    <p:extLst>
      <p:ext uri="{BB962C8B-B14F-4D97-AF65-F5344CB8AC3E}">
        <p14:creationId xmlns:p14="http://schemas.microsoft.com/office/powerpoint/2010/main" val="2781530210"/>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esus appears to his disciples “throughout 40 days” after his resurrection  | Saint matthew, Jesus second coming, Peter bible">
            <a:extLst>
              <a:ext uri="{FF2B5EF4-FFF2-40B4-BE49-F238E27FC236}">
                <a16:creationId xmlns:a16="http://schemas.microsoft.com/office/drawing/2014/main" id="{0D37C791-AD1D-CC4E-DC1C-5BFCCF93A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5" name="Picture 2" descr="Download Line Art, Design, Floral. Royalty-Free Vec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852" y="5076927"/>
            <a:ext cx="5914850" cy="34160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vider PNG Images | Free PNG Vector Graphics, Effects &amp; Backgrounds -  rawpixe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50781" y="9769061"/>
            <a:ext cx="762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02AC52-44DD-FB76-4C1B-AA609F9AB121}"/>
              </a:ext>
            </a:extLst>
          </p:cNvPr>
          <p:cNvSpPr txBox="1"/>
          <p:nvPr/>
        </p:nvSpPr>
        <p:spPr>
          <a:xfrm>
            <a:off x="2286000" y="0"/>
            <a:ext cx="8559265" cy="1107996"/>
          </a:xfrm>
          <a:prstGeom prst="rect">
            <a:avLst/>
          </a:prstGeom>
          <a:noFill/>
        </p:spPr>
        <p:txBody>
          <a:bodyPr wrap="square">
            <a:spAutoFit/>
          </a:bodyPr>
          <a:lstStyle/>
          <a:p>
            <a:r>
              <a:rPr lang="en-GB" sz="6600" b="1" dirty="0">
                <a:latin typeface="Century Gothic" panose="020B0502020202020204" pitchFamily="34" charset="0"/>
              </a:rPr>
              <a:t>B a c k g r o u n d</a:t>
            </a:r>
          </a:p>
        </p:txBody>
      </p:sp>
    </p:spTree>
    <p:extLst>
      <p:ext uri="{BB962C8B-B14F-4D97-AF65-F5344CB8AC3E}">
        <p14:creationId xmlns:p14="http://schemas.microsoft.com/office/powerpoint/2010/main" val="388728359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3394" y="421554"/>
            <a:ext cx="5630779" cy="3566160"/>
          </a:xfrm>
        </p:spPr>
        <p:txBody>
          <a:bodyPr anchor="b">
            <a:normAutofit/>
          </a:bodyPr>
          <a:lstStyle/>
          <a:p>
            <a:pPr algn="l"/>
            <a:r>
              <a:rPr lang="en-GB" sz="7200" spc="600" dirty="0">
                <a:latin typeface="Century Gothic" panose="020B0502020202020204" pitchFamily="34" charset="0"/>
              </a:rPr>
              <a:t>Matthew </a:t>
            </a:r>
            <a:r>
              <a:rPr lang="en-GB" sz="7200" b="1" spc="600" dirty="0">
                <a:latin typeface="Century Gothic" panose="020B0502020202020204" pitchFamily="34" charset="0"/>
              </a:rPr>
              <a:t>16:13</a:t>
            </a:r>
            <a:endParaRPr lang="en-GB" sz="7200" b="1" dirty="0"/>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EFC335-36A4-9FB2-BC7F-D82084AC1D82}"/>
              </a:ext>
            </a:extLst>
          </p:cNvPr>
          <p:cNvPicPr>
            <a:picLocks noChangeAspect="1"/>
          </p:cNvPicPr>
          <p:nvPr/>
        </p:nvPicPr>
        <p:blipFill rotWithShape="1">
          <a:blip r:embed="rId2"/>
          <a:srcRect l="2706"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4460659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God's Economy concerning Christ and the Church seen in Typology">
            <a:extLst>
              <a:ext uri="{FF2B5EF4-FFF2-40B4-BE49-F238E27FC236}">
                <a16:creationId xmlns:a16="http://schemas.microsoft.com/office/drawing/2014/main" id="{72E02C03-1E82-A550-C750-BBFEC9FA056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144378"/>
            <a:ext cx="12192000" cy="6766560"/>
          </a:xfrm>
          <a:prstGeom prst="rect">
            <a:avLst/>
          </a:prstGeom>
          <a:noFill/>
          <a:extLst>
            <a:ext uri="{909E8E84-426E-40DD-AFC4-6F175D3DCCD1}">
              <a14:hiddenFill xmlns:a14="http://schemas.microsoft.com/office/drawing/2010/main">
                <a:solidFill>
                  <a:srgbClr val="FFFFFF"/>
                </a:solidFill>
              </a14:hiddenFill>
            </a:ext>
          </a:extLst>
        </p:spPr>
      </p:pic>
      <p:sp>
        <p:nvSpPr>
          <p:cNvPr id="15367" name="Rectangle 1536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D779F9-F053-D723-155B-4BC1DF8AAE2C}"/>
              </a:ext>
            </a:extLst>
          </p:cNvPr>
          <p:cNvSpPr>
            <a:spLocks noGrp="1"/>
          </p:cNvSpPr>
          <p:nvPr>
            <p:ph type="title"/>
          </p:nvPr>
        </p:nvSpPr>
        <p:spPr>
          <a:xfrm>
            <a:off x="523875" y="5153614"/>
            <a:ext cx="11210925" cy="1131686"/>
          </a:xfrm>
        </p:spPr>
        <p:txBody>
          <a:bodyPr vert="horz" lIns="91440" tIns="45720" rIns="91440" bIns="45720" rtlCol="0" anchor="ctr">
            <a:normAutofit/>
          </a:bodyPr>
          <a:lstStyle/>
          <a:p>
            <a:pPr algn="ctr"/>
            <a:r>
              <a:rPr lang="en-US" sz="6600" b="1" dirty="0">
                <a:solidFill>
                  <a:schemeClr val="tx1">
                    <a:lumMod val="85000"/>
                    <a:lumOff val="15000"/>
                  </a:schemeClr>
                </a:solidFill>
                <a:latin typeface="Agency FB" panose="020B0503020202020204" pitchFamily="34" charset="0"/>
              </a:rPr>
              <a:t>Who am I ?</a:t>
            </a:r>
          </a:p>
        </p:txBody>
      </p:sp>
      <p:cxnSp>
        <p:nvCxnSpPr>
          <p:cNvPr id="15369" name="Straight Connector 1536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371" name="Straight Connector 1537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23987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2" descr="Stylized hi-res stock photography and images - Alamy">
            <a:extLst>
              <a:ext uri="{FF2B5EF4-FFF2-40B4-BE49-F238E27FC236}">
                <a16:creationId xmlns:a16="http://schemas.microsoft.com/office/drawing/2014/main" id="{4B0BB8E1-4751-0586-8292-B62C54F7C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39082" b="45801"/>
          <a:stretch/>
        </p:blipFill>
        <p:spPr bwMode="auto">
          <a:xfrm>
            <a:off x="7929791" y="1490676"/>
            <a:ext cx="4627969" cy="4732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DCE937-B480-47E7-D3E6-E9080B0CBC3F}"/>
              </a:ext>
            </a:extLst>
          </p:cNvPr>
          <p:cNvSpPr>
            <a:spLocks noGrp="1"/>
          </p:cNvSpPr>
          <p:nvPr>
            <p:ph type="title"/>
          </p:nvPr>
        </p:nvSpPr>
        <p:spPr>
          <a:xfrm>
            <a:off x="77002" y="176527"/>
            <a:ext cx="12111949" cy="1800526"/>
          </a:xfrm>
        </p:spPr>
        <p:txBody>
          <a:bodyPr>
            <a:normAutofit/>
          </a:bodyPr>
          <a:lstStyle/>
          <a:p>
            <a:r>
              <a:rPr lang="en-GB" sz="5400" dirty="0">
                <a:latin typeface="Agency FB" panose="020B0503020202020204" pitchFamily="34" charset="0"/>
              </a:rPr>
              <a:t>V 16, </a:t>
            </a:r>
            <a:r>
              <a:rPr lang="en-GB" sz="5400" b="1" dirty="0">
                <a:latin typeface="Agency FB" panose="020B0503020202020204" pitchFamily="34" charset="0"/>
              </a:rPr>
              <a:t>“You are the Christ, the Son of the living God.” </a:t>
            </a:r>
          </a:p>
        </p:txBody>
      </p:sp>
      <p:sp>
        <p:nvSpPr>
          <p:cNvPr id="3" name="Content Placeholder 2">
            <a:extLst>
              <a:ext uri="{FF2B5EF4-FFF2-40B4-BE49-F238E27FC236}">
                <a16:creationId xmlns:a16="http://schemas.microsoft.com/office/drawing/2014/main" id="{076B7132-0B74-2423-C8B4-9F45E186937E}"/>
              </a:ext>
            </a:extLst>
          </p:cNvPr>
          <p:cNvSpPr>
            <a:spLocks noGrp="1"/>
          </p:cNvSpPr>
          <p:nvPr>
            <p:ph idx="1"/>
          </p:nvPr>
        </p:nvSpPr>
        <p:spPr>
          <a:xfrm>
            <a:off x="490887" y="1977053"/>
            <a:ext cx="9009247" cy="5203394"/>
          </a:xfrm>
        </p:spPr>
        <p:txBody>
          <a:bodyPr>
            <a:normAutofit/>
          </a:bodyPr>
          <a:lstStyle/>
          <a:p>
            <a:r>
              <a:rPr lang="en-GB" sz="4000" dirty="0">
                <a:latin typeface="Agency FB" panose="020B0503020202020204" pitchFamily="34" charset="0"/>
              </a:rPr>
              <a:t>	The affirmation that He is the Messiah.</a:t>
            </a:r>
          </a:p>
          <a:p>
            <a:r>
              <a:rPr lang="en-GB" sz="4000" dirty="0">
                <a:latin typeface="Agency FB" panose="020B0503020202020204" pitchFamily="34" charset="0"/>
              </a:rPr>
              <a:t>	They understand that. </a:t>
            </a:r>
          </a:p>
          <a:p>
            <a:r>
              <a:rPr lang="en-GB" sz="4000" dirty="0">
                <a:latin typeface="Agency FB" panose="020B0503020202020204" pitchFamily="34" charset="0"/>
              </a:rPr>
              <a:t>	There is no other explanation for His words. </a:t>
            </a:r>
          </a:p>
          <a:p>
            <a:r>
              <a:rPr lang="en-GB" sz="4000" dirty="0">
                <a:latin typeface="Agency FB" panose="020B0503020202020204" pitchFamily="34" charset="0"/>
              </a:rPr>
              <a:t>	There is no other explanation for His works. </a:t>
            </a:r>
          </a:p>
          <a:p>
            <a:r>
              <a:rPr lang="en-GB" sz="4000" dirty="0">
                <a:latin typeface="Agency FB" panose="020B0503020202020204" pitchFamily="34" charset="0"/>
              </a:rPr>
              <a:t>	There is no other explanation for the fact that He said He was the Lord of the Sabbath.</a:t>
            </a:r>
          </a:p>
          <a:p>
            <a:endParaRPr lang="en-GB" sz="2000" dirty="0"/>
          </a:p>
        </p:txBody>
      </p:sp>
    </p:spTree>
    <p:extLst>
      <p:ext uri="{BB962C8B-B14F-4D97-AF65-F5344CB8AC3E}">
        <p14:creationId xmlns:p14="http://schemas.microsoft.com/office/powerpoint/2010/main" val="244888302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5" name="Rectangle 17424">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4" descr="Matthew 16 | Bible Teaching Notes">
            <a:extLst>
              <a:ext uri="{FF2B5EF4-FFF2-40B4-BE49-F238E27FC236}">
                <a16:creationId xmlns:a16="http://schemas.microsoft.com/office/drawing/2014/main" id="{910E7FA5-A235-9253-89D1-56E6050CFFA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28" r="5470" b="-1"/>
          <a:stretch/>
        </p:blipFill>
        <p:spPr bwMode="auto">
          <a:xfrm>
            <a:off x="3772662" y="-701645"/>
            <a:ext cx="10019593" cy="6201482"/>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CA3579-FFB6-C9EE-F899-4F51E821FD8E}"/>
              </a:ext>
            </a:extLst>
          </p:cNvPr>
          <p:cNvSpPr txBox="1"/>
          <p:nvPr/>
        </p:nvSpPr>
        <p:spPr>
          <a:xfrm>
            <a:off x="849427" y="1285271"/>
            <a:ext cx="9719111" cy="4893647"/>
          </a:xfrm>
          <a:prstGeom prst="rect">
            <a:avLst/>
          </a:prstGeom>
          <a:noFill/>
        </p:spPr>
        <p:txBody>
          <a:bodyPr wrap="square">
            <a:spAutoFit/>
          </a:bodyPr>
          <a:lstStyle/>
          <a:p>
            <a:r>
              <a:rPr lang="en-GB" sz="7200" dirty="0">
                <a:effectLst/>
                <a:latin typeface="Agency FB" panose="020B0503020202020204" pitchFamily="34" charset="0"/>
                <a:ea typeface="Calibri" panose="020F0502020204030204" pitchFamily="34" charset="0"/>
                <a:cs typeface="Latha" panose="020B0604020202020204" pitchFamily="34" charset="0"/>
              </a:rPr>
              <a:t>This was </a:t>
            </a:r>
          </a:p>
          <a:p>
            <a:r>
              <a:rPr lang="en-GB" sz="7200" dirty="0">
                <a:effectLst/>
                <a:latin typeface="Agency FB" panose="020B0503020202020204" pitchFamily="34" charset="0"/>
                <a:ea typeface="Calibri" panose="020F0502020204030204" pitchFamily="34" charset="0"/>
                <a:cs typeface="Latha" panose="020B0604020202020204" pitchFamily="34" charset="0"/>
              </a:rPr>
              <a:t>revealed </a:t>
            </a:r>
          </a:p>
          <a:p>
            <a:r>
              <a:rPr lang="en-GB" sz="7200" dirty="0">
                <a:effectLst/>
                <a:latin typeface="Agency FB" panose="020B0503020202020204" pitchFamily="34" charset="0"/>
                <a:ea typeface="Calibri" panose="020F0502020204030204" pitchFamily="34" charset="0"/>
                <a:cs typeface="Latha" panose="020B0604020202020204" pitchFamily="34" charset="0"/>
              </a:rPr>
              <a:t>to you by</a:t>
            </a:r>
          </a:p>
          <a:p>
            <a:r>
              <a:rPr lang="en-GB" sz="9600" dirty="0">
                <a:effectLst/>
                <a:latin typeface="Agency FB" panose="020B0503020202020204" pitchFamily="34" charset="0"/>
                <a:ea typeface="Calibri" panose="020F0502020204030204" pitchFamily="34" charset="0"/>
                <a:cs typeface="Latha" panose="020B0604020202020204" pitchFamily="34" charset="0"/>
              </a:rPr>
              <a:t>God the Father. </a:t>
            </a:r>
            <a:endParaRPr lang="en-GB" sz="7200" dirty="0">
              <a:latin typeface="Agency FB" panose="020B0503020202020204" pitchFamily="34" charset="0"/>
            </a:endParaRPr>
          </a:p>
        </p:txBody>
      </p:sp>
    </p:spTree>
    <p:extLst>
      <p:ext uri="{BB962C8B-B14F-4D97-AF65-F5344CB8AC3E}">
        <p14:creationId xmlns:p14="http://schemas.microsoft.com/office/powerpoint/2010/main" val="246232967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ylized hi-res stock photography and images - Alamy">
            <a:extLst>
              <a:ext uri="{FF2B5EF4-FFF2-40B4-BE49-F238E27FC236}">
                <a16:creationId xmlns:a16="http://schemas.microsoft.com/office/drawing/2014/main" id="{F237909D-6B77-8137-C49A-0E9F751654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39082" b="45801"/>
          <a:stretch/>
        </p:blipFill>
        <p:spPr bwMode="auto">
          <a:xfrm>
            <a:off x="7737286" y="-569130"/>
            <a:ext cx="4627969" cy="47327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8CF8DE-EBD6-3EDE-C9CD-D1063102606F}"/>
              </a:ext>
            </a:extLst>
          </p:cNvPr>
          <p:cNvSpPr txBox="1"/>
          <p:nvPr/>
        </p:nvSpPr>
        <p:spPr>
          <a:xfrm>
            <a:off x="565484" y="1664451"/>
            <a:ext cx="12573000" cy="4816703"/>
          </a:xfrm>
          <a:prstGeom prst="rect">
            <a:avLst/>
          </a:prstGeom>
          <a:noFill/>
        </p:spPr>
        <p:txBody>
          <a:bodyPr wrap="square">
            <a:spAutoFit/>
          </a:bodyPr>
          <a:lstStyle/>
          <a:p>
            <a:r>
              <a:rPr lang="en-GB" sz="6000" dirty="0">
                <a:effectLst/>
                <a:latin typeface="Agency FB" panose="020B0503020202020204" pitchFamily="34" charset="0"/>
                <a:ea typeface="Calibri" panose="020F0502020204030204" pitchFamily="34" charset="0"/>
                <a:cs typeface="Latha" panose="020B0604020202020204" pitchFamily="34" charset="0"/>
              </a:rPr>
              <a:t>“I am the </a:t>
            </a:r>
            <a:r>
              <a:rPr lang="en-GB" sz="11500" b="1" dirty="0">
                <a:effectLst/>
                <a:highlight>
                  <a:srgbClr val="EAAD00"/>
                </a:highlight>
                <a:latin typeface="Agency FB" panose="020B0503020202020204" pitchFamily="34" charset="0"/>
                <a:ea typeface="Calibri" panose="020F0502020204030204" pitchFamily="34" charset="0"/>
                <a:cs typeface="Latha" panose="020B0604020202020204" pitchFamily="34" charset="0"/>
              </a:rPr>
              <a:t>Messiah,</a:t>
            </a:r>
          </a:p>
          <a:p>
            <a:r>
              <a:rPr lang="en-GB" sz="6600" dirty="0">
                <a:effectLst/>
                <a:latin typeface="Agency FB" panose="020B0503020202020204" pitchFamily="34" charset="0"/>
                <a:ea typeface="Calibri" panose="020F0502020204030204" pitchFamily="34" charset="0"/>
                <a:cs typeface="Latha" panose="020B0604020202020204" pitchFamily="34" charset="0"/>
              </a:rPr>
              <a:t>I am </a:t>
            </a:r>
            <a:r>
              <a:rPr lang="en-GB" sz="9600" dirty="0">
                <a:effectLst/>
                <a:latin typeface="Agency FB" panose="020B0503020202020204" pitchFamily="34" charset="0"/>
                <a:ea typeface="Calibri" panose="020F0502020204030204" pitchFamily="34" charset="0"/>
                <a:cs typeface="Latha" panose="020B0604020202020204" pitchFamily="34" charset="0"/>
              </a:rPr>
              <a:t>building my Kingdom</a:t>
            </a:r>
            <a:r>
              <a:rPr lang="en-GB" sz="6600" dirty="0">
                <a:effectLst/>
                <a:latin typeface="Agency FB" panose="020B0503020202020204" pitchFamily="34" charset="0"/>
                <a:ea typeface="Calibri" panose="020F0502020204030204" pitchFamily="34" charset="0"/>
                <a:cs typeface="Latha" panose="020B0604020202020204" pitchFamily="34" charset="0"/>
              </a:rPr>
              <a:t>, </a:t>
            </a:r>
          </a:p>
          <a:p>
            <a:r>
              <a:rPr lang="en-GB" sz="6000" dirty="0">
                <a:effectLst/>
                <a:latin typeface="Agency FB" panose="020B0503020202020204" pitchFamily="34" charset="0"/>
                <a:ea typeface="Calibri" panose="020F0502020204030204" pitchFamily="34" charset="0"/>
                <a:cs typeface="Latha" panose="020B0604020202020204" pitchFamily="34" charset="0"/>
              </a:rPr>
              <a:t>and </a:t>
            </a:r>
            <a:r>
              <a:rPr lang="en-GB" sz="9600" dirty="0">
                <a:effectLst/>
                <a:latin typeface="Agency FB" panose="020B0503020202020204" pitchFamily="34" charset="0"/>
                <a:ea typeface="Calibri" panose="020F0502020204030204" pitchFamily="34" charset="0"/>
                <a:cs typeface="Latha" panose="020B0604020202020204" pitchFamily="34" charset="0"/>
              </a:rPr>
              <a:t>death will not stop it.”</a:t>
            </a:r>
            <a:endParaRPr lang="en-GB" sz="6000" dirty="0">
              <a:latin typeface="Agency FB" panose="020B0503020202020204" pitchFamily="34" charset="0"/>
            </a:endParaRPr>
          </a:p>
        </p:txBody>
      </p:sp>
    </p:spTree>
    <p:extLst>
      <p:ext uri="{BB962C8B-B14F-4D97-AF65-F5344CB8AC3E}">
        <p14:creationId xmlns:p14="http://schemas.microsoft.com/office/powerpoint/2010/main" val="290484596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2514" y="4760331"/>
            <a:ext cx="7119485" cy="1617531"/>
          </a:xfrm>
          <a:solidFill>
            <a:schemeClr val="bg1"/>
          </a:solidFill>
          <a:ln>
            <a:solidFill>
              <a:schemeClr val="bg1"/>
            </a:solidFill>
          </a:ln>
        </p:spPr>
        <p:txBody>
          <a:bodyPr>
            <a:normAutofit fontScale="90000"/>
          </a:bodyPr>
          <a:lstStyle/>
          <a:p>
            <a:pPr algn="r">
              <a:lnSpc>
                <a:spcPct val="100000"/>
              </a:lnSpc>
            </a:pPr>
            <a:br>
              <a:rPr lang="en-GB" sz="12800" dirty="0">
                <a:latin typeface="Bahnschrift Light Condensed" panose="020B0502040204020203" pitchFamily="34" charset="0"/>
              </a:rPr>
            </a:br>
            <a:r>
              <a:rPr lang="en-GB" sz="9800" dirty="0">
                <a:latin typeface="Bahnschrift Light Condensed" panose="020B0502040204020203" pitchFamily="34" charset="0"/>
              </a:rPr>
              <a:t>Matthew 16:21-23</a:t>
            </a:r>
            <a:endParaRPr lang="en-GB" dirty="0"/>
          </a:p>
        </p:txBody>
      </p:sp>
      <p:pic>
        <p:nvPicPr>
          <p:cNvPr id="1030" name="Picture 6" descr="Vector decorative floral corner black and white Stock Vector Image &amp; Art -  Alamy">
            <a:extLst>
              <a:ext uri="{FF2B5EF4-FFF2-40B4-BE49-F238E27FC236}">
                <a16:creationId xmlns:a16="http://schemas.microsoft.com/office/drawing/2014/main" id="{ADF22B4F-10EB-5347-72C9-834063E8D6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26"/>
          <a:stretch/>
        </p:blipFill>
        <p:spPr bwMode="auto">
          <a:xfrm>
            <a:off x="27471" y="-345475"/>
            <a:ext cx="5353051" cy="69869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wnload Line Art, Design, Floral. Royalty-Free Vec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863" y="8205138"/>
            <a:ext cx="5914850" cy="34160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vider PNG Images | Free PNG Vector Graphics, Effects &amp; Backgrounds -  rawpixe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5704" y="8641553"/>
            <a:ext cx="762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83FCE0-E3CC-B046-F1DB-9AC7C05A11A8}"/>
              </a:ext>
            </a:extLst>
          </p:cNvPr>
          <p:cNvSpPr/>
          <p:nvPr/>
        </p:nvSpPr>
        <p:spPr>
          <a:xfrm>
            <a:off x="2926080" y="2297240"/>
            <a:ext cx="9402078" cy="2646878"/>
          </a:xfrm>
          <a:prstGeom prst="rect">
            <a:avLst/>
          </a:prstGeom>
          <a:noFill/>
        </p:spPr>
        <p:txBody>
          <a:bodyPr wrap="square" lIns="91440" tIns="45720" rIns="91440" bIns="45720">
            <a:spAutoFit/>
          </a:bodyPr>
          <a:lstStyle/>
          <a:p>
            <a:pPr algn="ctr"/>
            <a:r>
              <a:rPr lang="en-GB" sz="16600" b="1" cap="none" spc="0" dirty="0">
                <a:ln w="28575">
                  <a:solidFill>
                    <a:schemeClr val="bg1">
                      <a:lumMod val="50000"/>
                    </a:schemeClr>
                  </a:solidFill>
                  <a:prstDash val="solid"/>
                </a:ln>
                <a:solidFill>
                  <a:schemeClr val="accent4"/>
                </a:solidFill>
                <a:effectLst>
                  <a:outerShdw blurRad="38100" dist="22860" dir="5400000" algn="tl" rotWithShape="0">
                    <a:srgbClr val="000000">
                      <a:alpha val="30000"/>
                    </a:srgbClr>
                  </a:outerShdw>
                </a:effectLst>
                <a:latin typeface="Bahnschrift Light Condensed" panose="020B0502040204020203" pitchFamily="34" charset="0"/>
              </a:rPr>
              <a:t>God and Man</a:t>
            </a:r>
            <a:endParaRPr lang="en-GB" sz="16600" b="1" cap="none" spc="0" dirty="0">
              <a:ln w="28575">
                <a:solidFill>
                  <a:schemeClr val="bg1">
                    <a:lumMod val="50000"/>
                  </a:schemeClr>
                </a:solidFill>
                <a:prstDash val="solid"/>
              </a:ln>
              <a:solidFill>
                <a:schemeClr val="accent4"/>
              </a:solidFill>
              <a:effectLst>
                <a:outerShdw blurRad="38100" dist="22860" dir="5400000" algn="tl" rotWithShape="0">
                  <a:srgbClr val="000000">
                    <a:alpha val="30000"/>
                  </a:srgbClr>
                </a:outerShdw>
              </a:effectLst>
            </a:endParaRPr>
          </a:p>
        </p:txBody>
      </p:sp>
      <p:sp>
        <p:nvSpPr>
          <p:cNvPr id="4" name="Title 1">
            <a:extLst>
              <a:ext uri="{FF2B5EF4-FFF2-40B4-BE49-F238E27FC236}">
                <a16:creationId xmlns:a16="http://schemas.microsoft.com/office/drawing/2014/main" id="{FE23A67F-DBC8-F585-F8CD-E198E0DA5BED}"/>
              </a:ext>
            </a:extLst>
          </p:cNvPr>
          <p:cNvSpPr txBox="1">
            <a:spLocks/>
          </p:cNvSpPr>
          <p:nvPr/>
        </p:nvSpPr>
        <p:spPr>
          <a:xfrm>
            <a:off x="1450333" y="-86068"/>
            <a:ext cx="11677650" cy="3202910"/>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br>
              <a:rPr lang="en-GB" sz="4000" spc="600" dirty="0">
                <a:latin typeface="Bahnschrift Light Condensed" panose="020B0502040204020203" pitchFamily="34" charset="0"/>
              </a:rPr>
            </a:br>
            <a:r>
              <a:rPr lang="en-GB" sz="15300" spc="600" dirty="0">
                <a:solidFill>
                  <a:schemeClr val="tx1">
                    <a:lumMod val="65000"/>
                    <a:lumOff val="35000"/>
                  </a:schemeClr>
                </a:solidFill>
                <a:latin typeface="Bahnschrift Light Condensed" panose="020B0502040204020203" pitchFamily="34" charset="0"/>
              </a:rPr>
              <a:t>THINGS OF </a:t>
            </a:r>
            <a:br>
              <a:rPr lang="en-GB" sz="2000" spc="600" dirty="0"/>
            </a:br>
            <a:endParaRPr lang="en-GB" sz="2000" spc="600" dirty="0"/>
          </a:p>
        </p:txBody>
      </p:sp>
    </p:spTree>
    <p:extLst>
      <p:ext uri="{BB962C8B-B14F-4D97-AF65-F5344CB8AC3E}">
        <p14:creationId xmlns:p14="http://schemas.microsoft.com/office/powerpoint/2010/main" val="421459735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908404"/>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11500" spc="600" dirty="0">
                <a:latin typeface="Century Gothic" panose="020B0502020202020204" pitchFamily="34" charset="0"/>
              </a:rPr>
              <a:t>M</a:t>
            </a:r>
            <a:r>
              <a:rPr lang="en-GB" sz="9600" spc="600" dirty="0">
                <a:latin typeface="Century Gothic" panose="020B0502020202020204" pitchFamily="34" charset="0"/>
              </a:rPr>
              <a:t>atthew16:21</a:t>
            </a:r>
            <a:endParaRPr lang="en-GB" sz="54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539016" y="3775645"/>
            <a:ext cx="11415562" cy="2993365"/>
          </a:xfrm>
          <a:effectLst>
            <a:glow>
              <a:schemeClr val="accent1">
                <a:alpha val="0"/>
              </a:schemeClr>
            </a:glow>
          </a:effectLst>
        </p:spPr>
        <p:txBody>
          <a:bodyPr>
            <a:normAutofit/>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“I will be killed, and I will be raised again the third day.”</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4104" name="Picture 8" descr="Horizontal Divider Clipart.">
            <a:extLst>
              <a:ext uri="{FF2B5EF4-FFF2-40B4-BE49-F238E27FC236}">
                <a16:creationId xmlns:a16="http://schemas.microsoft.com/office/drawing/2014/main" id="{00B78AE3-1589-989C-95C5-93A221C6E8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383" y="1951090"/>
            <a:ext cx="8670208" cy="17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84361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1 Corinthians 1:18</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3185962"/>
            <a:ext cx="11415562" cy="3602163"/>
          </a:xfrm>
          <a:effectLst>
            <a:glow>
              <a:schemeClr val="accent1">
                <a:alpha val="0"/>
              </a:schemeClr>
            </a:glow>
          </a:effectLst>
        </p:spPr>
        <p:txBody>
          <a:bodyPr>
            <a:normAutofit lnSpcReduction="10000"/>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For the message of the cross is foolishness to those who are perishing, but to us who are being saved it is the power of God. </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8008" y="1688185"/>
            <a:ext cx="8670208" cy="17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5290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86494F-D8AC-2899-C823-A30E48380C24}"/>
              </a:ext>
            </a:extLst>
          </p:cNvPr>
          <p:cNvSpPr>
            <a:spLocks noGrp="1"/>
          </p:cNvSpPr>
          <p:nvPr>
            <p:ph type="title"/>
          </p:nvPr>
        </p:nvSpPr>
        <p:spPr>
          <a:xfrm>
            <a:off x="911870" y="851480"/>
            <a:ext cx="4879330" cy="2318097"/>
          </a:xfrm>
        </p:spPr>
        <p:txBody>
          <a:bodyPr>
            <a:noAutofit/>
          </a:bodyPr>
          <a:lstStyle/>
          <a:p>
            <a:r>
              <a:rPr lang="en-GB" sz="7200" b="1" dirty="0">
                <a:latin typeface="Agency FB" panose="020B0503020202020204" pitchFamily="34" charset="0"/>
              </a:rPr>
              <a:t>Chapter 17, Chapter 20, and John 12, </a:t>
            </a:r>
          </a:p>
        </p:txBody>
      </p:sp>
      <p:sp>
        <p:nvSpPr>
          <p:cNvPr id="3" name="Content Placeholder 2">
            <a:extLst>
              <a:ext uri="{FF2B5EF4-FFF2-40B4-BE49-F238E27FC236}">
                <a16:creationId xmlns:a16="http://schemas.microsoft.com/office/drawing/2014/main" id="{C0EAD14D-4AE0-D456-AC1A-0E9B1299BFA1}"/>
              </a:ext>
            </a:extLst>
          </p:cNvPr>
          <p:cNvSpPr>
            <a:spLocks noGrp="1"/>
          </p:cNvSpPr>
          <p:nvPr>
            <p:ph idx="1"/>
          </p:nvPr>
        </p:nvSpPr>
        <p:spPr>
          <a:xfrm>
            <a:off x="1237827" y="3611861"/>
            <a:ext cx="7360577" cy="3020602"/>
          </a:xfrm>
        </p:spPr>
        <p:txBody>
          <a:bodyPr>
            <a:normAutofit/>
          </a:bodyPr>
          <a:lstStyle/>
          <a:p>
            <a:pPr marL="0" indent="0">
              <a:buNone/>
            </a:pPr>
            <a:r>
              <a:rPr lang="en-GB" sz="4800" dirty="0">
                <a:latin typeface="Agency FB" panose="020B0503020202020204" pitchFamily="34" charset="0"/>
              </a:rPr>
              <a:t>Jesus is continuing to show these things to them about His death and resurrection, which they never are able to grasp.</a:t>
            </a:r>
          </a:p>
        </p:txBody>
      </p:sp>
      <p:pic>
        <p:nvPicPr>
          <p:cNvPr id="4" name="Picture 2" descr="Stylized hi-res stock photography and images - Alamy">
            <a:extLst>
              <a:ext uri="{FF2B5EF4-FFF2-40B4-BE49-F238E27FC236}">
                <a16:creationId xmlns:a16="http://schemas.microsoft.com/office/drawing/2014/main" id="{03A09BB9-01D5-A3B4-4503-1FD2D7C14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152" b="7508"/>
          <a:stretch/>
        </p:blipFill>
        <p:spPr bwMode="auto">
          <a:xfrm>
            <a:off x="8255966" y="-804474"/>
            <a:ext cx="3255653" cy="846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9375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98" r="34163" b="-2"/>
          <a:stretch/>
        </p:blipFill>
        <p:spPr bwMode="auto">
          <a:xfrm>
            <a:off x="4164459" y="45730"/>
            <a:ext cx="792480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BIBLE">
            <a:extLst>
              <a:ext uri="{FF2B5EF4-FFF2-40B4-BE49-F238E27FC236}">
                <a16:creationId xmlns:a16="http://schemas.microsoft.com/office/drawing/2014/main" id="{29C346DA-747D-AE87-5D28-5ED113F580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03" r="2" b="12436"/>
          <a:stretch/>
        </p:blipFill>
        <p:spPr bwMode="auto">
          <a:xfrm>
            <a:off x="4650916" y="3474720"/>
            <a:ext cx="7555832" cy="33832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Freeform: Shape 1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643467" y="-452306"/>
            <a:ext cx="10719750" cy="3877197"/>
          </a:xfrm>
        </p:spPr>
        <p:txBody>
          <a:bodyPr>
            <a:normAutofit/>
          </a:bodyPr>
          <a:lstStyle/>
          <a:p>
            <a:pPr algn="l"/>
            <a:r>
              <a:rPr lang="en-GB" sz="11500" spc="600" dirty="0">
                <a:latin typeface="Century Gothic" panose="020B0502020202020204" pitchFamily="34" charset="0"/>
              </a:rPr>
              <a:t>John 13:8</a:t>
            </a:r>
            <a:endParaRPr lang="en-GB" sz="115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21733" y="3914198"/>
            <a:ext cx="5600805" cy="2450386"/>
          </a:xfrm>
        </p:spPr>
        <p:txBody>
          <a:bodyPr>
            <a:noAutofit/>
          </a:bodyPr>
          <a:lstStyle/>
          <a:p>
            <a:pPr algn="l"/>
            <a:r>
              <a:rPr lang="en-GB" sz="5400" dirty="0">
                <a:latin typeface="Agency FB" panose="020B0503020202020204" pitchFamily="34" charset="0"/>
                <a:ea typeface="ADLaM Display" panose="020F0502020204030204" pitchFamily="2" charset="0"/>
                <a:cs typeface="ADLaM Display" panose="020F0502020204030204" pitchFamily="2" charset="0"/>
              </a:rPr>
              <a:t>Peter said to Him, “You shall never wash my feet!”</a:t>
            </a:r>
            <a:endParaRPr lang="en-GB" sz="5400" b="1" dirty="0">
              <a:latin typeface="Agency FB" panose="020B0503020202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58914588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690423" y="1276350"/>
            <a:ext cx="8311687" cy="5082847"/>
          </a:xfrm>
        </p:spPr>
        <p:txBody>
          <a:bodyPr>
            <a:normAutofit/>
          </a:bodyPr>
          <a:lstStyle/>
          <a:p>
            <a:pPr algn="l"/>
            <a:r>
              <a:rPr lang="en-GB" sz="7200" dirty="0">
                <a:latin typeface="Agency FB" panose="020B0503020202020204" pitchFamily="34" charset="0"/>
                <a:ea typeface="ADLaM Display" panose="020F0502020204030204" pitchFamily="2" charset="0"/>
                <a:cs typeface="ADLaM Display" panose="020F0502020204030204" pitchFamily="2" charset="0"/>
              </a:rPr>
              <a:t>When the Holy Spirit comes…… </a:t>
            </a:r>
          </a:p>
          <a:p>
            <a:pPr algn="l"/>
            <a:r>
              <a:rPr lang="en-GB" sz="7200" b="1" dirty="0">
                <a:latin typeface="Agency FB" panose="020B0503020202020204" pitchFamily="34" charset="0"/>
                <a:ea typeface="ADLaM Display" panose="020F0502020204030204" pitchFamily="2" charset="0"/>
                <a:cs typeface="ADLaM Display" panose="020F0502020204030204" pitchFamily="2" charset="0"/>
              </a:rPr>
              <a:t>“He will bring all things to your remembrance.” </a:t>
            </a:r>
          </a:p>
        </p:txBody>
      </p:sp>
      <p:pic>
        <p:nvPicPr>
          <p:cNvPr id="7" name="Picture 2" descr="Stylized hi-res stock photography and images - Alamy">
            <a:extLst>
              <a:ext uri="{FF2B5EF4-FFF2-40B4-BE49-F238E27FC236}">
                <a16:creationId xmlns:a16="http://schemas.microsoft.com/office/drawing/2014/main" id="{B6E21925-2308-4B1A-27D3-F6FB94F57A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9" b="83243" l="64137" r="96015">
                        <a14:foregroundMark x1="72142" y1="34892" x2="72142" y2="34892"/>
                        <a14:foregroundMark x1="73591" y1="35683" x2="73591" y2="35683"/>
                      </a14:backgroundRemoval>
                    </a14:imgEffect>
                  </a14:imgLayer>
                </a14:imgProps>
              </a:ext>
              <a:ext uri="{28A0092B-C50C-407E-A947-70E740481C1C}">
                <a14:useLocalDpi xmlns:a14="http://schemas.microsoft.com/office/drawing/2010/main" val="0"/>
              </a:ext>
            </a:extLst>
          </a:blip>
          <a:srcRect l="60152" b="7508"/>
          <a:stretch/>
        </p:blipFill>
        <p:spPr bwMode="auto">
          <a:xfrm>
            <a:off x="9002110" y="-513396"/>
            <a:ext cx="3031806" cy="788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82900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Flourish Line Clipart.">
            <a:extLst>
              <a:ext uri="{FF2B5EF4-FFF2-40B4-BE49-F238E27FC236}">
                <a16:creationId xmlns:a16="http://schemas.microsoft.com/office/drawing/2014/main" id="{3970A743-ABF9-49B7-B34B-FEFABA7AD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12192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995223" y="901700"/>
            <a:ext cx="10587177" cy="4670097"/>
          </a:xfrm>
        </p:spPr>
        <p:txBody>
          <a:bodyPr>
            <a:normAutofit/>
          </a:bodyPr>
          <a:lstStyle/>
          <a:p>
            <a:r>
              <a:rPr lang="en-GB" sz="7200" dirty="0">
                <a:latin typeface="Agency FB" panose="020B0503020202020204" pitchFamily="34" charset="0"/>
                <a:ea typeface="ADLaM Display" panose="020F0502020204030204" pitchFamily="2" charset="0"/>
                <a:cs typeface="ADLaM Display" panose="020F0502020204030204" pitchFamily="2" charset="0"/>
              </a:rPr>
              <a:t>How we must be careful not to substitute the things of men for the </a:t>
            </a:r>
            <a:r>
              <a:rPr lang="en-GB" sz="13800" dirty="0">
                <a:latin typeface="Agency FB" panose="020B0503020202020204" pitchFamily="34" charset="0"/>
                <a:ea typeface="ADLaM Display" panose="020F0502020204030204" pitchFamily="2" charset="0"/>
                <a:cs typeface="ADLaM Display" panose="020F0502020204030204" pitchFamily="2" charset="0"/>
              </a:rPr>
              <a:t>things of God?</a:t>
            </a:r>
            <a:endParaRPr lang="en-GB" sz="7200" b="1" dirty="0">
              <a:latin typeface="Agency FB" panose="020B0503020202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349317679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5" name="Rectangle 225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530" name="Picture 2" descr="When a Good God Seems Far From Good – Set Apart">
            <a:extLst>
              <a:ext uri="{FF2B5EF4-FFF2-40B4-BE49-F238E27FC236}">
                <a16:creationId xmlns:a16="http://schemas.microsoft.com/office/drawing/2014/main" id="{6BE0537F-05D5-4F69-ADCA-5DED7D790D4C}"/>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9"/>
          <a:stretch/>
        </p:blipFill>
        <p:spPr bwMode="auto">
          <a:xfrm>
            <a:off x="-152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C100C3-C555-965A-7E3A-0F4C83C0F2A5}"/>
              </a:ext>
            </a:extLst>
          </p:cNvPr>
          <p:cNvSpPr txBox="1"/>
          <p:nvPr/>
        </p:nvSpPr>
        <p:spPr>
          <a:xfrm>
            <a:off x="152400" y="1529527"/>
            <a:ext cx="9004300" cy="2748253"/>
          </a:xfrm>
          <a:prstGeom prst="rect">
            <a:avLst/>
          </a:prstGeom>
          <a:noFill/>
        </p:spPr>
        <p:txBody>
          <a:bodyPr wrap="square">
            <a:spAutoFit/>
          </a:bodyPr>
          <a:lstStyle/>
          <a:p>
            <a:pPr marL="342900" lvl="0" indent="-342900" algn="just">
              <a:lnSpc>
                <a:spcPct val="115000"/>
              </a:lnSpc>
              <a:spcAft>
                <a:spcPts val="1000"/>
              </a:spcAft>
              <a:buFont typeface="+mj-lt"/>
              <a:buAutoNum type="arabicPeriod"/>
            </a:pPr>
            <a:r>
              <a:rPr lang="en-GB" sz="9600" b="1" dirty="0">
                <a:effectLst/>
                <a:latin typeface="Agency FB" panose="020B0503020202020204" pitchFamily="34" charset="0"/>
                <a:ea typeface="Calibri" panose="020F0502020204030204" pitchFamily="34" charset="0"/>
                <a:cs typeface="Latha" panose="020B0604020202020204" pitchFamily="34" charset="0"/>
              </a:rPr>
              <a:t> The plan of </a:t>
            </a:r>
            <a:r>
              <a:rPr lang="en-GB" sz="16600" b="1" dirty="0">
                <a:solidFill>
                  <a:schemeClr val="bg1"/>
                </a:solidFill>
                <a:effectLst/>
                <a:latin typeface="Agency FB" panose="020B0503020202020204" pitchFamily="34" charset="0"/>
                <a:ea typeface="Calibri" panose="020F0502020204030204" pitchFamily="34" charset="0"/>
                <a:cs typeface="Latha" panose="020B0604020202020204" pitchFamily="34" charset="0"/>
              </a:rPr>
              <a:t>. </a:t>
            </a:r>
            <a:endParaRPr lang="en-GB" sz="8000" dirty="0">
              <a:solidFill>
                <a:schemeClr val="bg1"/>
              </a:solidFill>
              <a:effectLst/>
              <a:latin typeface="Agency FB" panose="020B0503020202020204" pitchFamily="34" charset="0"/>
              <a:ea typeface="Calibri" panose="020F0502020204030204" pitchFamily="34" charset="0"/>
              <a:cs typeface="Latha" panose="020B0604020202020204" pitchFamily="34" charset="0"/>
            </a:endParaRPr>
          </a:p>
        </p:txBody>
      </p:sp>
      <p:sp>
        <p:nvSpPr>
          <p:cNvPr id="6" name="Rectangle 5">
            <a:extLst>
              <a:ext uri="{FF2B5EF4-FFF2-40B4-BE49-F238E27FC236}">
                <a16:creationId xmlns:a16="http://schemas.microsoft.com/office/drawing/2014/main" id="{0277660D-7502-F6B1-B059-DDDFBE06FFCB}"/>
              </a:ext>
            </a:extLst>
          </p:cNvPr>
          <p:cNvSpPr/>
          <p:nvPr/>
        </p:nvSpPr>
        <p:spPr>
          <a:xfrm>
            <a:off x="4289634" y="1798934"/>
            <a:ext cx="5921166" cy="2646878"/>
          </a:xfrm>
          <a:prstGeom prst="rect">
            <a:avLst/>
          </a:prstGeom>
          <a:noFill/>
        </p:spPr>
        <p:txBody>
          <a:bodyPr wrap="square" lIns="91440" tIns="45720" rIns="91440" bIns="45720">
            <a:spAutoFit/>
          </a:bodyPr>
          <a:lstStyle/>
          <a:p>
            <a:pPr algn="ctr"/>
            <a:r>
              <a:rPr lang="en-GB" sz="16600" b="1" cap="none" spc="0" dirty="0">
                <a:ln w="28575">
                  <a:solidFill>
                    <a:schemeClr val="bg1"/>
                  </a:solidFill>
                  <a:prstDash val="solid"/>
                </a:ln>
                <a:effectLst>
                  <a:outerShdw blurRad="38100" dist="22860" dir="5400000" algn="tl" rotWithShape="0">
                    <a:srgbClr val="000000">
                      <a:alpha val="30000"/>
                    </a:srgbClr>
                  </a:outerShdw>
                </a:effectLst>
                <a:latin typeface="Agency FB" panose="020B0503020202020204" pitchFamily="34" charset="0"/>
                <a:ea typeface="Calibri" panose="020F0502020204030204" pitchFamily="34" charset="0"/>
                <a:cs typeface="Latha" panose="020B0604020202020204" pitchFamily="34" charset="0"/>
              </a:rPr>
              <a:t>God</a:t>
            </a:r>
            <a:endParaRPr lang="en-GB" sz="16600" b="1" cap="none" spc="0" dirty="0">
              <a:ln w="28575">
                <a:solidFill>
                  <a:schemeClr val="bg1"/>
                </a:solidFill>
                <a:prstDash val="solid"/>
              </a:ln>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7105015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16:21</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627698"/>
            <a:ext cx="11415562" cy="4160428"/>
          </a:xfrm>
          <a:effectLst>
            <a:glow>
              <a:schemeClr val="accent1">
                <a:alpha val="0"/>
              </a:schemeClr>
            </a:glow>
          </a:effectLst>
        </p:spPr>
        <p:txBody>
          <a:bodyPr>
            <a:normAutofit fontScale="92500" lnSpcReduction="10000"/>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From that time Jesus began to show to His disciples that He must go to Jerusalem, and suffer many things from the elders and chief priests and scribes, and be killed, and be raised the third day.</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1690092"/>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64261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4:17</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3224462"/>
            <a:ext cx="11415562" cy="3563663"/>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From that time Jesus began to preach and to say, “Repent, for the kingdom of heaven is at hand.”</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7140" y="1808001"/>
            <a:ext cx="8073460" cy="162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06179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16:21</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627698"/>
            <a:ext cx="11415562" cy="4160428"/>
          </a:xfrm>
          <a:effectLst>
            <a:glow>
              <a:schemeClr val="accent1">
                <a:alpha val="0"/>
              </a:schemeClr>
            </a:glow>
          </a:effectLst>
        </p:spPr>
        <p:txBody>
          <a:bodyPr>
            <a:normAutofit/>
          </a:bodyPr>
          <a:lstStyle/>
          <a:p>
            <a:r>
              <a:rPr lang="en-GB" sz="8800" b="1" dirty="0">
                <a:latin typeface="Agency FB" panose="020B0503020202020204" pitchFamily="34" charset="0"/>
                <a:ea typeface="ADLaM Display" panose="020F0502020204030204" pitchFamily="2" charset="0"/>
                <a:cs typeface="ADLaM Display" panose="020F0502020204030204" pitchFamily="2" charset="0"/>
              </a:rPr>
              <a:t>“began”</a:t>
            </a:r>
          </a:p>
          <a:p>
            <a:r>
              <a:rPr lang="en-GB" sz="6600" dirty="0">
                <a:latin typeface="Agency FB" panose="020B0503020202020204" pitchFamily="34" charset="0"/>
                <a:ea typeface="ADLaM Display" panose="020F0502020204030204" pitchFamily="2" charset="0"/>
                <a:cs typeface="ADLaM Display" panose="020F0502020204030204" pitchFamily="2" charset="0"/>
              </a:rPr>
              <a:t> Jesus began the process of showing His disciples that He must die and be raised from the dead. </a:t>
            </a: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1690092"/>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34365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908404"/>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11500" spc="600" dirty="0">
                <a:latin typeface="Century Gothic" panose="020B0502020202020204" pitchFamily="34" charset="0"/>
              </a:rPr>
              <a:t>M</a:t>
            </a:r>
            <a:r>
              <a:rPr lang="en-GB" sz="9600" spc="600" dirty="0">
                <a:latin typeface="Century Gothic" panose="020B0502020202020204" pitchFamily="34" charset="0"/>
              </a:rPr>
              <a:t>atthew16:21-23</a:t>
            </a:r>
            <a:endParaRPr lang="en-GB" sz="54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539016" y="3775645"/>
            <a:ext cx="11415562" cy="2993365"/>
          </a:xfrm>
          <a:effectLst>
            <a:glow>
              <a:schemeClr val="accent1">
                <a:alpha val="0"/>
              </a:schemeClr>
            </a:glow>
          </a:effectLst>
        </p:spPr>
        <p:txBody>
          <a:bodyPr>
            <a:normAutofit fontScale="92500"/>
          </a:bodyPr>
          <a:lstStyle/>
          <a:p>
            <a:r>
              <a:rPr lang="en-GB" sz="8000">
                <a:latin typeface="Agency FB" panose="020B0503020202020204" pitchFamily="34" charset="0"/>
                <a:ea typeface="ADLaM Display" panose="020F0502020204030204" pitchFamily="2" charset="0"/>
                <a:cs typeface="ADLaM Display" panose="020F0502020204030204" pitchFamily="2" charset="0"/>
              </a:rPr>
              <a:t>‘’for you are not mindful of the things of </a:t>
            </a:r>
            <a:r>
              <a:rPr lang="en-GB" sz="12400" b="1">
                <a:latin typeface="Agency FB" panose="020B0503020202020204" pitchFamily="34" charset="0"/>
                <a:ea typeface="ADLaM Display" panose="020F0502020204030204" pitchFamily="2" charset="0"/>
                <a:cs typeface="ADLaM Display" panose="020F0502020204030204" pitchFamily="2" charset="0"/>
              </a:rPr>
              <a:t>God</a:t>
            </a:r>
            <a:r>
              <a:rPr lang="en-GB" sz="8000">
                <a:latin typeface="Agency FB" panose="020B0503020202020204" pitchFamily="34" charset="0"/>
                <a:ea typeface="ADLaM Display" panose="020F0502020204030204" pitchFamily="2" charset="0"/>
                <a:cs typeface="ADLaM Display" panose="020F0502020204030204" pitchFamily="2" charset="0"/>
              </a:rPr>
              <a:t>, but the things of </a:t>
            </a:r>
            <a:r>
              <a:rPr lang="en-GB" sz="12400" b="1">
                <a:latin typeface="Agency FB" panose="020B0503020202020204" pitchFamily="34" charset="0"/>
                <a:ea typeface="ADLaM Display" panose="020F0502020204030204" pitchFamily="2" charset="0"/>
                <a:cs typeface="ADLaM Display" panose="020F0502020204030204" pitchFamily="2" charset="0"/>
              </a:rPr>
              <a:t>men</a:t>
            </a:r>
            <a:r>
              <a:rPr lang="en-GB" sz="8000">
                <a:latin typeface="Agency FB" panose="020B0503020202020204" pitchFamily="34" charset="0"/>
                <a:ea typeface="ADLaM Display" panose="020F0502020204030204" pitchFamily="2" charset="0"/>
                <a:cs typeface="ADLaM Display" panose="020F0502020204030204" pitchFamily="2" charset="0"/>
              </a:rPr>
              <a:t>.’’</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221911514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16:21</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627697"/>
            <a:ext cx="11415562" cy="4230303"/>
          </a:xfrm>
          <a:effectLst>
            <a:glow>
              <a:schemeClr val="accent1">
                <a:alpha val="0"/>
              </a:schemeClr>
            </a:glow>
          </a:effectLst>
        </p:spPr>
        <p:txBody>
          <a:bodyPr>
            <a:normAutofit fontScale="85000" lnSpcReduction="20000"/>
          </a:bodyPr>
          <a:lstStyle/>
          <a:p>
            <a:r>
              <a:rPr lang="en-GB" sz="13500" b="1" dirty="0">
                <a:latin typeface="Agency FB" panose="020B0503020202020204" pitchFamily="34" charset="0"/>
                <a:ea typeface="ADLaM Display" panose="020F0502020204030204" pitchFamily="2" charset="0"/>
                <a:cs typeface="ADLaM Display" panose="020F0502020204030204" pitchFamily="2" charset="0"/>
              </a:rPr>
              <a:t>“must” </a:t>
            </a:r>
          </a:p>
          <a:p>
            <a:r>
              <a:rPr lang="en-GB" sz="6600" dirty="0">
                <a:latin typeface="Agency FB" panose="020B0503020202020204" pitchFamily="34" charset="0"/>
                <a:ea typeface="ADLaM Display" panose="020F0502020204030204" pitchFamily="2" charset="0"/>
                <a:cs typeface="ADLaM Display" panose="020F0502020204030204" pitchFamily="2" charset="0"/>
              </a:rPr>
              <a:t>That is the necessity. </a:t>
            </a:r>
          </a:p>
          <a:p>
            <a:r>
              <a:rPr lang="en-GB" sz="6600" dirty="0">
                <a:latin typeface="Agency FB" panose="020B0503020202020204" pitchFamily="34" charset="0"/>
                <a:ea typeface="ADLaM Display" panose="020F0502020204030204" pitchFamily="2" charset="0"/>
                <a:cs typeface="ADLaM Display" panose="020F0502020204030204" pitchFamily="2" charset="0"/>
              </a:rPr>
              <a:t>There is no plan B.</a:t>
            </a:r>
          </a:p>
          <a:p>
            <a:r>
              <a:rPr lang="en-GB" sz="6600" dirty="0">
                <a:latin typeface="Agency FB" panose="020B0503020202020204" pitchFamily="34" charset="0"/>
                <a:ea typeface="ADLaM Display" panose="020F0502020204030204" pitchFamily="2" charset="0"/>
                <a:cs typeface="ADLaM Display" panose="020F0502020204030204" pitchFamily="2" charset="0"/>
              </a:rPr>
              <a:t>This is not whimsical. </a:t>
            </a:r>
          </a:p>
          <a:p>
            <a:r>
              <a:rPr lang="en-GB" sz="6600" dirty="0">
                <a:latin typeface="Agency FB" panose="020B0503020202020204" pitchFamily="34" charset="0"/>
                <a:ea typeface="ADLaM Display" panose="020F0502020204030204" pitchFamily="2" charset="0"/>
                <a:cs typeface="ADLaM Display" panose="020F0502020204030204" pitchFamily="2" charset="0"/>
              </a:rPr>
              <a:t>This is a must.</a:t>
            </a: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1690092"/>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2317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192431"/>
            <a:ext cx="12192000" cy="1295781"/>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4800" spc="600" dirty="0">
                <a:latin typeface="Century Gothic" panose="020B0502020202020204" pitchFamily="34" charset="0"/>
              </a:rPr>
              <a:t>FOUR things made it necessary</a:t>
            </a:r>
            <a:r>
              <a:rPr lang="en-GB" sz="9600" spc="600" dirty="0">
                <a:latin typeface="Century Gothic" panose="020B0502020202020204" pitchFamily="34" charset="0"/>
              </a:rPr>
              <a:t> </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74338" y="1995258"/>
            <a:ext cx="11415562" cy="1799924"/>
          </a:xfrm>
          <a:effectLst>
            <a:glow>
              <a:schemeClr val="accent1">
                <a:alpha val="0"/>
              </a:schemeClr>
            </a:glow>
          </a:effectLst>
        </p:spPr>
        <p:txBody>
          <a:bodyPr>
            <a:normAutofit/>
          </a:bodyPr>
          <a:lstStyle/>
          <a:p>
            <a:r>
              <a:rPr lang="en-GB" sz="9600" b="1" dirty="0">
                <a:latin typeface="Agency FB" panose="020B0503020202020204" pitchFamily="34" charset="0"/>
                <a:ea typeface="ADLaM Display" panose="020F0502020204030204" pitchFamily="2" charset="0"/>
                <a:cs typeface="ADLaM Display" panose="020F0502020204030204" pitchFamily="2" charset="0"/>
              </a:rPr>
              <a:t>a)	Human sin.</a:t>
            </a:r>
            <a:endParaRPr lang="en-GB" sz="5400"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043" y="1066991"/>
            <a:ext cx="5814708" cy="116748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The Real Meaning of Original Sin | Lion's Roar">
            <a:extLst>
              <a:ext uri="{FF2B5EF4-FFF2-40B4-BE49-F238E27FC236}">
                <a16:creationId xmlns:a16="http://schemas.microsoft.com/office/drawing/2014/main" id="{2AF8E2F3-13F0-0EBD-F812-6DF2D866E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051" y="2921267"/>
            <a:ext cx="7706227" cy="4403558"/>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10070"/>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192431"/>
            <a:ext cx="12192000" cy="1295781"/>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4800" spc="600" dirty="0">
                <a:latin typeface="Century Gothic" panose="020B0502020202020204" pitchFamily="34" charset="0"/>
              </a:rPr>
              <a:t>FOUR things made it necessary</a:t>
            </a:r>
            <a:r>
              <a:rPr lang="en-GB" sz="9600" spc="600" dirty="0">
                <a:latin typeface="Century Gothic" panose="020B0502020202020204" pitchFamily="34" charset="0"/>
              </a:rPr>
              <a:t> </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74338" y="1995258"/>
            <a:ext cx="11415562" cy="1799924"/>
          </a:xfrm>
          <a:effectLst>
            <a:glow>
              <a:schemeClr val="accent1">
                <a:alpha val="0"/>
              </a:schemeClr>
            </a:glow>
          </a:effectLst>
        </p:spPr>
        <p:txBody>
          <a:bodyPr>
            <a:normAutofit/>
          </a:bodyPr>
          <a:lstStyle/>
          <a:p>
            <a:r>
              <a:rPr lang="en-GB" sz="9600" b="1" dirty="0">
                <a:latin typeface="Agency FB" panose="020B0503020202020204" pitchFamily="34" charset="0"/>
                <a:ea typeface="ADLaM Display" panose="020F0502020204030204" pitchFamily="2" charset="0"/>
                <a:cs typeface="ADLaM Display" panose="020F0502020204030204" pitchFamily="2" charset="0"/>
              </a:rPr>
              <a:t>b)	 Divine Requirement.</a:t>
            </a:r>
            <a:endParaRPr lang="en-GB" sz="5400"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043" y="1066991"/>
            <a:ext cx="5814708" cy="1167484"/>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ithout Shedding of Blood There Is No Remission:">
            <a:extLst>
              <a:ext uri="{FF2B5EF4-FFF2-40B4-BE49-F238E27FC236}">
                <a16:creationId xmlns:a16="http://schemas.microsoft.com/office/drawing/2014/main" id="{032510FA-1CD2-162D-48D5-6BF2860B6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5" b="55629"/>
          <a:stretch/>
        </p:blipFill>
        <p:spPr bwMode="auto">
          <a:xfrm>
            <a:off x="-361996" y="3282215"/>
            <a:ext cx="12888229" cy="3575785"/>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40639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192431"/>
            <a:ext cx="12192000" cy="1295781"/>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4800" spc="600" dirty="0">
                <a:latin typeface="Century Gothic" panose="020B0502020202020204" pitchFamily="34" charset="0"/>
              </a:rPr>
              <a:t>FOUR things made it necessary</a:t>
            </a:r>
            <a:r>
              <a:rPr lang="en-GB" sz="9600" spc="600" dirty="0">
                <a:latin typeface="Century Gothic" panose="020B0502020202020204" pitchFamily="34" charset="0"/>
              </a:rPr>
              <a:t> </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74338" y="1995258"/>
            <a:ext cx="11415562" cy="1799924"/>
          </a:xfrm>
          <a:effectLst>
            <a:glow>
              <a:schemeClr val="accent1">
                <a:alpha val="0"/>
              </a:schemeClr>
            </a:glow>
          </a:effectLst>
        </p:spPr>
        <p:txBody>
          <a:bodyPr>
            <a:normAutofit/>
          </a:bodyPr>
          <a:lstStyle/>
          <a:p>
            <a:r>
              <a:rPr lang="en-GB" sz="9600" b="1" dirty="0">
                <a:latin typeface="Agency FB" panose="020B0503020202020204" pitchFamily="34" charset="0"/>
                <a:ea typeface="ADLaM Display" panose="020F0502020204030204" pitchFamily="2" charset="0"/>
                <a:cs typeface="ADLaM Display" panose="020F0502020204030204" pitchFamily="2" charset="0"/>
              </a:rPr>
              <a:t>c)	 Divine decree.</a:t>
            </a:r>
            <a:endParaRPr lang="en-GB" sz="5400"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043" y="1066991"/>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49A8F2-ED86-8C7A-262B-B5FA5729F425}"/>
              </a:ext>
            </a:extLst>
          </p:cNvPr>
          <p:cNvSpPr txBox="1"/>
          <p:nvPr/>
        </p:nvSpPr>
        <p:spPr>
          <a:xfrm>
            <a:off x="729915" y="3429000"/>
            <a:ext cx="10886730" cy="2519792"/>
          </a:xfrm>
          <a:prstGeom prst="rect">
            <a:avLst/>
          </a:prstGeom>
          <a:noFill/>
        </p:spPr>
        <p:txBody>
          <a:bodyPr wrap="square">
            <a:spAutoFit/>
          </a:bodyPr>
          <a:lstStyle/>
          <a:p>
            <a:pPr algn="ctr">
              <a:lnSpc>
                <a:spcPct val="115000"/>
              </a:lnSpc>
              <a:spcAft>
                <a:spcPts val="1000"/>
              </a:spcAft>
            </a:pPr>
            <a:r>
              <a:rPr lang="en-GB" sz="7200" dirty="0">
                <a:effectLst/>
                <a:latin typeface="Agency FB" panose="020B0503020202020204" pitchFamily="34" charset="0"/>
                <a:ea typeface="Calibri" panose="020F0502020204030204" pitchFamily="34" charset="0"/>
                <a:cs typeface="Latha" panose="020B0604020202020204" pitchFamily="34" charset="0"/>
              </a:rPr>
              <a:t>God by His determinate counsel and foreknowledge brought it to pass. </a:t>
            </a:r>
            <a:endParaRPr lang="en-GB" sz="6600" dirty="0">
              <a:effectLst/>
              <a:latin typeface="Agency FB" panose="020B050302020202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63192620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192431"/>
            <a:ext cx="12192000" cy="1295781"/>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4800" spc="600" dirty="0">
                <a:latin typeface="Century Gothic" panose="020B0502020202020204" pitchFamily="34" charset="0"/>
              </a:rPr>
              <a:t>FOUR things made it necessary</a:t>
            </a:r>
            <a:r>
              <a:rPr lang="en-GB" sz="9600" spc="600" dirty="0">
                <a:latin typeface="Century Gothic" panose="020B0502020202020204" pitchFamily="34" charset="0"/>
              </a:rPr>
              <a:t> </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297337" y="2783993"/>
            <a:ext cx="4755926" cy="3280515"/>
          </a:xfrm>
          <a:effectLst>
            <a:glow>
              <a:schemeClr val="accent1">
                <a:alpha val="0"/>
              </a:schemeClr>
            </a:glow>
          </a:effectLst>
        </p:spPr>
        <p:txBody>
          <a:bodyPr>
            <a:normAutofit/>
          </a:bodyPr>
          <a:lstStyle/>
          <a:p>
            <a:pPr marL="1143000" indent="-1143000">
              <a:buAutoNum type="alphaLcParenR" startAt="4"/>
            </a:pPr>
            <a:r>
              <a:rPr lang="en-GB" sz="8000" b="1" dirty="0">
                <a:latin typeface="Agency FB" panose="020B0503020202020204" pitchFamily="34" charset="0"/>
                <a:ea typeface="ADLaM Display" panose="020F0502020204030204" pitchFamily="2" charset="0"/>
                <a:cs typeface="ADLaM Display" panose="020F0502020204030204" pitchFamily="2" charset="0"/>
              </a:rPr>
              <a:t>Prophetic promise</a:t>
            </a:r>
            <a:r>
              <a:rPr lang="en-GB" sz="11500" b="1" dirty="0">
                <a:latin typeface="Agency FB" panose="020B0503020202020204" pitchFamily="34" charset="0"/>
                <a:ea typeface="ADLaM Display" panose="020F0502020204030204" pitchFamily="2" charset="0"/>
                <a:cs typeface="ADLaM Display" panose="020F0502020204030204" pitchFamily="2" charset="0"/>
              </a:rPr>
              <a:t>.</a:t>
            </a:r>
            <a:endParaRPr lang="en-GB" sz="6000"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043" y="904470"/>
            <a:ext cx="5814708" cy="1167484"/>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The Silent Lamb - Divine Perspective">
            <a:extLst>
              <a:ext uri="{FF2B5EF4-FFF2-40B4-BE49-F238E27FC236}">
                <a16:creationId xmlns:a16="http://schemas.microsoft.com/office/drawing/2014/main" id="{55B68E79-9869-B344-A3E1-BB63D0055D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918510" y="1530979"/>
            <a:ext cx="7114050" cy="5335538"/>
          </a:xfrm>
          <a:prstGeom prst="rect">
            <a:avLst/>
          </a:prstGeom>
          <a:noFill/>
          <a:effectLst>
            <a:softEdge rad="685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76590"/>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16:21</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627698"/>
            <a:ext cx="11415562" cy="4160428"/>
          </a:xfrm>
          <a:effectLst>
            <a:glow>
              <a:schemeClr val="accent1">
                <a:alpha val="0"/>
              </a:schemeClr>
            </a:glow>
          </a:effectLst>
        </p:spPr>
        <p:txBody>
          <a:bodyPr>
            <a:normAutofit fontScale="92500" lnSpcReduction="10000"/>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From that time Jesus began to show to His disciples that He must go to Jerusalem, and suffer many things from the elders and chief priests and scribes, and be killed, and be raised the third day.</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1690092"/>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5168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67816"/>
            <a:ext cx="12192000" cy="1295781"/>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6600" dirty="0" err="1">
                <a:latin typeface="Agency FB" panose="020B0503020202020204" pitchFamily="34" charset="0"/>
              </a:rPr>
              <a:t>i</a:t>
            </a:r>
            <a:r>
              <a:rPr lang="en-GB" sz="6600" dirty="0">
                <a:latin typeface="Agency FB" panose="020B0503020202020204" pitchFamily="34" charset="0"/>
              </a:rPr>
              <a:t>)	He must go to Jerusalem, it is a must. </a:t>
            </a:r>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56135" y="2764742"/>
            <a:ext cx="11723569" cy="3433927"/>
          </a:xfrm>
          <a:effectLst>
            <a:glow>
              <a:schemeClr val="accent1">
                <a:alpha val="0"/>
              </a:schemeClr>
            </a:glow>
          </a:effectLst>
        </p:spPr>
        <p:txBody>
          <a:bodyPr>
            <a:normAutofit fontScale="92500"/>
          </a:bodyPr>
          <a:lstStyle/>
          <a:p>
            <a:r>
              <a:rPr lang="en-GB" sz="8000" b="1" dirty="0">
                <a:latin typeface="Agency FB" panose="020B0503020202020204" pitchFamily="34" charset="0"/>
                <a:ea typeface="ADLaM Display" panose="020F0502020204030204" pitchFamily="2" charset="0"/>
                <a:cs typeface="ADLaM Display" panose="020F0502020204030204" pitchFamily="2" charset="0"/>
              </a:rPr>
              <a:t>o</a:t>
            </a:r>
            <a:r>
              <a:rPr lang="en-GB" sz="6500" b="1" dirty="0">
                <a:latin typeface="Agency FB" panose="020B0503020202020204" pitchFamily="34" charset="0"/>
                <a:ea typeface="ADLaM Display" panose="020F0502020204030204" pitchFamily="2" charset="0"/>
                <a:cs typeface="ADLaM Display" panose="020F0502020204030204" pitchFamily="2" charset="0"/>
              </a:rPr>
              <a:t>	Jesus had to go to the city of sacrifices. </a:t>
            </a:r>
          </a:p>
          <a:p>
            <a:r>
              <a:rPr lang="en-GB" sz="6500" b="1" dirty="0">
                <a:latin typeface="Agency FB" panose="020B0503020202020204" pitchFamily="34" charset="0"/>
                <a:ea typeface="ADLaM Display" panose="020F0502020204030204" pitchFamily="2" charset="0"/>
                <a:cs typeface="ADLaM Display" panose="020F0502020204030204" pitchFamily="2" charset="0"/>
              </a:rPr>
              <a:t>o	Jesus had to be the Passover Lamb. </a:t>
            </a:r>
          </a:p>
          <a:p>
            <a:r>
              <a:rPr lang="en-GB" sz="6500" b="1" dirty="0">
                <a:latin typeface="Agency FB" panose="020B0503020202020204" pitchFamily="34" charset="0"/>
                <a:ea typeface="ADLaM Display" panose="020F0502020204030204" pitchFamily="2" charset="0"/>
                <a:cs typeface="ADLaM Display" panose="020F0502020204030204" pitchFamily="2" charset="0"/>
              </a:rPr>
              <a:t>o	Jesus had to die the death for sin.</a:t>
            </a: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043" y="1664865"/>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77892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John 11:16</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3224462"/>
            <a:ext cx="11415562" cy="3563663"/>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Then Thomas, who is called the Twin, said to his fellow disciples, “Let us also go, that we may die with Him.”</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2056978"/>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58911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15:1</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3224462"/>
            <a:ext cx="11415562" cy="3563663"/>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Then the scribes and Pharisees who were from Jerusalem came to Jesus, saying,</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2056978"/>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9979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1520792"/>
            <a:ext cx="11415562" cy="5267333"/>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They never have to hunt Him like a </a:t>
            </a:r>
            <a:r>
              <a:rPr lang="en-GB" sz="9600" dirty="0">
                <a:latin typeface="Agency FB" panose="020B0503020202020204" pitchFamily="34" charset="0"/>
                <a:ea typeface="ADLaM Display" panose="020F0502020204030204" pitchFamily="2" charset="0"/>
                <a:cs typeface="ADLaM Display" panose="020F0502020204030204" pitchFamily="2" charset="0"/>
              </a:rPr>
              <a:t>fugitive. </a:t>
            </a:r>
          </a:p>
          <a:p>
            <a:r>
              <a:rPr lang="en-GB" sz="6600" dirty="0">
                <a:latin typeface="Agency FB" panose="020B0503020202020204" pitchFamily="34" charset="0"/>
                <a:ea typeface="ADLaM Display" panose="020F0502020204030204" pitchFamily="2" charset="0"/>
                <a:cs typeface="ADLaM Display" panose="020F0502020204030204" pitchFamily="2" charset="0"/>
              </a:rPr>
              <a:t>He would go and </a:t>
            </a:r>
            <a:r>
              <a:rPr lang="en-GB" sz="11500" dirty="0">
                <a:latin typeface="Agency FB" panose="020B0503020202020204" pitchFamily="34" charset="0"/>
                <a:ea typeface="ADLaM Display" panose="020F0502020204030204" pitchFamily="2" charset="0"/>
                <a:cs typeface="ADLaM Display" panose="020F0502020204030204" pitchFamily="2" charset="0"/>
              </a:rPr>
              <a:t>offer Himself</a:t>
            </a:r>
            <a:r>
              <a:rPr lang="en-GB" sz="6600" dirty="0">
                <a:latin typeface="Agency FB" panose="020B0503020202020204" pitchFamily="34" charset="0"/>
                <a:ea typeface="ADLaM Display" panose="020F0502020204030204" pitchFamily="2" charset="0"/>
                <a:cs typeface="ADLaM Display" panose="020F0502020204030204" pitchFamily="2" charset="0"/>
              </a:rPr>
              <a:t>.</a:t>
            </a:r>
          </a:p>
        </p:txBody>
      </p:sp>
      <p:pic>
        <p:nvPicPr>
          <p:cNvPr id="7" name="Picture 8" descr="Horizontal Divider Clipart.">
            <a:extLst>
              <a:ext uri="{FF2B5EF4-FFF2-40B4-BE49-F238E27FC236}">
                <a16:creationId xmlns:a16="http://schemas.microsoft.com/office/drawing/2014/main" id="{E04858B5-D906-6AD8-EC18-BB72DA439F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8646" y="353308"/>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5304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908404"/>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11500" spc="600" dirty="0">
                <a:latin typeface="Century Gothic" panose="020B0502020202020204" pitchFamily="34" charset="0"/>
              </a:rPr>
              <a:t>Proverbs 14:12</a:t>
            </a:r>
            <a:endParaRPr lang="en-GB" sz="54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71639" y="3863456"/>
            <a:ext cx="11415562" cy="2307521"/>
          </a:xfrm>
          <a:effectLst>
            <a:glow>
              <a:schemeClr val="accent1">
                <a:alpha val="0"/>
              </a:schemeClr>
            </a:glow>
          </a:effectLst>
        </p:spPr>
        <p:txBody>
          <a:bodyPr>
            <a:normAutofit fontScale="92500"/>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There is a way that seems right to a man, But its end is the way of death.</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4104" name="Picture 8" descr="Horizontal Divider Clipart.">
            <a:extLst>
              <a:ext uri="{FF2B5EF4-FFF2-40B4-BE49-F238E27FC236}">
                <a16:creationId xmlns:a16="http://schemas.microsoft.com/office/drawing/2014/main" id="{00B78AE3-1589-989C-95C5-93A221C6E8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872" y="1883717"/>
            <a:ext cx="8670208" cy="174081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lourish Line Clipart.">
            <a:extLst>
              <a:ext uri="{FF2B5EF4-FFF2-40B4-BE49-F238E27FC236}">
                <a16:creationId xmlns:a16="http://schemas.microsoft.com/office/drawing/2014/main" id="{9BAD72A1-9234-57C2-7E32-88391E6F8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324" y="9780604"/>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3469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John 10:18</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3089708"/>
            <a:ext cx="11415562" cy="3563663"/>
          </a:xfrm>
          <a:effectLst>
            <a:glow>
              <a:schemeClr val="accent1">
                <a:alpha val="0"/>
              </a:schemeClr>
            </a:glow>
          </a:effectLst>
        </p:spPr>
        <p:txBody>
          <a:bodyPr>
            <a:normAutofit fontScale="92500"/>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“No one takes it from Me, but I lay it down of Myself. I have power to lay it down, and I have power to take it again. This command I have received from My Father.”</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2056978"/>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3860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5EE093-4AE8-7506-007B-D91411816488}"/>
              </a:ext>
            </a:extLst>
          </p:cNvPr>
          <p:cNvPicPr>
            <a:picLocks noChangeAspect="1"/>
          </p:cNvPicPr>
          <p:nvPr/>
        </p:nvPicPr>
        <p:blipFill>
          <a:blip r:embed="rId2"/>
          <a:stretch>
            <a:fillRect/>
          </a:stretch>
        </p:blipFill>
        <p:spPr>
          <a:xfrm>
            <a:off x="584997" y="2420240"/>
            <a:ext cx="11022006" cy="5337722"/>
          </a:xfrm>
          <a:prstGeom prst="rect">
            <a:avLst/>
          </a:prstGeom>
          <a:effectLst>
            <a:softEdge rad="558800"/>
          </a:effectLst>
        </p:spPr>
      </p:pic>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John 19:10-11</a:t>
            </a:r>
            <a:endParaRPr lang="en-GB" sz="48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4420" y="2056978"/>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6">
            <a:extLst>
              <a:ext uri="{FF2B5EF4-FFF2-40B4-BE49-F238E27FC236}">
                <a16:creationId xmlns:a16="http://schemas.microsoft.com/office/drawing/2014/main" id="{D4D7BDAB-032A-FB53-6493-753147C711C3}"/>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62816473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a:latin typeface="Century Gothic" panose="020B0502020202020204" pitchFamily="34" charset="0"/>
              </a:rPr>
              <a:t>Matthew 26:53</a:t>
            </a:r>
            <a:endParaRPr lang="en-GB" sz="48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2056978"/>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F2D0CD65-E9F9-1F93-5E43-EB0D78EA5C87}"/>
              </a:ext>
            </a:extLst>
          </p:cNvPr>
          <p:cNvSpPr>
            <a:spLocks noGrp="1"/>
          </p:cNvSpPr>
          <p:nvPr>
            <p:ph type="subTitle" idx="1"/>
          </p:nvPr>
        </p:nvSpPr>
        <p:spPr/>
        <p:txBody>
          <a:bodyPr/>
          <a:lstStyle/>
          <a:p>
            <a:endParaRPr lang="en-GB"/>
          </a:p>
        </p:txBody>
      </p:sp>
      <p:pic>
        <p:nvPicPr>
          <p:cNvPr id="10" name="Picture 9">
            <a:extLst>
              <a:ext uri="{FF2B5EF4-FFF2-40B4-BE49-F238E27FC236}">
                <a16:creationId xmlns:a16="http://schemas.microsoft.com/office/drawing/2014/main" id="{22235681-D5C7-9786-9E02-C7AD34CC96B7}"/>
              </a:ext>
            </a:extLst>
          </p:cNvPr>
          <p:cNvPicPr>
            <a:picLocks noChangeAspect="1"/>
          </p:cNvPicPr>
          <p:nvPr/>
        </p:nvPicPr>
        <p:blipFill rotWithShape="1">
          <a:blip r:embed="rId3"/>
          <a:srcRect l="29763" t="29994" r="5816" b="14105"/>
          <a:stretch/>
        </p:blipFill>
        <p:spPr>
          <a:xfrm>
            <a:off x="710850" y="2119901"/>
            <a:ext cx="10770300" cy="5257039"/>
          </a:xfrm>
          <a:prstGeom prst="rect">
            <a:avLst/>
          </a:prstGeom>
          <a:effectLst>
            <a:softEdge rad="812800"/>
          </a:effectLst>
        </p:spPr>
      </p:pic>
    </p:spTree>
    <p:extLst>
      <p:ext uri="{BB962C8B-B14F-4D97-AF65-F5344CB8AC3E}">
        <p14:creationId xmlns:p14="http://schemas.microsoft.com/office/powerpoint/2010/main" val="72511566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Genesis 14:19</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3224462"/>
            <a:ext cx="11415562" cy="3100519"/>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 And he blessed him and said: “Blessed be Abram of God Most High, Possessor of heaven and earth;</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2056978"/>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56815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evotional Stories: Taking Inspiration From the Story of Abraham  Sacrificing Isaac | The Church of Almighty God">
            <a:extLst>
              <a:ext uri="{FF2B5EF4-FFF2-40B4-BE49-F238E27FC236}">
                <a16:creationId xmlns:a16="http://schemas.microsoft.com/office/drawing/2014/main" id="{32772C8E-A375-05A8-4F8D-6557B5932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75" y="941964"/>
            <a:ext cx="11203806" cy="6302141"/>
          </a:xfrm>
          <a:prstGeom prst="rect">
            <a:avLst/>
          </a:prstGeom>
          <a:noFill/>
          <a:effectLst>
            <a:softEdge rad="901700"/>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Genesis 22</a:t>
            </a:r>
            <a:endParaRPr lang="en-GB" sz="48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921" y="1770452"/>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D53A7DC0-17F4-B628-E32C-EDE2A357E435}"/>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8386775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2 Samuel 5:9, </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2974205"/>
            <a:ext cx="11415562" cy="3100519"/>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Then David dwelt in the stronghold, and called it the City of David. And David built all around from the </a:t>
            </a:r>
            <a:r>
              <a:rPr lang="en-GB" sz="6600" dirty="0" err="1">
                <a:latin typeface="Agency FB" panose="020B0503020202020204" pitchFamily="34" charset="0"/>
                <a:ea typeface="ADLaM Display" panose="020F0502020204030204" pitchFamily="2" charset="0"/>
                <a:cs typeface="ADLaM Display" panose="020F0502020204030204" pitchFamily="2" charset="0"/>
              </a:rPr>
              <a:t>Millo</a:t>
            </a:r>
            <a:r>
              <a:rPr lang="en-GB" sz="6600" dirty="0">
                <a:latin typeface="Agency FB" panose="020B0503020202020204" pitchFamily="34" charset="0"/>
                <a:ea typeface="ADLaM Display" panose="020F0502020204030204" pitchFamily="2" charset="0"/>
                <a:cs typeface="ADLaM Display" panose="020F0502020204030204" pitchFamily="2" charset="0"/>
              </a:rPr>
              <a:t> and inward.</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919" y="1806721"/>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8269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8000" spc="600" dirty="0">
                <a:latin typeface="Century Gothic" panose="020B0502020202020204" pitchFamily="34" charset="0"/>
              </a:rPr>
              <a:t>Song of Solomon 6:4</a:t>
            </a:r>
            <a:endParaRPr lang="en-GB" sz="40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2974205"/>
            <a:ext cx="11415562" cy="3100519"/>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O my love, you are as beautiful as Tirzah, Lovely as Jerusalem, Awesome as an army with banners!</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919" y="1806721"/>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5217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8000" spc="600" dirty="0">
                <a:latin typeface="Century Gothic" panose="020B0502020202020204" pitchFamily="34" charset="0"/>
              </a:rPr>
              <a:t>Psalm 137:5,</a:t>
            </a:r>
            <a:endParaRPr lang="en-GB" sz="40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2974205"/>
            <a:ext cx="11415562" cy="3100519"/>
          </a:xfrm>
          <a:effectLst>
            <a:glow>
              <a:schemeClr val="accent1">
                <a:alpha val="0"/>
              </a:schemeClr>
            </a:glow>
          </a:effectLst>
        </p:spPr>
        <p:txBody>
          <a:bodyPr>
            <a:normAutofit/>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If I forget you, O Jerusalem, Let my right hand forget its skill!</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919" y="1806721"/>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4109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3" name="Rectangle 4506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Moneychangers | Scripture illustration, Bible illustrations, Bible pictures">
            <a:extLst>
              <a:ext uri="{FF2B5EF4-FFF2-40B4-BE49-F238E27FC236}">
                <a16:creationId xmlns:a16="http://schemas.microsoft.com/office/drawing/2014/main" id="{B8D7A8BA-4653-AC26-9338-CA6B62D59E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79" b="4160"/>
          <a:stretch/>
        </p:blipFill>
        <p:spPr bwMode="auto">
          <a:xfrm>
            <a:off x="3128748"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5065" name="Rectangle 4506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38F8D0-EEDD-CA4F-D90C-58582FE26DAD}"/>
              </a:ext>
            </a:extLst>
          </p:cNvPr>
          <p:cNvSpPr>
            <a:spLocks noGrp="1"/>
          </p:cNvSpPr>
          <p:nvPr>
            <p:ph type="title"/>
          </p:nvPr>
        </p:nvSpPr>
        <p:spPr>
          <a:xfrm>
            <a:off x="365760" y="2954321"/>
            <a:ext cx="6015789" cy="1899912"/>
          </a:xfrm>
        </p:spPr>
        <p:txBody>
          <a:bodyPr>
            <a:normAutofit/>
          </a:bodyPr>
          <a:lstStyle/>
          <a:p>
            <a:r>
              <a:rPr lang="en-GB" sz="6000" dirty="0">
                <a:effectLst/>
                <a:latin typeface="Agency FB" panose="020B0503020202020204" pitchFamily="34" charset="0"/>
                <a:ea typeface="Calibri" panose="020F0502020204030204" pitchFamily="34" charset="0"/>
                <a:cs typeface="Latha" panose="020B0604020202020204" pitchFamily="34" charset="0"/>
              </a:rPr>
              <a:t>The </a:t>
            </a:r>
            <a:r>
              <a:rPr lang="en-GB" sz="6000" b="1" dirty="0">
                <a:effectLst/>
                <a:latin typeface="Agency FB" panose="020B0503020202020204" pitchFamily="34" charset="0"/>
                <a:ea typeface="Calibri" panose="020F0502020204030204" pitchFamily="34" charset="0"/>
                <a:cs typeface="Latha" panose="020B0604020202020204" pitchFamily="34" charset="0"/>
              </a:rPr>
              <a:t>first Passover</a:t>
            </a:r>
            <a:endParaRPr lang="en-GB" sz="11500" dirty="0">
              <a:latin typeface="Agency FB" panose="020B0503020202020204" pitchFamily="34" charset="0"/>
            </a:endParaRPr>
          </a:p>
        </p:txBody>
      </p:sp>
      <p:sp>
        <p:nvSpPr>
          <p:cNvPr id="3" name="Content Placeholder 2">
            <a:extLst>
              <a:ext uri="{FF2B5EF4-FFF2-40B4-BE49-F238E27FC236}">
                <a16:creationId xmlns:a16="http://schemas.microsoft.com/office/drawing/2014/main" id="{7C72B746-BFFF-2B62-949E-62961230AA77}"/>
              </a:ext>
            </a:extLst>
          </p:cNvPr>
          <p:cNvSpPr>
            <a:spLocks noGrp="1"/>
          </p:cNvSpPr>
          <p:nvPr>
            <p:ph idx="1"/>
          </p:nvPr>
        </p:nvSpPr>
        <p:spPr>
          <a:xfrm>
            <a:off x="365760" y="1731556"/>
            <a:ext cx="3822189" cy="3742762"/>
          </a:xfrm>
        </p:spPr>
        <p:txBody>
          <a:bodyPr>
            <a:normAutofit/>
          </a:bodyPr>
          <a:lstStyle/>
          <a:p>
            <a:pPr marL="0" indent="0">
              <a:buNone/>
            </a:pPr>
            <a:r>
              <a:rPr lang="en-GB" sz="8000" b="1" dirty="0">
                <a:latin typeface="Agency FB" panose="020B0503020202020204" pitchFamily="34" charset="0"/>
              </a:rPr>
              <a:t>John 2 </a:t>
            </a:r>
          </a:p>
        </p:txBody>
      </p:sp>
    </p:spTree>
    <p:extLst>
      <p:ext uri="{BB962C8B-B14F-4D97-AF65-F5344CB8AC3E}">
        <p14:creationId xmlns:p14="http://schemas.microsoft.com/office/powerpoint/2010/main" val="90611625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FFA10C-D8EE-6AFF-BB69-DC5C3A5B6F9E}"/>
              </a:ext>
            </a:extLst>
          </p:cNvPr>
          <p:cNvPicPr>
            <a:picLocks noChangeAspect="1"/>
          </p:cNvPicPr>
          <p:nvPr/>
        </p:nvPicPr>
        <p:blipFill rotWithShape="1">
          <a:blip r:embed="rId2"/>
          <a:srcRect r="5882" b="-1"/>
          <a:stretch/>
        </p:blipFill>
        <p:spPr>
          <a:xfrm>
            <a:off x="2675005"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38F8D0-EEDD-CA4F-D90C-58582FE26DAD}"/>
              </a:ext>
            </a:extLst>
          </p:cNvPr>
          <p:cNvSpPr>
            <a:spLocks noGrp="1"/>
          </p:cNvSpPr>
          <p:nvPr>
            <p:ph type="title"/>
          </p:nvPr>
        </p:nvSpPr>
        <p:spPr>
          <a:xfrm>
            <a:off x="155696" y="399511"/>
            <a:ext cx="6314846" cy="3692028"/>
          </a:xfrm>
          <a:noFill/>
        </p:spPr>
        <p:txBody>
          <a:bodyPr vert="horz" lIns="91440" tIns="45720" rIns="91440" bIns="45720" rtlCol="0" anchor="b">
            <a:normAutofit/>
          </a:bodyPr>
          <a:lstStyle/>
          <a:p>
            <a:r>
              <a:rPr lang="en-US" sz="5200" dirty="0">
                <a:effectLst/>
                <a:latin typeface="Agency FB" panose="020B0503020202020204" pitchFamily="34" charset="0"/>
              </a:rPr>
              <a:t>The </a:t>
            </a:r>
            <a:r>
              <a:rPr lang="en-US" sz="5200" b="1" dirty="0">
                <a:latin typeface="Agency FB" panose="020B0503020202020204" pitchFamily="34" charset="0"/>
              </a:rPr>
              <a:t>SECOND</a:t>
            </a:r>
            <a:r>
              <a:rPr lang="en-US" sz="5200" b="1" dirty="0">
                <a:effectLst/>
                <a:latin typeface="Agency FB" panose="020B0503020202020204" pitchFamily="34" charset="0"/>
              </a:rPr>
              <a:t> </a:t>
            </a:r>
            <a:br>
              <a:rPr lang="en-US" sz="5200" b="1" dirty="0">
                <a:effectLst/>
                <a:latin typeface="Agency FB" panose="020B0503020202020204" pitchFamily="34" charset="0"/>
              </a:rPr>
            </a:br>
            <a:r>
              <a:rPr lang="en-US" sz="8800" b="1" dirty="0">
                <a:effectLst/>
                <a:latin typeface="Agency FB" panose="020B0503020202020204" pitchFamily="34" charset="0"/>
              </a:rPr>
              <a:t>Passover</a:t>
            </a:r>
            <a:endParaRPr lang="en-US" sz="5200" dirty="0">
              <a:latin typeface="Agency FB" panose="020B0503020202020204" pitchFamily="34" charset="0"/>
            </a:endParaRPr>
          </a:p>
        </p:txBody>
      </p:sp>
      <p:sp>
        <p:nvSpPr>
          <p:cNvPr id="4" name="AutoShape 2" descr="The Scribes and Pharisees were Filled with Madness • Deshen Daily">
            <a:extLst>
              <a:ext uri="{FF2B5EF4-FFF2-40B4-BE49-F238E27FC236}">
                <a16:creationId xmlns:a16="http://schemas.microsoft.com/office/drawing/2014/main" id="{C6977BEC-3FF1-C323-FBFB-CDCC806909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8422873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908404"/>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11500" spc="600" dirty="0">
                <a:latin typeface="Century Gothic" panose="020B0502020202020204" pitchFamily="34" charset="0"/>
              </a:rPr>
              <a:t>Psalm 77:19</a:t>
            </a:r>
            <a:endParaRPr lang="en-GB" sz="54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3168963"/>
            <a:ext cx="11415562" cy="4001703"/>
          </a:xfrm>
          <a:effectLst>
            <a:glow>
              <a:schemeClr val="accent1">
                <a:alpha val="0"/>
              </a:schemeClr>
            </a:glow>
          </a:effectLst>
        </p:spPr>
        <p:txBody>
          <a:bodyPr>
            <a:normAutofit/>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Your way was in the sea, Your path in the great waters, And Your footsteps were not known.</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4104" name="Picture 8" descr="Horizontal Divider Clipart.">
            <a:extLst>
              <a:ext uri="{FF2B5EF4-FFF2-40B4-BE49-F238E27FC236}">
                <a16:creationId xmlns:a16="http://schemas.microsoft.com/office/drawing/2014/main" id="{00B78AE3-1589-989C-95C5-93A221C6E8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872" y="1883717"/>
            <a:ext cx="8670208" cy="17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53571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What type of sin can't God forgive? - Quora">
            <a:extLst>
              <a:ext uri="{FF2B5EF4-FFF2-40B4-BE49-F238E27FC236}">
                <a16:creationId xmlns:a16="http://schemas.microsoft.com/office/drawing/2014/main" id="{69D0FDB5-D597-2A1F-3C81-FB8C6FD3A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604" y="-137530"/>
            <a:ext cx="10084870" cy="7293522"/>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38F8D0-EEDD-CA4F-D90C-58582FE26DAD}"/>
              </a:ext>
            </a:extLst>
          </p:cNvPr>
          <p:cNvSpPr>
            <a:spLocks noGrp="1"/>
          </p:cNvSpPr>
          <p:nvPr>
            <p:ph type="title"/>
          </p:nvPr>
        </p:nvSpPr>
        <p:spPr>
          <a:xfrm>
            <a:off x="155696" y="399511"/>
            <a:ext cx="6314846" cy="3692028"/>
          </a:xfrm>
          <a:noFill/>
        </p:spPr>
        <p:txBody>
          <a:bodyPr vert="horz" lIns="91440" tIns="45720" rIns="91440" bIns="45720" rtlCol="0" anchor="b">
            <a:normAutofit/>
          </a:bodyPr>
          <a:lstStyle/>
          <a:p>
            <a:r>
              <a:rPr lang="en-US" sz="5200" dirty="0">
                <a:effectLst/>
                <a:latin typeface="Agency FB" panose="020B0503020202020204" pitchFamily="34" charset="0"/>
              </a:rPr>
              <a:t>The  </a:t>
            </a:r>
            <a:r>
              <a:rPr lang="en-US" sz="5200" b="1" dirty="0">
                <a:effectLst/>
                <a:latin typeface="Agency FB" panose="020B0503020202020204" pitchFamily="34" charset="0"/>
              </a:rPr>
              <a:t>THIRD</a:t>
            </a:r>
            <a:br>
              <a:rPr lang="en-US" sz="5200" b="1" dirty="0">
                <a:effectLst/>
                <a:latin typeface="Agency FB" panose="020B0503020202020204" pitchFamily="34" charset="0"/>
              </a:rPr>
            </a:br>
            <a:r>
              <a:rPr lang="en-US" sz="8800" b="1" dirty="0">
                <a:effectLst/>
                <a:latin typeface="Agency FB" panose="020B0503020202020204" pitchFamily="34" charset="0"/>
              </a:rPr>
              <a:t>Passover</a:t>
            </a:r>
            <a:endParaRPr lang="en-US" sz="5200" dirty="0">
              <a:latin typeface="Agency FB" panose="020B0503020202020204" pitchFamily="34" charset="0"/>
            </a:endParaRPr>
          </a:p>
        </p:txBody>
      </p:sp>
      <p:sp>
        <p:nvSpPr>
          <p:cNvPr id="4" name="AutoShape 2" descr="The Scribes and Pharisees were Filled with Madness • Deshen Daily">
            <a:extLst>
              <a:ext uri="{FF2B5EF4-FFF2-40B4-BE49-F238E27FC236}">
                <a16:creationId xmlns:a16="http://schemas.microsoft.com/office/drawing/2014/main" id="{C6977BEC-3FF1-C323-FBFB-CDCC806909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8796958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8000" spc="600" dirty="0">
                <a:latin typeface="Century Gothic" panose="020B0502020202020204" pitchFamily="34" charset="0"/>
              </a:rPr>
              <a:t>Revelation 11:8</a:t>
            </a:r>
            <a:endParaRPr lang="en-GB" sz="40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2974205"/>
            <a:ext cx="11415562" cy="3715353"/>
          </a:xfrm>
          <a:effectLst>
            <a:glow>
              <a:schemeClr val="accent1">
                <a:alpha val="0"/>
              </a:schemeClr>
            </a:glow>
          </a:effectLst>
        </p:spPr>
        <p:txBody>
          <a:bodyPr>
            <a:normAutofit fontScale="92500" lnSpcReduction="10000"/>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And their dead bodies will lie in the street of the great city which spiritually is called Sodom and Egypt, where also our Lord was crucified.</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919" y="1806721"/>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48172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8000" spc="600" dirty="0">
                <a:latin typeface="Century Gothic" panose="020B0502020202020204" pitchFamily="34" charset="0"/>
              </a:rPr>
              <a:t>Zechariah 14:20-21</a:t>
            </a:r>
            <a:endParaRPr lang="en-GB" sz="40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919" y="1806721"/>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F5DEAF2C-554A-D8CE-CC47-155AFC6F995D}"/>
              </a:ext>
            </a:extLst>
          </p:cNvPr>
          <p:cNvSpPr>
            <a:spLocks noGrp="1"/>
          </p:cNvSpPr>
          <p:nvPr>
            <p:ph type="subTitle" idx="1"/>
          </p:nvPr>
        </p:nvSpPr>
        <p:spPr/>
        <p:txBody>
          <a:bodyPr/>
          <a:lstStyle/>
          <a:p>
            <a:endParaRPr lang="en-GB"/>
          </a:p>
        </p:txBody>
      </p:sp>
      <p:pic>
        <p:nvPicPr>
          <p:cNvPr id="52228" name="Picture 4" descr="Even the pots will be holy">
            <a:extLst>
              <a:ext uri="{FF2B5EF4-FFF2-40B4-BE49-F238E27FC236}">
                <a16:creationId xmlns:a16="http://schemas.microsoft.com/office/drawing/2014/main" id="{8DBDB697-7AC6-6C9E-9DD9-BEB443FA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928" y="2729739"/>
            <a:ext cx="5741195" cy="4128261"/>
          </a:xfrm>
          <a:prstGeom prst="rect">
            <a:avLst/>
          </a:prstGeom>
          <a:noFill/>
          <a:effectLst>
            <a:softEdge rad="457200"/>
          </a:effectLst>
          <a:extLst>
            <a:ext uri="{909E8E84-426E-40DD-AFC4-6F175D3DCCD1}">
              <a14:hiddenFill xmlns:a14="http://schemas.microsoft.com/office/drawing/2010/main">
                <a:solidFill>
                  <a:srgbClr val="FFFFFF"/>
                </a:solidFill>
              </a14:hiddenFill>
            </a:ext>
          </a:extLst>
        </p:spPr>
      </p:pic>
      <p:pic>
        <p:nvPicPr>
          <p:cNvPr id="52230" name="Picture 6" descr="Even the pots will be holy">
            <a:extLst>
              <a:ext uri="{FF2B5EF4-FFF2-40B4-BE49-F238E27FC236}">
                <a16:creationId xmlns:a16="http://schemas.microsoft.com/office/drawing/2014/main" id="{1272381D-C11E-1CFF-8BF5-3AA507509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4" y="2974205"/>
            <a:ext cx="5861859" cy="3681247"/>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2390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other Hen Guarding Baby Chicks. New Prints, Notecards of Vintage Victorian  Currier &amp; Ives B/w Landscape Print. Great for Coloring. - Etsy">
            <a:extLst>
              <a:ext uri="{FF2B5EF4-FFF2-40B4-BE49-F238E27FC236}">
                <a16:creationId xmlns:a16="http://schemas.microsoft.com/office/drawing/2014/main" id="{F2C63A58-A1E3-1743-8715-2F5B4B8D1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5796"/>
            <a:ext cx="12060455" cy="84000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8000" spc="600" dirty="0">
                <a:latin typeface="Century Gothic" panose="020B0502020202020204" pitchFamily="34" charset="0"/>
              </a:rPr>
              <a:t>Luke 13:33-34, </a:t>
            </a:r>
            <a:endParaRPr lang="en-GB" sz="40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5919" y="1806721"/>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D71BF98E-9DD2-D15F-A4E3-A6CE9276B5D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90808681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67816"/>
            <a:ext cx="12192000" cy="1295781"/>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6600" dirty="0">
                <a:latin typeface="Agency FB" panose="020B0503020202020204" pitchFamily="34" charset="0"/>
              </a:rPr>
              <a:t>ii)	Must suffer many things.</a:t>
            </a:r>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56135" y="2764742"/>
            <a:ext cx="11723569" cy="3433927"/>
          </a:xfrm>
          <a:effectLst>
            <a:glow>
              <a:schemeClr val="accent1">
                <a:alpha val="0"/>
              </a:schemeClr>
            </a:glow>
          </a:effectLst>
        </p:spPr>
        <p:txBody>
          <a:bodyPr>
            <a:normAutofit fontScale="92500" lnSpcReduction="10000"/>
          </a:bodyPr>
          <a:lstStyle/>
          <a:p>
            <a:r>
              <a:rPr lang="en-GB" sz="10400" dirty="0">
                <a:latin typeface="Agency FB" panose="020B0503020202020204" pitchFamily="34" charset="0"/>
                <a:ea typeface="ADLaM Display" panose="020F0502020204030204" pitchFamily="2" charset="0"/>
                <a:cs typeface="ADLaM Display" panose="020F0502020204030204" pitchFamily="2" charset="0"/>
              </a:rPr>
              <a:t>Jesus says, </a:t>
            </a:r>
          </a:p>
          <a:p>
            <a:r>
              <a:rPr lang="en-GB" sz="8000" b="1" dirty="0">
                <a:latin typeface="Agency FB" panose="020B0503020202020204" pitchFamily="34" charset="0"/>
                <a:ea typeface="ADLaM Display" panose="020F0502020204030204" pitchFamily="2" charset="0"/>
                <a:cs typeface="ADLaM Display" panose="020F0502020204030204" pitchFamily="2" charset="0"/>
              </a:rPr>
              <a:t>“I Am going to be killed.” </a:t>
            </a:r>
          </a:p>
          <a:p>
            <a:r>
              <a:rPr lang="en-GB" sz="8000" dirty="0">
                <a:latin typeface="Agency FB" panose="020B0503020202020204" pitchFamily="34" charset="0"/>
                <a:ea typeface="ADLaM Display" panose="020F0502020204030204" pitchFamily="2" charset="0"/>
                <a:cs typeface="ADLaM Display" panose="020F0502020204030204" pitchFamily="2" charset="0"/>
              </a:rPr>
              <a:t>Jesus breaks terrible news. </a:t>
            </a: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043" y="1664865"/>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1860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16:21</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627698"/>
            <a:ext cx="11415562" cy="1020277"/>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“And be raised again the third day.” </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20" y="1690092"/>
            <a:ext cx="5814708" cy="1167484"/>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What Is Resurrection? An Easter Reflection - Carmelites">
            <a:extLst>
              <a:ext uri="{FF2B5EF4-FFF2-40B4-BE49-F238E27FC236}">
                <a16:creationId xmlns:a16="http://schemas.microsoft.com/office/drawing/2014/main" id="{0CD0AB26-18CD-0F06-B108-BA74C04A9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46" b="9233"/>
          <a:stretch/>
        </p:blipFill>
        <p:spPr bwMode="auto">
          <a:xfrm>
            <a:off x="386315" y="3869357"/>
            <a:ext cx="11605461" cy="351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5397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he Remnant Newspaper - The Mysterious Creatures of the Bible: Jonah's  Great Fish and Saint Maximus the Confessor's Interpretation">
            <a:extLst>
              <a:ext uri="{FF2B5EF4-FFF2-40B4-BE49-F238E27FC236}">
                <a16:creationId xmlns:a16="http://schemas.microsoft.com/office/drawing/2014/main" id="{B057156A-0E98-19B8-7DBD-5E9F98525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1851660"/>
            <a:ext cx="8900160" cy="50063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8000" spc="600" dirty="0">
                <a:latin typeface="Century Gothic" panose="020B0502020202020204" pitchFamily="34" charset="0"/>
              </a:rPr>
              <a:t>Matthew 12:40,</a:t>
            </a:r>
            <a:endParaRPr lang="en-GB" sz="40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5919" y="1806721"/>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4B61BC78-BF30-9073-3FA9-640C9B7922F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92283234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16:22</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927264"/>
            <a:ext cx="11415562" cy="3397717"/>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 Then Peter took Him aside and began to rebuke Him, saying, “Far be it from You, Lord; this shall not happen to You!”</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05076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aily Bible Reading - Why Did the Lord Jesus Approve of Peter's Faith?">
            <a:extLst>
              <a:ext uri="{FF2B5EF4-FFF2-40B4-BE49-F238E27FC236}">
                <a16:creationId xmlns:a16="http://schemas.microsoft.com/office/drawing/2014/main" id="{C5EDC0F9-463E-30BC-FA1C-F65C065EF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36" y="315970"/>
            <a:ext cx="11633732" cy="6226059"/>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17636" y="521052"/>
            <a:ext cx="11415562" cy="1471378"/>
          </a:xfrm>
          <a:effectLst>
            <a:glow>
              <a:schemeClr val="accent1">
                <a:alpha val="0"/>
              </a:schemeClr>
            </a:glow>
          </a:effectLst>
        </p:spPr>
        <p:txBody>
          <a:bodyPr>
            <a:normAutofit/>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 “Then Peter took Him aside.” </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284313662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4A3F-9EE0-3442-5767-4923C49B2B7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C585FD5-A4B3-7BE5-9A97-C6A867D3BEE4}"/>
              </a:ext>
            </a:extLst>
          </p:cNvPr>
          <p:cNvSpPr>
            <a:spLocks noGrp="1"/>
          </p:cNvSpPr>
          <p:nvPr>
            <p:ph idx="1"/>
          </p:nvPr>
        </p:nvSpPr>
        <p:spPr/>
        <p:txBody>
          <a:bodyPr/>
          <a:lstStyle/>
          <a:p>
            <a:endParaRPr lang="en-GB"/>
          </a:p>
        </p:txBody>
      </p:sp>
      <p:pic>
        <p:nvPicPr>
          <p:cNvPr id="61442" name="Picture 2" descr="Imaginative Contemplation - Mark 8:27- 35">
            <a:extLst>
              <a:ext uri="{FF2B5EF4-FFF2-40B4-BE49-F238E27FC236}">
                <a16:creationId xmlns:a16="http://schemas.microsoft.com/office/drawing/2014/main" id="{4E1C60AF-5880-0C57-2657-8B0C76C46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44" y="0"/>
            <a:ext cx="9532750" cy="699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03102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292386"/>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11500" spc="600" dirty="0">
                <a:latin typeface="Century Gothic" panose="020B0502020202020204" pitchFamily="34" charset="0"/>
              </a:rPr>
              <a:t>Psalm 92:5-6</a:t>
            </a:r>
            <a:endParaRPr lang="en-GB" sz="54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62014" y="2878575"/>
            <a:ext cx="11415562" cy="3979425"/>
          </a:xfrm>
          <a:effectLst>
            <a:glow>
              <a:schemeClr val="accent1">
                <a:alpha val="0"/>
              </a:schemeClr>
            </a:glow>
          </a:effectLst>
        </p:spPr>
        <p:txBody>
          <a:bodyPr>
            <a:normAutofit fontScale="92500" lnSpcReduction="10000"/>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5.  O Lord, how great are Your works! Your thoughts are very deep. </a:t>
            </a:r>
          </a:p>
          <a:p>
            <a:r>
              <a:rPr lang="en-GB" sz="8000" dirty="0">
                <a:latin typeface="Agency FB" panose="020B0503020202020204" pitchFamily="34" charset="0"/>
                <a:ea typeface="ADLaM Display" panose="020F0502020204030204" pitchFamily="2" charset="0"/>
                <a:cs typeface="ADLaM Display" panose="020F0502020204030204" pitchFamily="2" charset="0"/>
              </a:rPr>
              <a:t>6.   A senseless man does not know, Nor does a fool understand this.</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4104" name="Picture 8" descr="Horizontal Divider Clipart.">
            <a:extLst>
              <a:ext uri="{FF2B5EF4-FFF2-40B4-BE49-F238E27FC236}">
                <a16:creationId xmlns:a16="http://schemas.microsoft.com/office/drawing/2014/main" id="{00B78AE3-1589-989C-95C5-93A221C6E8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383" y="1277326"/>
            <a:ext cx="8670208" cy="17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10096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17636" y="521051"/>
            <a:ext cx="11415562" cy="5533239"/>
          </a:xfrm>
          <a:effectLst>
            <a:glow>
              <a:schemeClr val="accent1">
                <a:alpha val="0"/>
              </a:schemeClr>
            </a:glow>
          </a:effectLst>
        </p:spPr>
        <p:txBody>
          <a:bodyPr>
            <a:normAutofit/>
          </a:bodyPr>
          <a:lstStyle/>
          <a:p>
            <a:r>
              <a:rPr lang="en-GB" sz="13800" dirty="0">
                <a:latin typeface="Agency FB" panose="020B0503020202020204" pitchFamily="34" charset="0"/>
                <a:ea typeface="ADLaM Display" panose="020F0502020204030204" pitchFamily="2" charset="0"/>
                <a:cs typeface="ADLaM Display" panose="020F0502020204030204" pitchFamily="2" charset="0"/>
              </a:rPr>
              <a:t>Peter hauls Him off. </a:t>
            </a:r>
          </a:p>
          <a:p>
            <a:endParaRPr lang="en-GB" sz="3600" b="1" dirty="0">
              <a:latin typeface="Agency FB" panose="020B0503020202020204" pitchFamily="34" charset="0"/>
              <a:ea typeface="ADLaM Display" panose="020F0502020204030204" pitchFamily="2" charset="0"/>
              <a:cs typeface="ADLaM Display" panose="020F0502020204030204" pitchFamily="2" charset="0"/>
            </a:endParaRPr>
          </a:p>
          <a:p>
            <a:r>
              <a:rPr lang="en-GB" sz="8000" dirty="0">
                <a:latin typeface="Agency FB" panose="020B0503020202020204" pitchFamily="34" charset="0"/>
                <a:ea typeface="ADLaM Display" panose="020F0502020204030204" pitchFamily="2" charset="0"/>
                <a:cs typeface="ADLaM Display" panose="020F0502020204030204" pitchFamily="2" charset="0"/>
              </a:rPr>
              <a:t>“Far be it from You, Lord; this shall not happen to You!”</a:t>
            </a:r>
          </a:p>
        </p:txBody>
      </p:sp>
    </p:spTree>
    <p:extLst>
      <p:ext uri="{BB962C8B-B14F-4D97-AF65-F5344CB8AC3E}">
        <p14:creationId xmlns:p14="http://schemas.microsoft.com/office/powerpoint/2010/main" val="3970796310"/>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17636" y="521051"/>
            <a:ext cx="11415562" cy="6336949"/>
          </a:xfrm>
          <a:effectLst>
            <a:glow>
              <a:schemeClr val="accent1">
                <a:alpha val="0"/>
              </a:schemeClr>
            </a:glow>
          </a:effectLst>
        </p:spPr>
        <p:txBody>
          <a:bodyPr>
            <a:normAutofit fontScale="62500" lnSpcReduction="20000"/>
          </a:bodyPr>
          <a:lstStyle/>
          <a:p>
            <a:r>
              <a:rPr lang="en-GB" sz="13800" dirty="0">
                <a:latin typeface="Agency FB" panose="020B0503020202020204" pitchFamily="34" charset="0"/>
                <a:ea typeface="ADLaM Display" panose="020F0502020204030204" pitchFamily="2" charset="0"/>
                <a:cs typeface="ADLaM Display" panose="020F0502020204030204" pitchFamily="2" charset="0"/>
              </a:rPr>
              <a:t>Peter could not see a suffering, Messiah. </a:t>
            </a:r>
          </a:p>
          <a:p>
            <a:r>
              <a:rPr lang="en-GB" sz="13800" dirty="0">
                <a:latin typeface="Agency FB" panose="020B0503020202020204" pitchFamily="34" charset="0"/>
                <a:ea typeface="ADLaM Display" panose="020F0502020204030204" pitchFamily="2" charset="0"/>
                <a:cs typeface="ADLaM Display" panose="020F0502020204030204" pitchFamily="2" charset="0"/>
              </a:rPr>
              <a:t>He couldn’t see a humiliated Messiah. </a:t>
            </a:r>
          </a:p>
          <a:p>
            <a:r>
              <a:rPr lang="en-GB" sz="13800" dirty="0">
                <a:latin typeface="Agency FB" panose="020B0503020202020204" pitchFamily="34" charset="0"/>
                <a:ea typeface="ADLaM Display" panose="020F0502020204030204" pitchFamily="2" charset="0"/>
                <a:cs typeface="ADLaM Display" panose="020F0502020204030204" pitchFamily="2" charset="0"/>
              </a:rPr>
              <a:t>He couldn’t see a crucified Messiah. </a:t>
            </a:r>
          </a:p>
        </p:txBody>
      </p:sp>
    </p:spTree>
    <p:extLst>
      <p:ext uri="{BB962C8B-B14F-4D97-AF65-F5344CB8AC3E}">
        <p14:creationId xmlns:p14="http://schemas.microsoft.com/office/powerpoint/2010/main" val="44847332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17636" y="521051"/>
            <a:ext cx="11415562" cy="5533239"/>
          </a:xfrm>
          <a:effectLst>
            <a:glow>
              <a:schemeClr val="accent1">
                <a:alpha val="0"/>
              </a:schemeClr>
            </a:glow>
          </a:effectLst>
        </p:spPr>
        <p:txBody>
          <a:bodyPr>
            <a:normAutofit fontScale="92500"/>
          </a:bodyPr>
          <a:lstStyle/>
          <a:p>
            <a:r>
              <a:rPr lang="en-GB" sz="13800" dirty="0">
                <a:latin typeface="Agency FB" panose="020B0503020202020204" pitchFamily="34" charset="0"/>
                <a:ea typeface="ADLaM Display" panose="020F0502020204030204" pitchFamily="2" charset="0"/>
                <a:cs typeface="ADLaM Display" panose="020F0502020204030204" pitchFamily="2" charset="0"/>
              </a:rPr>
              <a:t>3.	Protest of Christ.</a:t>
            </a:r>
            <a:endParaRPr lang="en-GB" sz="3600" b="1" dirty="0">
              <a:latin typeface="Agency FB" panose="020B0503020202020204" pitchFamily="34" charset="0"/>
              <a:ea typeface="ADLaM Display" panose="020F0502020204030204" pitchFamily="2" charset="0"/>
              <a:cs typeface="ADLaM Display" panose="020F0502020204030204" pitchFamily="2" charset="0"/>
            </a:endParaRPr>
          </a:p>
          <a:p>
            <a:endParaRPr lang="en-GB" sz="8000" dirty="0">
              <a:latin typeface="Agency FB" panose="020B0503020202020204" pitchFamily="34" charset="0"/>
              <a:ea typeface="ADLaM Display" panose="020F0502020204030204" pitchFamily="2" charset="0"/>
              <a:cs typeface="ADLaM Display" panose="020F0502020204030204" pitchFamily="2" charset="0"/>
            </a:endParaRPr>
          </a:p>
          <a:p>
            <a:r>
              <a:rPr lang="en-GB" sz="8000" dirty="0">
                <a:latin typeface="Agency FB" panose="020B0503020202020204" pitchFamily="34" charset="0"/>
                <a:ea typeface="ADLaM Display" panose="020F0502020204030204" pitchFamily="2" charset="0"/>
                <a:cs typeface="ADLaM Display" panose="020F0502020204030204" pitchFamily="2" charset="0"/>
              </a:rPr>
              <a:t>Peter’s intentions seem honourable on the surface. </a:t>
            </a:r>
          </a:p>
        </p:txBody>
      </p:sp>
    </p:spTree>
    <p:extLst>
      <p:ext uri="{BB962C8B-B14F-4D97-AF65-F5344CB8AC3E}">
        <p14:creationId xmlns:p14="http://schemas.microsoft.com/office/powerpoint/2010/main" val="346132484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269507" y="251544"/>
            <a:ext cx="11922493" cy="6717147"/>
          </a:xfrm>
          <a:effectLst>
            <a:glow>
              <a:schemeClr val="accent1">
                <a:alpha val="0"/>
              </a:schemeClr>
            </a:glow>
          </a:effectLst>
        </p:spPr>
        <p:txBody>
          <a:bodyPr>
            <a:normAutofit fontScale="92500"/>
          </a:bodyPr>
          <a:lstStyle/>
          <a:p>
            <a:pPr algn="l"/>
            <a:r>
              <a:rPr lang="en-GB" sz="7200" dirty="0">
                <a:latin typeface="Agency FB" panose="020B0503020202020204" pitchFamily="34" charset="0"/>
                <a:ea typeface="ADLaM Display" panose="020F0502020204030204" pitchFamily="2" charset="0"/>
                <a:cs typeface="ADLaM Display" panose="020F0502020204030204" pitchFamily="2" charset="0"/>
              </a:rPr>
              <a:t>He is saying this </a:t>
            </a:r>
            <a:r>
              <a:rPr lang="en-GB" sz="7200" b="1" dirty="0">
                <a:latin typeface="Agency FB" panose="020B0503020202020204" pitchFamily="34" charset="0"/>
                <a:ea typeface="ADLaM Display" panose="020F0502020204030204" pitchFamily="2" charset="0"/>
                <a:cs typeface="ADLaM Display" panose="020F0502020204030204" pitchFamily="2" charset="0"/>
              </a:rPr>
              <a:t>out of love.</a:t>
            </a:r>
          </a:p>
          <a:p>
            <a:pPr algn="l"/>
            <a:r>
              <a:rPr lang="en-GB" sz="7200" dirty="0">
                <a:latin typeface="Agency FB" panose="020B0503020202020204" pitchFamily="34" charset="0"/>
                <a:ea typeface="ADLaM Display" panose="020F0502020204030204" pitchFamily="2" charset="0"/>
                <a:cs typeface="ADLaM Display" panose="020F0502020204030204" pitchFamily="2" charset="0"/>
              </a:rPr>
              <a:t>He is saying it </a:t>
            </a:r>
            <a:r>
              <a:rPr lang="en-GB" sz="7200" b="1" dirty="0">
                <a:latin typeface="Agency FB" panose="020B0503020202020204" pitchFamily="34" charset="0"/>
                <a:ea typeface="ADLaM Display" panose="020F0502020204030204" pitchFamily="2" charset="0"/>
                <a:cs typeface="ADLaM Display" panose="020F0502020204030204" pitchFamily="2" charset="0"/>
              </a:rPr>
              <a:t>out of ignorance.</a:t>
            </a:r>
          </a:p>
          <a:p>
            <a:pPr algn="l"/>
            <a:r>
              <a:rPr lang="en-GB" sz="7200" dirty="0">
                <a:latin typeface="Agency FB" panose="020B0503020202020204" pitchFamily="34" charset="0"/>
                <a:ea typeface="ADLaM Display" panose="020F0502020204030204" pitchFamily="2" charset="0"/>
                <a:cs typeface="ADLaM Display" panose="020F0502020204030204" pitchFamily="2" charset="0"/>
              </a:rPr>
              <a:t>He doesn’t want the </a:t>
            </a:r>
            <a:r>
              <a:rPr lang="en-GB" sz="7200" b="1" dirty="0">
                <a:latin typeface="Agency FB" panose="020B0503020202020204" pitchFamily="34" charset="0"/>
                <a:ea typeface="ADLaM Display" panose="020F0502020204030204" pitchFamily="2" charset="0"/>
                <a:cs typeface="ADLaM Display" panose="020F0502020204030204" pitchFamily="2" charset="0"/>
              </a:rPr>
              <a:t>Lord to die.</a:t>
            </a:r>
          </a:p>
          <a:p>
            <a:pPr algn="l"/>
            <a:r>
              <a:rPr lang="en-GB" sz="7200" dirty="0">
                <a:latin typeface="Agency FB" panose="020B0503020202020204" pitchFamily="34" charset="0"/>
                <a:ea typeface="ADLaM Display" panose="020F0502020204030204" pitchFamily="2" charset="0"/>
                <a:cs typeface="ADLaM Display" panose="020F0502020204030204" pitchFamily="2" charset="0"/>
              </a:rPr>
              <a:t>He doesn’t want the </a:t>
            </a:r>
            <a:r>
              <a:rPr lang="en-GB" sz="7200" b="1" dirty="0">
                <a:latin typeface="Agency FB" panose="020B0503020202020204" pitchFamily="34" charset="0"/>
                <a:ea typeface="ADLaM Display" panose="020F0502020204030204" pitchFamily="2" charset="0"/>
                <a:cs typeface="ADLaM Display" panose="020F0502020204030204" pitchFamily="2" charset="0"/>
              </a:rPr>
              <a:t>Lord to have the pain.</a:t>
            </a:r>
          </a:p>
          <a:p>
            <a:pPr algn="l"/>
            <a:r>
              <a:rPr lang="en-GB" sz="7200" dirty="0">
                <a:latin typeface="Agency FB" panose="020B0503020202020204" pitchFamily="34" charset="0"/>
                <a:ea typeface="ADLaM Display" panose="020F0502020204030204" pitchFamily="2" charset="0"/>
                <a:cs typeface="ADLaM Display" panose="020F0502020204030204" pitchFamily="2" charset="0"/>
              </a:rPr>
              <a:t>He doesn’t want </a:t>
            </a:r>
            <a:r>
              <a:rPr lang="en-GB" sz="7200" b="1" dirty="0">
                <a:latin typeface="Agency FB" panose="020B0503020202020204" pitchFamily="34" charset="0"/>
                <a:ea typeface="ADLaM Display" panose="020F0502020204030204" pitchFamily="2" charset="0"/>
                <a:cs typeface="ADLaM Display" panose="020F0502020204030204" pitchFamily="2" charset="0"/>
              </a:rPr>
              <a:t>personally to have the pain that comes in the loss of the Lord. </a:t>
            </a:r>
          </a:p>
        </p:txBody>
      </p:sp>
    </p:spTree>
    <p:extLst>
      <p:ext uri="{BB962C8B-B14F-4D97-AF65-F5344CB8AC3E}">
        <p14:creationId xmlns:p14="http://schemas.microsoft.com/office/powerpoint/2010/main" val="189981495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16:23</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927264"/>
            <a:ext cx="11415562" cy="3858547"/>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But He turned and said to Peter, “Get behind Me, Satan! You are an offense to Me, for you are not mindful of the things of God, but the things of men.”</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12734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17636" y="0"/>
            <a:ext cx="11415562" cy="1471378"/>
          </a:xfrm>
          <a:effectLst>
            <a:glow>
              <a:schemeClr val="accent1">
                <a:alpha val="0"/>
              </a:schemeClr>
            </a:glow>
          </a:effectLst>
        </p:spPr>
        <p:txBody>
          <a:bodyPr>
            <a:normAutofit/>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“He turned and said to </a:t>
            </a:r>
            <a:r>
              <a:rPr lang="en-GB" sz="8800" b="1" dirty="0">
                <a:latin typeface="Agency FB" panose="020B0503020202020204" pitchFamily="34" charset="0"/>
                <a:ea typeface="ADLaM Display" panose="020F0502020204030204" pitchFamily="2" charset="0"/>
                <a:cs typeface="ADLaM Display" panose="020F0502020204030204" pitchFamily="2" charset="0"/>
              </a:rPr>
              <a:t>Peter,</a:t>
            </a:r>
            <a:r>
              <a:rPr lang="en-GB" sz="8000" dirty="0">
                <a:latin typeface="Agency FB" panose="020B0503020202020204" pitchFamily="34" charset="0"/>
                <a:ea typeface="ADLaM Display" panose="020F0502020204030204" pitchFamily="2" charset="0"/>
                <a:cs typeface="ADLaM Display" panose="020F0502020204030204" pitchFamily="2" charset="0"/>
              </a:rPr>
              <a:t>” </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sp>
        <p:nvSpPr>
          <p:cNvPr id="3" name="Subtitle 5">
            <a:extLst>
              <a:ext uri="{FF2B5EF4-FFF2-40B4-BE49-F238E27FC236}">
                <a16:creationId xmlns:a16="http://schemas.microsoft.com/office/drawing/2014/main" id="{ED9B0954-14E9-CAD6-EA71-57046A87AA3F}"/>
              </a:ext>
            </a:extLst>
          </p:cNvPr>
          <p:cNvSpPr txBox="1">
            <a:spLocks/>
          </p:cNvSpPr>
          <p:nvPr/>
        </p:nvSpPr>
        <p:spPr>
          <a:xfrm>
            <a:off x="0" y="5824890"/>
            <a:ext cx="12387713" cy="1471378"/>
          </a:xfrm>
          <a:prstGeom prst="rect">
            <a:avLst/>
          </a:prstGeom>
          <a:effectLst>
            <a:glow>
              <a:schemeClr val="accent1">
                <a:alpha val="0"/>
              </a:schemeClr>
            </a:glo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000" dirty="0">
                <a:latin typeface="Agency FB" panose="020B0503020202020204" pitchFamily="34" charset="0"/>
                <a:ea typeface="ADLaM Display" panose="020F0502020204030204" pitchFamily="2" charset="0"/>
                <a:cs typeface="ADLaM Display" panose="020F0502020204030204" pitchFamily="2" charset="0"/>
              </a:rPr>
              <a:t>“Get behind Me, </a:t>
            </a:r>
            <a:r>
              <a:rPr lang="en-GB" sz="6600" b="1" dirty="0">
                <a:latin typeface="Agency FB" panose="020B0503020202020204" pitchFamily="34" charset="0"/>
                <a:ea typeface="ADLaM Display" panose="020F0502020204030204" pitchFamily="2" charset="0"/>
                <a:cs typeface="ADLaM Display" panose="020F0502020204030204" pitchFamily="2" charset="0"/>
              </a:rPr>
              <a:t>Satan!</a:t>
            </a:r>
            <a:r>
              <a:rPr lang="en-GB" sz="6000" dirty="0">
                <a:latin typeface="Agency FB" panose="020B0503020202020204" pitchFamily="34" charset="0"/>
                <a:ea typeface="ADLaM Display" panose="020F0502020204030204" pitchFamily="2" charset="0"/>
                <a:cs typeface="ADLaM Display" panose="020F0502020204030204" pitchFamily="2" charset="0"/>
              </a:rPr>
              <a:t> You are an offense to Me.”</a:t>
            </a:r>
            <a:endParaRPr lang="en-GB" sz="6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62466" name="Picture 2" descr="Get Behind Me, Satan: Why Does Jesus Rebuke Peter?">
            <a:extLst>
              <a:ext uri="{FF2B5EF4-FFF2-40B4-BE49-F238E27FC236}">
                <a16:creationId xmlns:a16="http://schemas.microsoft.com/office/drawing/2014/main" id="{51412992-3C63-0713-BA66-8A43D6EA9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23" b="23790"/>
          <a:stretch/>
        </p:blipFill>
        <p:spPr bwMode="auto">
          <a:xfrm>
            <a:off x="1700212" y="1128562"/>
            <a:ext cx="8791575" cy="460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1079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17636" y="413886"/>
            <a:ext cx="11415562" cy="1471378"/>
          </a:xfrm>
          <a:effectLst>
            <a:glow>
              <a:schemeClr val="accent1">
                <a:alpha val="0"/>
              </a:schemeClr>
            </a:glow>
          </a:effectLst>
        </p:spPr>
        <p:txBody>
          <a:bodyPr>
            <a:normAutofit/>
          </a:bodyPr>
          <a:lstStyle/>
          <a:p>
            <a:r>
              <a:rPr lang="en-GB" sz="8000" dirty="0">
                <a:latin typeface="Agency FB" panose="020B0503020202020204" pitchFamily="34" charset="0"/>
                <a:ea typeface="ADLaM Display" panose="020F0502020204030204" pitchFamily="2" charset="0"/>
                <a:cs typeface="ADLaM Display" panose="020F0502020204030204" pitchFamily="2" charset="0"/>
              </a:rPr>
              <a:t>Why does Jesus say that?</a:t>
            </a:r>
            <a:endParaRPr lang="en-GB" sz="80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62466" name="Picture 2" descr="Get Behind Me, Satan: Why Does Jesus Rebuke Peter?">
            <a:extLst>
              <a:ext uri="{FF2B5EF4-FFF2-40B4-BE49-F238E27FC236}">
                <a16:creationId xmlns:a16="http://schemas.microsoft.com/office/drawing/2014/main" id="{51412992-3C63-0713-BA66-8A43D6EA9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23" b="23790"/>
          <a:stretch/>
        </p:blipFill>
        <p:spPr bwMode="auto">
          <a:xfrm>
            <a:off x="1700212" y="1706078"/>
            <a:ext cx="8791575" cy="460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922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17635" y="0"/>
            <a:ext cx="11415562" cy="2156059"/>
          </a:xfrm>
          <a:effectLst>
            <a:glow>
              <a:schemeClr val="accent1">
                <a:alpha val="0"/>
              </a:schemeClr>
            </a:glow>
          </a:effectLst>
        </p:spPr>
        <p:txBody>
          <a:bodyPr>
            <a:normAutofit fontScale="77500" lnSpcReduction="20000"/>
          </a:bodyPr>
          <a:lstStyle/>
          <a:p>
            <a:pPr>
              <a:lnSpc>
                <a:spcPct val="120000"/>
              </a:lnSpc>
            </a:pPr>
            <a:r>
              <a:rPr lang="en-GB" sz="8000" b="1" dirty="0">
                <a:latin typeface="Agency FB" panose="020B0503020202020204" pitchFamily="34" charset="0"/>
                <a:ea typeface="ADLaM Display" panose="020F0502020204030204" pitchFamily="2" charset="0"/>
                <a:cs typeface="ADLaM Display" panose="020F0502020204030204" pitchFamily="2" charset="0"/>
              </a:rPr>
              <a:t>Does such a small sin deserve such a destructive blast of fury from the Lord?</a:t>
            </a:r>
          </a:p>
        </p:txBody>
      </p:sp>
      <p:pic>
        <p:nvPicPr>
          <p:cNvPr id="2" name="Picture 2" descr="Following Jesus All the Way (Mt. 16:21-28) | Bread of Life Voice">
            <a:extLst>
              <a:ext uri="{FF2B5EF4-FFF2-40B4-BE49-F238E27FC236}">
                <a16:creationId xmlns:a16="http://schemas.microsoft.com/office/drawing/2014/main" id="{A4A4E170-C9A4-FF01-1299-4DAAC50E3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483"/>
          <a:stretch/>
        </p:blipFill>
        <p:spPr bwMode="auto">
          <a:xfrm>
            <a:off x="739681" y="1722604"/>
            <a:ext cx="10712637" cy="5303838"/>
          </a:xfrm>
          <a:prstGeom prst="rect">
            <a:avLst/>
          </a:prstGeom>
          <a:noFill/>
          <a:effectLst>
            <a:softEdge rad="546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49516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he Last Temptation of Christ by rjalberti on DeviantArt">
            <a:extLst>
              <a:ext uri="{FF2B5EF4-FFF2-40B4-BE49-F238E27FC236}">
                <a16:creationId xmlns:a16="http://schemas.microsoft.com/office/drawing/2014/main" id="{94073F22-7349-6A7F-CE38-DC256ADCE1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92619" y="67377"/>
            <a:ext cx="14577237" cy="81814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4:9-10</a:t>
            </a:r>
            <a:endParaRPr lang="en-GB" sz="48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7">
            <a:extLst>
              <a:ext uri="{FF2B5EF4-FFF2-40B4-BE49-F238E27FC236}">
                <a16:creationId xmlns:a16="http://schemas.microsoft.com/office/drawing/2014/main" id="{EC7B362E-1E51-3117-CE5C-B2B724B9AC2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13364462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he Last Temptation of Christ by rjalberti on DeviantArt">
            <a:extLst>
              <a:ext uri="{FF2B5EF4-FFF2-40B4-BE49-F238E27FC236}">
                <a16:creationId xmlns:a16="http://schemas.microsoft.com/office/drawing/2014/main" id="{94073F22-7349-6A7F-CE38-DC256ADCE1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92619" y="67377"/>
            <a:ext cx="14577237" cy="81814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4:9-10</a:t>
            </a:r>
            <a:endParaRPr lang="en-GB" sz="48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4B8F2F33-2954-71B9-49AF-9B6197CFC1BD}"/>
              </a:ext>
            </a:extLst>
          </p:cNvPr>
          <p:cNvSpPr>
            <a:spLocks noGrp="1"/>
          </p:cNvSpPr>
          <p:nvPr>
            <p:ph type="subTitle" idx="1"/>
          </p:nvPr>
        </p:nvSpPr>
        <p:spPr>
          <a:xfrm>
            <a:off x="1617046" y="5729221"/>
            <a:ext cx="9144000" cy="1655762"/>
          </a:xfrm>
        </p:spPr>
        <p:txBody>
          <a:bodyPr>
            <a:normAutofit/>
          </a:bodyPr>
          <a:lstStyle/>
          <a:p>
            <a:r>
              <a:rPr lang="en-GB" sz="7200" dirty="0"/>
              <a:t>Begone, Satan.</a:t>
            </a:r>
          </a:p>
        </p:txBody>
      </p:sp>
    </p:spTree>
    <p:extLst>
      <p:ext uri="{BB962C8B-B14F-4D97-AF65-F5344CB8AC3E}">
        <p14:creationId xmlns:p14="http://schemas.microsoft.com/office/powerpoint/2010/main" val="207514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32" name="Rectangle 513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Einstein's Quest to 'Know God's Thoughts' Could Take Millennia | Live  Science">
            <a:extLst>
              <a:ext uri="{FF2B5EF4-FFF2-40B4-BE49-F238E27FC236}">
                <a16:creationId xmlns:a16="http://schemas.microsoft.com/office/drawing/2014/main" id="{4990F046-78BD-98A7-29DF-D2EF6DB8BEA8}"/>
              </a:ext>
            </a:extLst>
          </p:cNvPr>
          <p:cNvPicPr>
            <a:picLocks noGrp="1" noChangeAspect="1" noChangeArrowheads="1"/>
          </p:cNvPicPr>
          <p:nvPr>
            <p:ph idx="1"/>
          </p:nvPr>
        </p:nvPicPr>
        <p:blipFill rotWithShape="1">
          <a:blip r:embed="rId2">
            <a:alphaModFix amt="50000"/>
            <a:extLst>
              <a:ext uri="{28A0092B-C50C-407E-A947-70E740481C1C}">
                <a14:useLocalDpi xmlns:a14="http://schemas.microsoft.com/office/drawing/2010/main" val="0"/>
              </a:ext>
            </a:extLst>
          </a:blip>
          <a:srcRect t="1000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EC60C1-B7A6-8397-C8EB-782C9F4CE3FA}"/>
              </a:ext>
            </a:extLst>
          </p:cNvPr>
          <p:cNvSpPr txBox="1"/>
          <p:nvPr/>
        </p:nvSpPr>
        <p:spPr>
          <a:xfrm>
            <a:off x="154004" y="1468872"/>
            <a:ext cx="11675444" cy="3257133"/>
          </a:xfrm>
          <a:prstGeom prst="rect">
            <a:avLst/>
          </a:prstGeom>
        </p:spPr>
        <p:txBody>
          <a:bodyPr vert="horz" lIns="91440" tIns="45720" rIns="91440" bIns="45720" rtlCol="0" anchor="b">
            <a:normAutofit/>
          </a:bodyPr>
          <a:lstStyle/>
          <a:p>
            <a:pPr defTabSz="914400">
              <a:lnSpc>
                <a:spcPct val="90000"/>
              </a:lnSpc>
              <a:spcBef>
                <a:spcPct val="0"/>
              </a:spcBef>
              <a:spcAft>
                <a:spcPts val="1000"/>
              </a:spcAft>
            </a:pPr>
            <a:r>
              <a:rPr lang="en-US" sz="5600" dirty="0">
                <a:solidFill>
                  <a:srgbClr val="FFFFFF"/>
                </a:solidFill>
                <a:effectLst/>
                <a:latin typeface="Century Gothic" panose="020B0502020202020204" pitchFamily="34" charset="0"/>
                <a:ea typeface="+mj-ea"/>
                <a:cs typeface="+mj-cs"/>
              </a:rPr>
              <a:t>     We don’t know </a:t>
            </a:r>
          </a:p>
          <a:p>
            <a:pPr algn="ctr" defTabSz="914400">
              <a:lnSpc>
                <a:spcPct val="90000"/>
              </a:lnSpc>
              <a:spcBef>
                <a:spcPct val="0"/>
              </a:spcBef>
              <a:spcAft>
                <a:spcPts val="1000"/>
              </a:spcAft>
            </a:pPr>
            <a:r>
              <a:rPr lang="en-US" sz="5600" dirty="0">
                <a:solidFill>
                  <a:srgbClr val="FFFFFF"/>
                </a:solidFill>
                <a:latin typeface="Century Gothic" panose="020B0502020202020204" pitchFamily="34" charset="0"/>
                <a:ea typeface="+mj-ea"/>
                <a:cs typeface="+mj-cs"/>
              </a:rPr>
              <a:t>              </a:t>
            </a:r>
            <a:r>
              <a:rPr lang="en-US" sz="8000" b="1" dirty="0">
                <a:solidFill>
                  <a:srgbClr val="FFFFFF"/>
                </a:solidFill>
                <a:effectLst/>
                <a:latin typeface="Century Gothic" panose="020B0502020202020204" pitchFamily="34" charset="0"/>
                <a:ea typeface="+mj-ea"/>
                <a:cs typeface="+mj-cs"/>
              </a:rPr>
              <a:t>God’s thoughts</a:t>
            </a:r>
            <a:r>
              <a:rPr lang="en-US" sz="8000" dirty="0">
                <a:solidFill>
                  <a:srgbClr val="FFFFFF"/>
                </a:solidFill>
                <a:effectLst/>
                <a:latin typeface="Century Gothic" panose="020B0502020202020204" pitchFamily="34" charset="0"/>
                <a:ea typeface="+mj-ea"/>
                <a:cs typeface="+mj-cs"/>
              </a:rPr>
              <a:t>. </a:t>
            </a:r>
            <a:endParaRPr lang="en-US" sz="5600" dirty="0">
              <a:solidFill>
                <a:srgbClr val="FFFFFF"/>
              </a:solidFill>
              <a:effectLst/>
              <a:latin typeface="Century Gothic" panose="020B0502020202020204" pitchFamily="34" charset="0"/>
              <a:ea typeface="+mj-ea"/>
              <a:cs typeface="+mj-cs"/>
            </a:endParaRPr>
          </a:p>
          <a:p>
            <a:pPr algn="ctr" defTabSz="914400">
              <a:lnSpc>
                <a:spcPct val="90000"/>
              </a:lnSpc>
              <a:spcBef>
                <a:spcPct val="0"/>
              </a:spcBef>
              <a:spcAft>
                <a:spcPts val="1000"/>
              </a:spcAft>
            </a:pPr>
            <a:r>
              <a:rPr lang="en-US" sz="5600" dirty="0">
                <a:solidFill>
                  <a:srgbClr val="FFFFFF"/>
                </a:solidFill>
                <a:effectLst/>
                <a:latin typeface="Century Gothic" panose="020B0502020202020204" pitchFamily="34" charset="0"/>
                <a:ea typeface="+mj-ea"/>
                <a:cs typeface="+mj-cs"/>
              </a:rPr>
              <a:t>We don’t know God’s ways in.</a:t>
            </a:r>
          </a:p>
        </p:txBody>
      </p:sp>
    </p:spTree>
    <p:extLst>
      <p:ext uri="{BB962C8B-B14F-4D97-AF65-F5344CB8AC3E}">
        <p14:creationId xmlns:p14="http://schemas.microsoft.com/office/powerpoint/2010/main" val="2451163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Luke 4:13</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927264"/>
            <a:ext cx="11415562" cy="3858547"/>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Now when the devil had ended every temptation, he departed from Him until an opportune time.</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68697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What Does the Lord Jesus' Temptation Enlighten Christians? | by Anna |  Medium">
            <a:extLst>
              <a:ext uri="{FF2B5EF4-FFF2-40B4-BE49-F238E27FC236}">
                <a16:creationId xmlns:a16="http://schemas.microsoft.com/office/drawing/2014/main" id="{B84EEDA5-1133-6333-2D8B-726CD525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8148"/>
            <a:ext cx="12405895" cy="69783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238029"/>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7200" spc="600" dirty="0">
                <a:latin typeface="Century Gothic" panose="020B0502020202020204" pitchFamily="34" charset="0"/>
              </a:rPr>
              <a:t>Matthew 4 and Luke 4</a:t>
            </a:r>
            <a:endParaRPr lang="en-GB" sz="3600" dirty="0"/>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1692" y="1395386"/>
            <a:ext cx="5814708" cy="11674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14C6EF84-9353-1459-CEBF-149CF9CB788B}"/>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3648120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Hebrews 4:15, </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481265" y="2927264"/>
            <a:ext cx="11415562" cy="3858547"/>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For we do not have a High Priest who cannot sympathize with our weaknesses, but was in all points tempted as we are, yet without sin.</a:t>
            </a:r>
            <a:endParaRPr lang="en-GB" sz="66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6928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ylized hi-res stock photography and images - Alamy">
            <a:extLst>
              <a:ext uri="{FF2B5EF4-FFF2-40B4-BE49-F238E27FC236}">
                <a16:creationId xmlns:a16="http://schemas.microsoft.com/office/drawing/2014/main" id="{F237909D-6B77-8137-C49A-0E9F751654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39082" b="45801"/>
          <a:stretch/>
        </p:blipFill>
        <p:spPr bwMode="auto">
          <a:xfrm>
            <a:off x="6640006" y="75763"/>
            <a:ext cx="4627969" cy="47327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8CF8DE-EBD6-3EDE-C9CD-D1063102606F}"/>
              </a:ext>
            </a:extLst>
          </p:cNvPr>
          <p:cNvSpPr txBox="1"/>
          <p:nvPr/>
        </p:nvSpPr>
        <p:spPr>
          <a:xfrm>
            <a:off x="575109" y="1104135"/>
            <a:ext cx="12573000" cy="4893647"/>
          </a:xfrm>
          <a:prstGeom prst="rect">
            <a:avLst/>
          </a:prstGeom>
          <a:noFill/>
        </p:spPr>
        <p:txBody>
          <a:bodyPr wrap="square">
            <a:spAutoFit/>
          </a:bodyPr>
          <a:lstStyle/>
          <a:p>
            <a:r>
              <a:rPr lang="en-GB" sz="6000" dirty="0">
                <a:effectLst/>
                <a:latin typeface="Agency FB" panose="020B0503020202020204" pitchFamily="34" charset="0"/>
                <a:ea typeface="Calibri" panose="020F0502020204030204" pitchFamily="34" charset="0"/>
                <a:cs typeface="Latha" panose="020B0604020202020204" pitchFamily="34" charset="0"/>
              </a:rPr>
              <a:t>As soon as that </a:t>
            </a:r>
          </a:p>
          <a:p>
            <a:r>
              <a:rPr lang="en-GB" sz="6000" dirty="0">
                <a:effectLst/>
                <a:latin typeface="Agency FB" panose="020B0503020202020204" pitchFamily="34" charset="0"/>
                <a:ea typeface="Calibri" panose="020F0502020204030204" pitchFamily="34" charset="0"/>
                <a:cs typeface="Latha" panose="020B0604020202020204" pitchFamily="34" charset="0"/>
              </a:rPr>
              <a:t>temptation came to Him, </a:t>
            </a:r>
          </a:p>
          <a:p>
            <a:r>
              <a:rPr lang="en-GB" sz="6000" dirty="0">
                <a:effectLst/>
                <a:latin typeface="Agency FB" panose="020B0503020202020204" pitchFamily="34" charset="0"/>
                <a:ea typeface="Calibri" panose="020F0502020204030204" pitchFamily="34" charset="0"/>
                <a:cs typeface="Latha" panose="020B0604020202020204" pitchFamily="34" charset="0"/>
              </a:rPr>
              <a:t>just that fast did He say</a:t>
            </a:r>
            <a:r>
              <a:rPr lang="en-GB" sz="6000" b="1" dirty="0">
                <a:effectLst/>
                <a:latin typeface="Agency FB" panose="020B0503020202020204" pitchFamily="34" charset="0"/>
                <a:ea typeface="Calibri" panose="020F0502020204030204" pitchFamily="34" charset="0"/>
                <a:cs typeface="Latha" panose="020B0604020202020204" pitchFamily="34" charset="0"/>
              </a:rPr>
              <a:t>,</a:t>
            </a:r>
            <a:r>
              <a:rPr lang="en-GB" sz="9600" b="1" dirty="0">
                <a:effectLst/>
                <a:latin typeface="Agency FB" panose="020B0503020202020204" pitchFamily="34" charset="0"/>
                <a:ea typeface="Calibri" panose="020F0502020204030204" pitchFamily="34" charset="0"/>
                <a:cs typeface="Latha" panose="020B0604020202020204" pitchFamily="34" charset="0"/>
              </a:rPr>
              <a:t> </a:t>
            </a:r>
          </a:p>
          <a:p>
            <a:r>
              <a:rPr lang="en-GB" sz="9600" b="1" dirty="0">
                <a:effectLst/>
                <a:highlight>
                  <a:srgbClr val="EAAD00"/>
                </a:highlight>
                <a:latin typeface="Agency FB" panose="020B0503020202020204" pitchFamily="34" charset="0"/>
                <a:ea typeface="Calibri" panose="020F0502020204030204" pitchFamily="34" charset="0"/>
                <a:cs typeface="Latha" panose="020B0604020202020204" pitchFamily="34" charset="0"/>
              </a:rPr>
              <a:t>“Get behind Me, Satan.” </a:t>
            </a:r>
            <a:endParaRPr lang="en-GB" sz="6000" b="1" dirty="0">
              <a:highlight>
                <a:srgbClr val="EAAD00"/>
              </a:highlight>
              <a:latin typeface="Agency FB" panose="020B0503020202020204" pitchFamily="34" charset="0"/>
            </a:endParaRPr>
          </a:p>
        </p:txBody>
      </p:sp>
    </p:spTree>
    <p:extLst>
      <p:ext uri="{BB962C8B-B14F-4D97-AF65-F5344CB8AC3E}">
        <p14:creationId xmlns:p14="http://schemas.microsoft.com/office/powerpoint/2010/main" val="415574250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8CF8DE-EBD6-3EDE-C9CD-D1063102606F}"/>
              </a:ext>
            </a:extLst>
          </p:cNvPr>
          <p:cNvSpPr txBox="1"/>
          <p:nvPr/>
        </p:nvSpPr>
        <p:spPr>
          <a:xfrm>
            <a:off x="541019" y="1105345"/>
            <a:ext cx="11109961" cy="4801314"/>
          </a:xfrm>
          <a:prstGeom prst="rect">
            <a:avLst/>
          </a:prstGeom>
          <a:noFill/>
        </p:spPr>
        <p:txBody>
          <a:bodyPr wrap="square">
            <a:spAutoFit/>
          </a:bodyPr>
          <a:lstStyle/>
          <a:p>
            <a:pPr algn="ctr"/>
            <a:r>
              <a:rPr lang="en-GB" sz="9600" b="1" dirty="0">
                <a:effectLst/>
                <a:highlight>
                  <a:srgbClr val="EAAD00"/>
                </a:highlight>
                <a:latin typeface="Agency FB" panose="020B0503020202020204" pitchFamily="34" charset="0"/>
                <a:ea typeface="Calibri" panose="020F0502020204030204" pitchFamily="34" charset="0"/>
                <a:cs typeface="Latha" panose="020B0604020202020204" pitchFamily="34" charset="0"/>
              </a:rPr>
              <a:t>S K A N D A L O N</a:t>
            </a:r>
          </a:p>
          <a:p>
            <a:endParaRPr lang="en-GB" sz="6000" b="1" dirty="0">
              <a:highlight>
                <a:srgbClr val="EAAD00"/>
              </a:highlight>
              <a:latin typeface="Agency FB" panose="020B0503020202020204" pitchFamily="34" charset="0"/>
              <a:ea typeface="Calibri" panose="020F0502020204030204" pitchFamily="34" charset="0"/>
              <a:cs typeface="Latha" panose="020B0604020202020204" pitchFamily="34" charset="0"/>
            </a:endParaRPr>
          </a:p>
          <a:p>
            <a:pPr algn="ctr"/>
            <a:r>
              <a:rPr lang="en-GB" sz="7200" b="1" dirty="0">
                <a:effectLst/>
                <a:latin typeface="Agency FB" panose="020B0503020202020204" pitchFamily="34" charset="0"/>
                <a:ea typeface="Calibri" panose="020F0502020204030204" pitchFamily="34" charset="0"/>
                <a:cs typeface="Latha" panose="020B0604020202020204" pitchFamily="34" charset="0"/>
              </a:rPr>
              <a:t>The word </a:t>
            </a:r>
            <a:r>
              <a:rPr lang="en-GB" sz="7200" b="1" dirty="0" err="1">
                <a:effectLst/>
                <a:latin typeface="Agency FB" panose="020B0503020202020204" pitchFamily="34" charset="0"/>
                <a:ea typeface="Calibri" panose="020F0502020204030204" pitchFamily="34" charset="0"/>
                <a:cs typeface="Latha" panose="020B0604020202020204" pitchFamily="34" charset="0"/>
              </a:rPr>
              <a:t>skandalon</a:t>
            </a:r>
            <a:r>
              <a:rPr lang="en-GB" sz="7200" b="1" dirty="0">
                <a:effectLst/>
                <a:latin typeface="Agency FB" panose="020B0503020202020204" pitchFamily="34" charset="0"/>
                <a:ea typeface="Calibri" panose="020F0502020204030204" pitchFamily="34" charset="0"/>
                <a:cs typeface="Latha" panose="020B0604020202020204" pitchFamily="34" charset="0"/>
              </a:rPr>
              <a:t> means to entice somebody to destroy them.  </a:t>
            </a:r>
            <a:endParaRPr lang="en-GB" sz="4400" b="1" dirty="0">
              <a:latin typeface="Agency FB" panose="020B0503020202020204" pitchFamily="34" charset="0"/>
            </a:endParaRPr>
          </a:p>
        </p:txBody>
      </p:sp>
      <p:pic>
        <p:nvPicPr>
          <p:cNvPr id="2" name="Picture 8" descr="Horizontal Divider Clipart.">
            <a:extLst>
              <a:ext uri="{FF2B5EF4-FFF2-40B4-BE49-F238E27FC236}">
                <a16:creationId xmlns:a16="http://schemas.microsoft.com/office/drawing/2014/main" id="{2C128DB3-5049-CC06-D2F3-090324515D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5322" y="2261516"/>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96567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E072-3A9B-8B86-59D4-09322BC3D49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D58BA3E-AA1C-512D-F90A-71335DFDF4A8}"/>
              </a:ext>
            </a:extLst>
          </p:cNvPr>
          <p:cNvSpPr>
            <a:spLocks noGrp="1"/>
          </p:cNvSpPr>
          <p:nvPr>
            <p:ph idx="1"/>
          </p:nvPr>
        </p:nvSpPr>
        <p:spPr/>
        <p:txBody>
          <a:bodyPr/>
          <a:lstStyle/>
          <a:p>
            <a:endParaRPr lang="en-GB" dirty="0"/>
          </a:p>
        </p:txBody>
      </p:sp>
      <p:pic>
        <p:nvPicPr>
          <p:cNvPr id="74756" name="Picture 4" descr="Life Application Bible Study - St. Paul's Lutheran Church, School &amp; Early  Childhood Center">
            <a:extLst>
              <a:ext uri="{FF2B5EF4-FFF2-40B4-BE49-F238E27FC236}">
                <a16:creationId xmlns:a16="http://schemas.microsoft.com/office/drawing/2014/main" id="{66C9A022-FA08-054A-2F85-47300BF4B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14" y="365125"/>
            <a:ext cx="11418771" cy="619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460175"/>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Matthew 16:23</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2803512"/>
            <a:ext cx="11415562" cy="3886046"/>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for you are not mindful of the things of God, but the things of men.”</a:t>
            </a:r>
          </a:p>
          <a:p>
            <a:endParaRPr lang="en-GB" sz="1800" b="1" dirty="0">
              <a:latin typeface="Agency FB" panose="020B0503020202020204" pitchFamily="34" charset="0"/>
              <a:ea typeface="ADLaM Display" panose="020F0502020204030204" pitchFamily="2" charset="0"/>
              <a:cs typeface="ADLaM Display" panose="020F0502020204030204" pitchFamily="2" charset="0"/>
            </a:endParaRPr>
          </a:p>
          <a:p>
            <a:r>
              <a:rPr lang="en-GB" sz="6600" b="1" dirty="0">
                <a:highlight>
                  <a:srgbClr val="EAAD00"/>
                </a:highlight>
                <a:latin typeface="Agency FB" panose="020B0503020202020204" pitchFamily="34" charset="0"/>
                <a:ea typeface="ADLaM Display" panose="020F0502020204030204" pitchFamily="2" charset="0"/>
                <a:cs typeface="ADLaM Display" panose="020F0502020204030204" pitchFamily="2" charset="0"/>
              </a:rPr>
              <a:t> You are not thinking the things of God.</a:t>
            </a: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3821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67377" y="263512"/>
            <a:ext cx="12192000" cy="1035899"/>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6600" spc="600" dirty="0">
                <a:latin typeface="Century Gothic" panose="020B0502020202020204" pitchFamily="34" charset="0"/>
              </a:rPr>
              <a:t>From </a:t>
            </a:r>
            <a:r>
              <a:rPr lang="en-GB" sz="6600" b="1" spc="600" dirty="0">
                <a:latin typeface="Century Gothic" panose="020B0502020202020204" pitchFamily="34" charset="0"/>
              </a:rPr>
              <a:t>God’s</a:t>
            </a:r>
            <a:r>
              <a:rPr lang="en-GB" sz="6600" spc="600" dirty="0">
                <a:latin typeface="Century Gothic" panose="020B0502020202020204" pitchFamily="34" charset="0"/>
              </a:rPr>
              <a:t> viewpoint</a:t>
            </a:r>
            <a:endParaRPr lang="en-GB" sz="32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272716" y="1419824"/>
            <a:ext cx="11415562" cy="3170147"/>
          </a:xfrm>
          <a:effectLst>
            <a:glow>
              <a:schemeClr val="accent1">
                <a:alpha val="0"/>
              </a:schemeClr>
            </a:glow>
          </a:effectLst>
        </p:spPr>
        <p:txBody>
          <a:bodyPr>
            <a:normAutofit/>
          </a:bodyPr>
          <a:lstStyle/>
          <a:p>
            <a:r>
              <a:rPr lang="en-GB" sz="4400" dirty="0">
                <a:latin typeface="Agency FB" panose="020B0503020202020204" pitchFamily="34" charset="0"/>
                <a:ea typeface="ADLaM Display" panose="020F0502020204030204" pitchFamily="2" charset="0"/>
                <a:cs typeface="ADLaM Display" panose="020F0502020204030204" pitchFamily="2" charset="0"/>
              </a:rPr>
              <a:t>Jesus had to die. </a:t>
            </a:r>
          </a:p>
          <a:p>
            <a:r>
              <a:rPr lang="en-GB" sz="4400" dirty="0">
                <a:latin typeface="Agency FB" panose="020B0503020202020204" pitchFamily="34" charset="0"/>
                <a:ea typeface="ADLaM Display" panose="020F0502020204030204" pitchFamily="2" charset="0"/>
                <a:cs typeface="ADLaM Display" panose="020F0502020204030204" pitchFamily="2" charset="0"/>
              </a:rPr>
              <a:t>Jesus had to suffer. </a:t>
            </a:r>
          </a:p>
          <a:p>
            <a:r>
              <a:rPr lang="en-GB" sz="4400" dirty="0">
                <a:latin typeface="Agency FB" panose="020B0503020202020204" pitchFamily="34" charset="0"/>
                <a:ea typeface="ADLaM Display" panose="020F0502020204030204" pitchFamily="2" charset="0"/>
                <a:cs typeface="ADLaM Display" panose="020F0502020204030204" pitchFamily="2" charset="0"/>
              </a:rPr>
              <a:t>Jesus had to go to Jerusalem to be that, Lamb. </a:t>
            </a:r>
          </a:p>
          <a:p>
            <a:r>
              <a:rPr lang="en-GB" sz="4400" dirty="0">
                <a:latin typeface="Agency FB" panose="020B0503020202020204" pitchFamily="34" charset="0"/>
                <a:ea typeface="ADLaM Display" panose="020F0502020204030204" pitchFamily="2" charset="0"/>
                <a:cs typeface="ADLaM Display" panose="020F0502020204030204" pitchFamily="2" charset="0"/>
              </a:rPr>
              <a:t>that had to happen, that was a divine must. </a:t>
            </a:r>
          </a:p>
        </p:txBody>
      </p:sp>
      <p:sp>
        <p:nvSpPr>
          <p:cNvPr id="3" name="Title 1">
            <a:extLst>
              <a:ext uri="{FF2B5EF4-FFF2-40B4-BE49-F238E27FC236}">
                <a16:creationId xmlns:a16="http://schemas.microsoft.com/office/drawing/2014/main" id="{8EA184D7-BDD1-FD42-41B0-979D8992E37D}"/>
              </a:ext>
            </a:extLst>
          </p:cNvPr>
          <p:cNvSpPr txBox="1">
            <a:spLocks/>
          </p:cNvSpPr>
          <p:nvPr/>
        </p:nvSpPr>
        <p:spPr>
          <a:xfrm>
            <a:off x="0" y="4710384"/>
            <a:ext cx="12192000" cy="1035899"/>
          </a:xfrm>
          <a:prstGeom prst="rect">
            <a:avLst/>
          </a:prstGeo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spc="600" dirty="0">
                <a:latin typeface="Century Gothic" panose="020B0502020202020204" pitchFamily="34" charset="0"/>
              </a:rPr>
              <a:t>From Man’s viewpoint</a:t>
            </a:r>
            <a:endParaRPr lang="en-GB" sz="3200" dirty="0"/>
          </a:p>
        </p:txBody>
      </p:sp>
      <p:sp>
        <p:nvSpPr>
          <p:cNvPr id="5" name="Subtitle 5">
            <a:extLst>
              <a:ext uri="{FF2B5EF4-FFF2-40B4-BE49-F238E27FC236}">
                <a16:creationId xmlns:a16="http://schemas.microsoft.com/office/drawing/2014/main" id="{D5987E8F-7189-0F10-69B0-1D43E38D6A28}"/>
              </a:ext>
            </a:extLst>
          </p:cNvPr>
          <p:cNvSpPr txBox="1">
            <a:spLocks/>
          </p:cNvSpPr>
          <p:nvPr/>
        </p:nvSpPr>
        <p:spPr>
          <a:xfrm>
            <a:off x="272716" y="5819851"/>
            <a:ext cx="11415562" cy="898584"/>
          </a:xfrm>
          <a:prstGeom prst="rect">
            <a:avLst/>
          </a:prstGeom>
          <a:effectLst>
            <a:glow>
              <a:schemeClr val="accent1">
                <a:alpha val="0"/>
              </a:schemeClr>
            </a:glo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400" dirty="0">
                <a:latin typeface="Agency FB" panose="020B0503020202020204" pitchFamily="34" charset="0"/>
                <a:ea typeface="ADLaM Display" panose="020F0502020204030204" pitchFamily="2" charset="0"/>
                <a:cs typeface="ADLaM Display" panose="020F0502020204030204" pitchFamily="2" charset="0"/>
              </a:rPr>
              <a:t>It was incomprehensible with their Messianic view</a:t>
            </a:r>
          </a:p>
        </p:txBody>
      </p:sp>
    </p:spTree>
    <p:extLst>
      <p:ext uri="{BB962C8B-B14F-4D97-AF65-F5344CB8AC3E}">
        <p14:creationId xmlns:p14="http://schemas.microsoft.com/office/powerpoint/2010/main" val="2473977558"/>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ector decorative floral corner black and white Stock Vector Image &amp; Art -  Alamy">
            <a:extLst>
              <a:ext uri="{FF2B5EF4-FFF2-40B4-BE49-F238E27FC236}">
                <a16:creationId xmlns:a16="http://schemas.microsoft.com/office/drawing/2014/main" id="{ADF22B4F-10EB-5347-72C9-834063E8D6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26"/>
          <a:stretch/>
        </p:blipFill>
        <p:spPr bwMode="auto">
          <a:xfrm>
            <a:off x="27471" y="-345475"/>
            <a:ext cx="5353051" cy="69869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wnload Line Art, Design, Floral. Royalty-Free Vec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863" y="8205138"/>
            <a:ext cx="5914850" cy="34160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vider PNG Images | Free PNG Vector Graphics, Effects &amp; Backgrounds -  rawpixe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5704" y="8641553"/>
            <a:ext cx="762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E23A67F-DBC8-F585-F8CD-E198E0DA5BED}"/>
              </a:ext>
            </a:extLst>
          </p:cNvPr>
          <p:cNvSpPr txBox="1">
            <a:spLocks/>
          </p:cNvSpPr>
          <p:nvPr/>
        </p:nvSpPr>
        <p:spPr>
          <a:xfrm>
            <a:off x="1806469" y="216568"/>
            <a:ext cx="11677650" cy="1994277"/>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br>
              <a:rPr lang="en-GB" sz="4000" spc="600" dirty="0">
                <a:latin typeface="Bahnschrift Light Condensed" panose="020B0502040204020203" pitchFamily="34" charset="0"/>
              </a:rPr>
            </a:br>
            <a:r>
              <a:rPr lang="en-GB" sz="15300" spc="600" dirty="0">
                <a:solidFill>
                  <a:schemeClr val="tx1">
                    <a:lumMod val="65000"/>
                    <a:lumOff val="35000"/>
                  </a:schemeClr>
                </a:solidFill>
                <a:latin typeface="Bahnschrift Light Condensed" panose="020B0502040204020203" pitchFamily="34" charset="0"/>
              </a:rPr>
              <a:t>Lesson 1</a:t>
            </a:r>
            <a:br>
              <a:rPr lang="en-GB" sz="2000" spc="600" dirty="0"/>
            </a:br>
            <a:endParaRPr lang="en-GB" sz="2000" spc="600" dirty="0"/>
          </a:p>
        </p:txBody>
      </p:sp>
      <p:sp>
        <p:nvSpPr>
          <p:cNvPr id="8" name="Subtitle 5">
            <a:extLst>
              <a:ext uri="{FF2B5EF4-FFF2-40B4-BE49-F238E27FC236}">
                <a16:creationId xmlns:a16="http://schemas.microsoft.com/office/drawing/2014/main" id="{EEE047BA-5A0A-8536-BC58-4486029EBA0D}"/>
              </a:ext>
            </a:extLst>
          </p:cNvPr>
          <p:cNvSpPr>
            <a:spLocks noGrp="1"/>
          </p:cNvSpPr>
          <p:nvPr>
            <p:ph type="subTitle" idx="1"/>
          </p:nvPr>
        </p:nvSpPr>
        <p:spPr>
          <a:xfrm>
            <a:off x="3657599" y="2081266"/>
            <a:ext cx="8165432" cy="3561346"/>
          </a:xfrm>
          <a:effectLst>
            <a:glow>
              <a:schemeClr val="accent1">
                <a:alpha val="0"/>
              </a:schemeClr>
            </a:glow>
          </a:effectLst>
        </p:spPr>
        <p:txBody>
          <a:bodyPr>
            <a:normAutofit/>
          </a:bodyPr>
          <a:lstStyle/>
          <a:p>
            <a:r>
              <a:rPr lang="en-GB" sz="6000" dirty="0">
                <a:latin typeface="Agency FB" panose="020B0503020202020204" pitchFamily="34" charset="0"/>
                <a:ea typeface="ADLaM Display" panose="020F0502020204030204" pitchFamily="2" charset="0"/>
                <a:cs typeface="ADLaM Display" panose="020F0502020204030204" pitchFamily="2" charset="0"/>
              </a:rPr>
              <a:t>The Saviour, the Messiah, the Son of God may not fit men’s definitions, but He is no less the fulfilment of God’s plan. </a:t>
            </a:r>
            <a:endParaRPr lang="en-GB" sz="6600" dirty="0">
              <a:latin typeface="Agency FB" panose="020B0503020202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303937838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1120161"/>
            <a:ext cx="12192000" cy="1035899"/>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6600" b="1" spc="600" dirty="0">
                <a:latin typeface="Agency FB" panose="020B0503020202020204" pitchFamily="34" charset="0"/>
              </a:rPr>
              <a:t>Men are still saying that today. </a:t>
            </a:r>
            <a:endParaRPr lang="en-GB" sz="3200" b="1" dirty="0">
              <a:latin typeface="Agency FB" panose="020B0503020202020204" pitchFamily="34" charset="0"/>
            </a:endParaRPr>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2483319"/>
            <a:ext cx="11415562" cy="4206240"/>
          </a:xfrm>
          <a:effectLst>
            <a:glow>
              <a:schemeClr val="accent1">
                <a:alpha val="0"/>
              </a:schemeClr>
            </a:glow>
          </a:effectLst>
        </p:spPr>
        <p:txBody>
          <a:bodyPr>
            <a:normAutofit/>
          </a:bodyPr>
          <a:lstStyle/>
          <a:p>
            <a:r>
              <a:rPr lang="en-GB" sz="6000" dirty="0">
                <a:latin typeface="Agency FB" panose="020B0503020202020204" pitchFamily="34" charset="0"/>
                <a:ea typeface="ADLaM Display" panose="020F0502020204030204" pitchFamily="2" charset="0"/>
                <a:cs typeface="ADLaM Display" panose="020F0502020204030204" pitchFamily="2" charset="0"/>
              </a:rPr>
              <a:t>	</a:t>
            </a:r>
            <a:r>
              <a:rPr lang="en-GB" sz="6600" dirty="0">
                <a:latin typeface="Agency FB" panose="020B0503020202020204" pitchFamily="34" charset="0"/>
                <a:ea typeface="ADLaM Display" panose="020F0502020204030204" pitchFamily="2" charset="0"/>
                <a:cs typeface="ADLaM Display" panose="020F0502020204030204" pitchFamily="2" charset="0"/>
              </a:rPr>
              <a:t>Jesus talked about judgment,</a:t>
            </a:r>
          </a:p>
          <a:p>
            <a:r>
              <a:rPr lang="en-GB" sz="6600" dirty="0">
                <a:latin typeface="Agency FB" panose="020B0503020202020204" pitchFamily="34" charset="0"/>
                <a:ea typeface="ADLaM Display" panose="020F0502020204030204" pitchFamily="2" charset="0"/>
                <a:cs typeface="ADLaM Display" panose="020F0502020204030204" pitchFamily="2" charset="0"/>
              </a:rPr>
              <a:t>	Jesus talked about sin, </a:t>
            </a:r>
          </a:p>
          <a:p>
            <a:r>
              <a:rPr lang="en-GB" sz="6600" dirty="0">
                <a:latin typeface="Agency FB" panose="020B0503020202020204" pitchFamily="34" charset="0"/>
                <a:ea typeface="ADLaM Display" panose="020F0502020204030204" pitchFamily="2" charset="0"/>
                <a:cs typeface="ADLaM Display" panose="020F0502020204030204" pitchFamily="2" charset="0"/>
              </a:rPr>
              <a:t>	Jesus was rejected,</a:t>
            </a:r>
          </a:p>
          <a:p>
            <a:r>
              <a:rPr lang="en-GB" sz="6600" dirty="0">
                <a:latin typeface="Agency FB" panose="020B0503020202020204" pitchFamily="34" charset="0"/>
                <a:ea typeface="ADLaM Display" panose="020F0502020204030204" pitchFamily="2" charset="0"/>
                <a:cs typeface="ADLaM Display" panose="020F0502020204030204" pitchFamily="2" charset="0"/>
              </a:rPr>
              <a:t>	Jesus was murdered.</a:t>
            </a:r>
          </a:p>
        </p:txBody>
      </p:sp>
    </p:spTree>
    <p:extLst>
      <p:ext uri="{BB962C8B-B14F-4D97-AF65-F5344CB8AC3E}">
        <p14:creationId xmlns:p14="http://schemas.microsoft.com/office/powerpoint/2010/main" val="220501983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ollowing Jesus All the Way (Mt. 16:21-28) | Bread of Life Voice">
            <a:extLst>
              <a:ext uri="{FF2B5EF4-FFF2-40B4-BE49-F238E27FC236}">
                <a16:creationId xmlns:a16="http://schemas.microsoft.com/office/drawing/2014/main" id="{B5C493FF-2350-7E09-D41F-D88ABFEB26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483"/>
          <a:stretch/>
        </p:blipFill>
        <p:spPr bwMode="auto">
          <a:xfrm>
            <a:off x="3656798" y="1693728"/>
            <a:ext cx="9467770" cy="4687503"/>
          </a:xfrm>
          <a:prstGeom prst="rect">
            <a:avLst/>
          </a:prstGeom>
          <a:noFill/>
          <a:effectLst>
            <a:softEdge rad="95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84EB98-52AB-5108-5018-24D3F5D4186A}"/>
              </a:ext>
            </a:extLst>
          </p:cNvPr>
          <p:cNvSpPr>
            <a:spLocks noGrp="1"/>
          </p:cNvSpPr>
          <p:nvPr>
            <p:ph type="title"/>
          </p:nvPr>
        </p:nvSpPr>
        <p:spPr>
          <a:xfrm>
            <a:off x="308008" y="476769"/>
            <a:ext cx="7113071" cy="5063525"/>
          </a:xfrm>
        </p:spPr>
        <p:txBody>
          <a:bodyPr>
            <a:normAutofit fontScale="90000"/>
          </a:bodyPr>
          <a:lstStyle/>
          <a:p>
            <a:r>
              <a:rPr lang="en-GB" sz="6600" dirty="0">
                <a:effectLst/>
                <a:latin typeface="Agency FB" panose="020B0503020202020204" pitchFamily="34" charset="0"/>
                <a:ea typeface="Calibri" panose="020F0502020204030204" pitchFamily="34" charset="0"/>
                <a:cs typeface="Latha" panose="020B0604020202020204" pitchFamily="34" charset="0"/>
              </a:rPr>
              <a:t>For Peter thought in his </a:t>
            </a:r>
            <a:r>
              <a:rPr lang="en-GB" sz="8000" b="1" dirty="0">
                <a:effectLst/>
                <a:latin typeface="Agency FB" panose="020B0503020202020204" pitchFamily="34" charset="0"/>
                <a:ea typeface="Calibri" panose="020F0502020204030204" pitchFamily="34" charset="0"/>
                <a:cs typeface="Latha" panose="020B0604020202020204" pitchFamily="34" charset="0"/>
              </a:rPr>
              <a:t>own human wisdom </a:t>
            </a:r>
            <a:r>
              <a:rPr lang="en-GB" sz="6600" dirty="0">
                <a:effectLst/>
                <a:latin typeface="Agency FB" panose="020B0503020202020204" pitchFamily="34" charset="0"/>
                <a:ea typeface="Calibri" panose="020F0502020204030204" pitchFamily="34" charset="0"/>
                <a:cs typeface="Latha" panose="020B0604020202020204" pitchFamily="34" charset="0"/>
              </a:rPr>
              <a:t>that He needed to </a:t>
            </a:r>
            <a:r>
              <a:rPr lang="en-GB" sz="12800" b="1" dirty="0">
                <a:effectLst/>
                <a:latin typeface="Agency FB" panose="020B0503020202020204" pitchFamily="34" charset="0"/>
                <a:ea typeface="Calibri" panose="020F0502020204030204" pitchFamily="34" charset="0"/>
                <a:cs typeface="Latha" panose="020B0604020202020204" pitchFamily="34" charset="0"/>
              </a:rPr>
              <a:t>correct</a:t>
            </a:r>
            <a:r>
              <a:rPr lang="en-GB" sz="8000" dirty="0">
                <a:effectLst/>
                <a:latin typeface="Agency FB" panose="020B0503020202020204" pitchFamily="34" charset="0"/>
                <a:ea typeface="Calibri" panose="020F0502020204030204" pitchFamily="34" charset="0"/>
                <a:cs typeface="Latha" panose="020B0604020202020204" pitchFamily="34" charset="0"/>
              </a:rPr>
              <a:t> </a:t>
            </a:r>
            <a:br>
              <a:rPr lang="en-GB" sz="6600" dirty="0">
                <a:effectLst/>
                <a:latin typeface="Agency FB" panose="020B0503020202020204" pitchFamily="34" charset="0"/>
                <a:ea typeface="Calibri" panose="020F0502020204030204" pitchFamily="34" charset="0"/>
                <a:cs typeface="Latha" panose="020B0604020202020204" pitchFamily="34" charset="0"/>
              </a:rPr>
            </a:br>
            <a:r>
              <a:rPr lang="en-GB" sz="8800" b="1" dirty="0">
                <a:effectLst/>
                <a:latin typeface="Agency FB" panose="020B0503020202020204" pitchFamily="34" charset="0"/>
                <a:ea typeface="Calibri" panose="020F0502020204030204" pitchFamily="34" charset="0"/>
                <a:cs typeface="Latha" panose="020B0604020202020204" pitchFamily="34" charset="0"/>
              </a:rPr>
              <a:t>Jesus Christ. </a:t>
            </a:r>
            <a:endParaRPr lang="en-GB" sz="16600" b="1" dirty="0">
              <a:latin typeface="Agency FB" panose="020B0503020202020204" pitchFamily="34" charset="0"/>
            </a:endParaRPr>
          </a:p>
        </p:txBody>
      </p:sp>
    </p:spTree>
    <p:extLst>
      <p:ext uri="{BB962C8B-B14F-4D97-AF65-F5344CB8AC3E}">
        <p14:creationId xmlns:p14="http://schemas.microsoft.com/office/powerpoint/2010/main" val="63826135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ector decorative floral corner black and white Stock Vector Image &amp; Art -  Alamy">
            <a:extLst>
              <a:ext uri="{FF2B5EF4-FFF2-40B4-BE49-F238E27FC236}">
                <a16:creationId xmlns:a16="http://schemas.microsoft.com/office/drawing/2014/main" id="{ADF22B4F-10EB-5347-72C9-834063E8D6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26"/>
          <a:stretch/>
        </p:blipFill>
        <p:spPr bwMode="auto">
          <a:xfrm>
            <a:off x="27471" y="-345475"/>
            <a:ext cx="5353051" cy="69869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E23A67F-DBC8-F585-F8CD-E198E0DA5BED}"/>
              </a:ext>
            </a:extLst>
          </p:cNvPr>
          <p:cNvSpPr txBox="1">
            <a:spLocks/>
          </p:cNvSpPr>
          <p:nvPr/>
        </p:nvSpPr>
        <p:spPr>
          <a:xfrm>
            <a:off x="1806469" y="-129243"/>
            <a:ext cx="11677650" cy="1994277"/>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br>
              <a:rPr lang="en-GB" sz="4000" spc="600" dirty="0">
                <a:latin typeface="Bahnschrift Light Condensed" panose="020B0502040204020203" pitchFamily="34" charset="0"/>
              </a:rPr>
            </a:br>
            <a:r>
              <a:rPr lang="en-GB" sz="15300" spc="600" dirty="0">
                <a:solidFill>
                  <a:schemeClr val="tx1">
                    <a:lumMod val="65000"/>
                    <a:lumOff val="35000"/>
                  </a:schemeClr>
                </a:solidFill>
                <a:latin typeface="Bahnschrift Light Condensed" panose="020B0502040204020203" pitchFamily="34" charset="0"/>
              </a:rPr>
              <a:t>Lesson 2</a:t>
            </a:r>
            <a:br>
              <a:rPr lang="en-GB" sz="2000" spc="600" dirty="0"/>
            </a:br>
            <a:endParaRPr lang="en-GB" sz="2000" spc="600" dirty="0"/>
          </a:p>
        </p:txBody>
      </p:sp>
      <p:sp>
        <p:nvSpPr>
          <p:cNvPr id="8" name="Subtitle 5">
            <a:extLst>
              <a:ext uri="{FF2B5EF4-FFF2-40B4-BE49-F238E27FC236}">
                <a16:creationId xmlns:a16="http://schemas.microsoft.com/office/drawing/2014/main" id="{EEE047BA-5A0A-8536-BC58-4486029EBA0D}"/>
              </a:ext>
            </a:extLst>
          </p:cNvPr>
          <p:cNvSpPr>
            <a:spLocks noGrp="1"/>
          </p:cNvSpPr>
          <p:nvPr>
            <p:ph type="subTitle" idx="1"/>
          </p:nvPr>
        </p:nvSpPr>
        <p:spPr>
          <a:xfrm>
            <a:off x="3801978" y="1754007"/>
            <a:ext cx="8165432" cy="4078902"/>
          </a:xfrm>
          <a:effectLst>
            <a:glow>
              <a:schemeClr val="accent1">
                <a:alpha val="0"/>
              </a:schemeClr>
            </a:glow>
          </a:effectLst>
        </p:spPr>
        <p:txBody>
          <a:bodyPr>
            <a:normAutofit fontScale="92500" lnSpcReduction="10000"/>
          </a:bodyPr>
          <a:lstStyle/>
          <a:p>
            <a:r>
              <a:rPr lang="en-GB" sz="6000" dirty="0">
                <a:latin typeface="Agency FB" panose="020B0503020202020204" pitchFamily="34" charset="0"/>
                <a:ea typeface="ADLaM Display" panose="020F0502020204030204" pitchFamily="2" charset="0"/>
                <a:cs typeface="ADLaM Display" panose="020F0502020204030204" pitchFamily="2" charset="0"/>
              </a:rPr>
              <a:t>If you are going to follow Him then you must take up a cross. </a:t>
            </a:r>
          </a:p>
          <a:p>
            <a:r>
              <a:rPr lang="en-GB" sz="6000" dirty="0">
                <a:latin typeface="Agency FB" panose="020B0503020202020204" pitchFamily="34" charset="0"/>
                <a:ea typeface="ADLaM Display" panose="020F0502020204030204" pitchFamily="2" charset="0"/>
                <a:cs typeface="ADLaM Display" panose="020F0502020204030204" pitchFamily="2" charset="0"/>
              </a:rPr>
              <a:t>&amp;</a:t>
            </a:r>
          </a:p>
          <a:p>
            <a:r>
              <a:rPr lang="en-GB" sz="6600" dirty="0">
                <a:latin typeface="Agency FB" panose="020B0503020202020204" pitchFamily="34" charset="0"/>
                <a:ea typeface="ADLaM Display" panose="020F0502020204030204" pitchFamily="2" charset="0"/>
                <a:cs typeface="ADLaM Display" panose="020F0502020204030204" pitchFamily="2" charset="0"/>
              </a:rPr>
              <a:t>you are going to lose your life in the process. </a:t>
            </a:r>
          </a:p>
        </p:txBody>
      </p:sp>
    </p:spTree>
    <p:extLst>
      <p:ext uri="{BB962C8B-B14F-4D97-AF65-F5344CB8AC3E}">
        <p14:creationId xmlns:p14="http://schemas.microsoft.com/office/powerpoint/2010/main" val="169442414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173255" y="838651"/>
            <a:ext cx="11906450" cy="5340767"/>
          </a:xfrm>
          <a:effectLst>
            <a:glow>
              <a:schemeClr val="accent1">
                <a:alpha val="0"/>
              </a:schemeClr>
            </a:glow>
          </a:effectLst>
        </p:spPr>
        <p:txBody>
          <a:bodyPr>
            <a:normAutofit fontScale="92500" lnSpcReduction="10000"/>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There is no</a:t>
            </a:r>
            <a:r>
              <a:rPr lang="en-GB" sz="8000" b="1" dirty="0">
                <a:latin typeface="Agency FB" panose="020B0503020202020204" pitchFamily="34" charset="0"/>
                <a:ea typeface="ADLaM Display" panose="020F0502020204030204" pitchFamily="2" charset="0"/>
                <a:cs typeface="ADLaM Display" panose="020F0502020204030204" pitchFamily="2" charset="0"/>
              </a:rPr>
              <a:t> Glory </a:t>
            </a:r>
            <a:r>
              <a:rPr lang="en-GB" sz="6600" dirty="0">
                <a:latin typeface="Agency FB" panose="020B0503020202020204" pitchFamily="34" charset="0"/>
                <a:ea typeface="ADLaM Display" panose="020F0502020204030204" pitchFamily="2" charset="0"/>
                <a:cs typeface="ADLaM Display" panose="020F0502020204030204" pitchFamily="2" charset="0"/>
              </a:rPr>
              <a:t>to be had without </a:t>
            </a:r>
            <a:r>
              <a:rPr lang="en-GB" sz="8000" b="1" dirty="0">
                <a:latin typeface="Agency FB" panose="020B0503020202020204" pitchFamily="34" charset="0"/>
                <a:ea typeface="ADLaM Display" panose="020F0502020204030204" pitchFamily="2" charset="0"/>
                <a:cs typeface="ADLaM Display" panose="020F0502020204030204" pitchFamily="2" charset="0"/>
              </a:rPr>
              <a:t>Pain.</a:t>
            </a:r>
          </a:p>
          <a:p>
            <a:endParaRPr lang="en-GB" sz="8000" b="1" dirty="0">
              <a:latin typeface="Agency FB" panose="020B0503020202020204" pitchFamily="34" charset="0"/>
              <a:ea typeface="ADLaM Display" panose="020F0502020204030204" pitchFamily="2" charset="0"/>
              <a:cs typeface="ADLaM Display" panose="020F0502020204030204" pitchFamily="2" charset="0"/>
            </a:endParaRPr>
          </a:p>
          <a:p>
            <a:endParaRPr lang="en-GB" sz="8000" b="1" dirty="0">
              <a:latin typeface="Agency FB" panose="020B0503020202020204" pitchFamily="34" charset="0"/>
              <a:ea typeface="ADLaM Display" panose="020F0502020204030204" pitchFamily="2" charset="0"/>
              <a:cs typeface="ADLaM Display" panose="020F0502020204030204" pitchFamily="2" charset="0"/>
            </a:endParaRPr>
          </a:p>
          <a:p>
            <a:r>
              <a:rPr lang="en-GB" sz="7200" dirty="0">
                <a:latin typeface="Agency FB" panose="020B0503020202020204" pitchFamily="34" charset="0"/>
                <a:ea typeface="ADLaM Display" panose="020F0502020204030204" pitchFamily="2" charset="0"/>
                <a:cs typeface="ADLaM Display" panose="020F0502020204030204" pitchFamily="2" charset="0"/>
              </a:rPr>
              <a:t>There is no </a:t>
            </a:r>
            <a:r>
              <a:rPr lang="en-GB" sz="8600" b="1" dirty="0">
                <a:latin typeface="Agency FB" panose="020B0503020202020204" pitchFamily="34" charset="0"/>
                <a:ea typeface="ADLaM Display" panose="020F0502020204030204" pitchFamily="2" charset="0"/>
                <a:cs typeface="ADLaM Display" panose="020F0502020204030204" pitchFamily="2" charset="0"/>
              </a:rPr>
              <a:t>Crown</a:t>
            </a:r>
            <a:r>
              <a:rPr lang="en-GB" sz="7200" dirty="0">
                <a:latin typeface="Agency FB" panose="020B0503020202020204" pitchFamily="34" charset="0"/>
                <a:ea typeface="ADLaM Display" panose="020F0502020204030204" pitchFamily="2" charset="0"/>
                <a:cs typeface="ADLaM Display" panose="020F0502020204030204" pitchFamily="2" charset="0"/>
              </a:rPr>
              <a:t> to be won without a </a:t>
            </a:r>
            <a:r>
              <a:rPr lang="en-GB" sz="8600" b="1" dirty="0">
                <a:latin typeface="Agency FB" panose="020B0503020202020204" pitchFamily="34" charset="0"/>
                <a:ea typeface="ADLaM Display" panose="020F0502020204030204" pitchFamily="2" charset="0"/>
                <a:cs typeface="ADLaM Display" panose="020F0502020204030204" pitchFamily="2" charset="0"/>
              </a:rPr>
              <a:t>Thorn</a:t>
            </a:r>
            <a:r>
              <a:rPr lang="en-GB" sz="7200" dirty="0">
                <a:latin typeface="Agency FB" panose="020B0503020202020204" pitchFamily="34" charset="0"/>
                <a:ea typeface="ADLaM Display" panose="020F0502020204030204" pitchFamily="2" charset="0"/>
                <a:cs typeface="ADLaM Display" panose="020F0502020204030204" pitchFamily="2" charset="0"/>
              </a:rPr>
              <a:t> in the process.</a:t>
            </a:r>
          </a:p>
        </p:txBody>
      </p:sp>
      <p:pic>
        <p:nvPicPr>
          <p:cNvPr id="2050" name="Picture 2" descr="Divider PNG Images | Free PNG Vector Graphics, Effects &amp; Backgrounds -  rawpixel"/>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4773" y="5250582"/>
            <a:ext cx="762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wnload Line Art, Design, Floral. Royalty-Free Vector ..."/>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51936" y="1378820"/>
            <a:ext cx="5768695" cy="333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63876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613421" y="2627697"/>
            <a:ext cx="9002217" cy="4743699"/>
          </a:xfrm>
        </p:spPr>
        <p:txBody>
          <a:bodyPr>
            <a:normAutofit fontScale="92500"/>
          </a:bodyPr>
          <a:lstStyle/>
          <a:p>
            <a:pPr algn="l"/>
            <a:r>
              <a:rPr lang="en-GB" sz="7200" dirty="0">
                <a:latin typeface="Agency FB" panose="020B0503020202020204" pitchFamily="34" charset="0"/>
                <a:ea typeface="ADLaM Display" panose="020F0502020204030204" pitchFamily="2" charset="0"/>
                <a:cs typeface="ADLaM Display" panose="020F0502020204030204" pitchFamily="2" charset="0"/>
              </a:rPr>
              <a:t>	Our way is the glory way. </a:t>
            </a:r>
          </a:p>
          <a:p>
            <a:pPr algn="l"/>
            <a:r>
              <a:rPr lang="en-GB" sz="7200" dirty="0">
                <a:latin typeface="Agency FB" panose="020B0503020202020204" pitchFamily="34" charset="0"/>
                <a:ea typeface="ADLaM Display" panose="020F0502020204030204" pitchFamily="2" charset="0"/>
                <a:cs typeface="ADLaM Display" panose="020F0502020204030204" pitchFamily="2" charset="0"/>
              </a:rPr>
              <a:t>	Our way is the joy way. </a:t>
            </a:r>
          </a:p>
          <a:p>
            <a:pPr algn="l"/>
            <a:r>
              <a:rPr lang="en-GB" sz="7200" dirty="0">
                <a:latin typeface="Agency FB" panose="020B0503020202020204" pitchFamily="34" charset="0"/>
                <a:ea typeface="ADLaM Display" panose="020F0502020204030204" pitchFamily="2" charset="0"/>
                <a:cs typeface="ADLaM Display" panose="020F0502020204030204" pitchFamily="2" charset="0"/>
              </a:rPr>
              <a:t>	Our way is the blessing way. </a:t>
            </a:r>
          </a:p>
          <a:p>
            <a:pPr algn="l"/>
            <a:r>
              <a:rPr lang="en-GB" sz="7200" dirty="0">
                <a:latin typeface="Agency FB" panose="020B0503020202020204" pitchFamily="34" charset="0"/>
                <a:ea typeface="ADLaM Display" panose="020F0502020204030204" pitchFamily="2" charset="0"/>
                <a:cs typeface="ADLaM Display" panose="020F0502020204030204" pitchFamily="2" charset="0"/>
              </a:rPr>
              <a:t>	Our way is the painless way. </a:t>
            </a:r>
          </a:p>
        </p:txBody>
      </p:sp>
      <p:sp>
        <p:nvSpPr>
          <p:cNvPr id="2" name="Title 1">
            <a:extLst>
              <a:ext uri="{FF2B5EF4-FFF2-40B4-BE49-F238E27FC236}">
                <a16:creationId xmlns:a16="http://schemas.microsoft.com/office/drawing/2014/main" id="{99E6CE85-C2AE-E81D-AF54-A9360C49D2B4}"/>
              </a:ext>
            </a:extLst>
          </p:cNvPr>
          <p:cNvSpPr>
            <a:spLocks noGrp="1"/>
          </p:cNvSpPr>
          <p:nvPr>
            <p:ph type="ctrTitle"/>
          </p:nvPr>
        </p:nvSpPr>
        <p:spPr>
          <a:xfrm>
            <a:off x="0" y="369390"/>
            <a:ext cx="12192000" cy="2008050"/>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6600" b="1" dirty="0">
                <a:latin typeface="Agency FB" panose="020B0503020202020204" pitchFamily="34" charset="0"/>
              </a:rPr>
              <a:t>We say to God, “Help me get mine in line with yours.” </a:t>
            </a:r>
            <a:endParaRPr lang="en-GB" sz="3200" b="1" dirty="0">
              <a:latin typeface="Agency FB" panose="020B0503020202020204" pitchFamily="34" charset="0"/>
            </a:endParaRPr>
          </a:p>
        </p:txBody>
      </p:sp>
      <p:pic>
        <p:nvPicPr>
          <p:cNvPr id="7" name="Picture 2" descr="Stylized hi-res stock photography and images - Alamy">
            <a:extLst>
              <a:ext uri="{FF2B5EF4-FFF2-40B4-BE49-F238E27FC236}">
                <a16:creationId xmlns:a16="http://schemas.microsoft.com/office/drawing/2014/main" id="{B6E21925-2308-4B1A-27D3-F6FB94F57A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9" b="83243" l="64137" r="96015">
                        <a14:foregroundMark x1="72142" y1="34892" x2="72142" y2="34892"/>
                        <a14:foregroundMark x1="73591" y1="35683" x2="73591" y2="35683"/>
                      </a14:backgroundRemoval>
                    </a14:imgEffect>
                  </a14:imgLayer>
                </a14:imgProps>
              </a:ext>
              <a:ext uri="{28A0092B-C50C-407E-A947-70E740481C1C}">
                <a14:useLocalDpi xmlns:a14="http://schemas.microsoft.com/office/drawing/2010/main" val="0"/>
              </a:ext>
            </a:extLst>
          </a:blip>
          <a:srcRect l="60152" b="7508"/>
          <a:stretch/>
        </p:blipFill>
        <p:spPr bwMode="auto">
          <a:xfrm>
            <a:off x="9002110" y="-513396"/>
            <a:ext cx="3031806" cy="788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8957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533019"/>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9600" spc="600" dirty="0">
                <a:latin typeface="Century Gothic" panose="020B0502020202020204" pitchFamily="34" charset="0"/>
              </a:rPr>
              <a:t>1 Peter 5:10, </a:t>
            </a:r>
            <a:endParaRPr lang="en-GB" sz="48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388219" y="2803512"/>
            <a:ext cx="11415562" cy="3722416"/>
          </a:xfrm>
          <a:effectLst>
            <a:glow>
              <a:schemeClr val="accent1">
                <a:alpha val="0"/>
              </a:schemeClr>
            </a:glow>
          </a:effectLst>
        </p:spPr>
        <p:txBody>
          <a:bodyPr>
            <a:normAutofit/>
          </a:bodyPr>
          <a:lstStyle/>
          <a:p>
            <a:r>
              <a:rPr lang="en-GB" sz="6600" dirty="0">
                <a:latin typeface="Agency FB" panose="020B0503020202020204" pitchFamily="34" charset="0"/>
                <a:ea typeface="ADLaM Display" panose="020F0502020204030204" pitchFamily="2" charset="0"/>
                <a:cs typeface="ADLaM Display" panose="020F0502020204030204" pitchFamily="2" charset="0"/>
              </a:rPr>
              <a:t>But may the God of all grace, who called us to His eternal glory by Christ Jesus, after you have suffered a while, perfect, establish, strengthen, and settle you.</a:t>
            </a:r>
            <a:endParaRPr lang="en-GB" sz="1800" b="1"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2" name="Picture 8" descr="Horizontal Divider Clipart.">
            <a:extLst>
              <a:ext uri="{FF2B5EF4-FFF2-40B4-BE49-F238E27FC236}">
                <a16:creationId xmlns:a16="http://schemas.microsoft.com/office/drawing/2014/main" id="{B8B0A157-B690-59CF-4AF7-0FFF03DCD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1692" y="1867024"/>
            <a:ext cx="5814708" cy="11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521982"/>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72FD-2B41-F850-414F-3D81E8E457D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42A63A-43F1-C890-2CED-CE211D571A9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A8DF533C-E637-0BC6-7FC7-DF03F95BB27C}"/>
              </a:ext>
            </a:extLst>
          </p:cNvPr>
          <p:cNvPicPr>
            <a:picLocks noChangeAspect="1"/>
          </p:cNvPicPr>
          <p:nvPr/>
        </p:nvPicPr>
        <p:blipFill rotWithShape="1">
          <a:blip r:embed="rId2"/>
          <a:srcRect r="2627"/>
          <a:stretch/>
        </p:blipFill>
        <p:spPr>
          <a:xfrm>
            <a:off x="279460" y="365125"/>
            <a:ext cx="11652333" cy="6239810"/>
          </a:xfrm>
          <a:prstGeom prst="rect">
            <a:avLst/>
          </a:prstGeom>
        </p:spPr>
      </p:pic>
      <p:sp>
        <p:nvSpPr>
          <p:cNvPr id="6" name="TextBox 5">
            <a:extLst>
              <a:ext uri="{FF2B5EF4-FFF2-40B4-BE49-F238E27FC236}">
                <a16:creationId xmlns:a16="http://schemas.microsoft.com/office/drawing/2014/main" id="{5EF86C74-2291-0886-42C9-51C3AC74DD4F}"/>
              </a:ext>
            </a:extLst>
          </p:cNvPr>
          <p:cNvSpPr txBox="1"/>
          <p:nvPr/>
        </p:nvSpPr>
        <p:spPr>
          <a:xfrm>
            <a:off x="1576137" y="2075483"/>
            <a:ext cx="6097604" cy="1639551"/>
          </a:xfrm>
          <a:prstGeom prst="rect">
            <a:avLst/>
          </a:prstGeom>
          <a:noFill/>
        </p:spPr>
        <p:txBody>
          <a:bodyPr wrap="square">
            <a:spAutoFit/>
          </a:bodyPr>
          <a:lstStyle/>
          <a:p>
            <a:pPr algn="just">
              <a:lnSpc>
                <a:spcPct val="115000"/>
              </a:lnSpc>
              <a:spcAft>
                <a:spcPts val="1000"/>
              </a:spcAft>
            </a:pPr>
            <a:r>
              <a:rPr lang="en-GB" sz="96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rPr>
              <a:t>S</a:t>
            </a:r>
            <a:r>
              <a:rPr lang="en-GB" sz="80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rPr>
              <a:t>hall we</a:t>
            </a:r>
            <a:r>
              <a:rPr lang="en-GB" sz="8000" dirty="0">
                <a:solidFill>
                  <a:schemeClr val="bg1"/>
                </a:solidFill>
                <a:effectLst/>
                <a:latin typeface="Abadi Extra Light" panose="020B0204020104020204" pitchFamily="34" charset="0"/>
                <a:ea typeface="Calibri" panose="020F0502020204030204" pitchFamily="34" charset="0"/>
                <a:cs typeface="Latha" panose="020B0604020202020204" pitchFamily="34" charset="0"/>
              </a:rPr>
              <a:t>?</a:t>
            </a:r>
            <a:endParaRPr lang="en-GB" sz="7200" dirty="0">
              <a:solidFill>
                <a:schemeClr val="bg1"/>
              </a:solidFill>
              <a:effectLst/>
              <a:latin typeface="Abadi Extra Light" panose="020B020402010402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07637938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97C0-F95B-1A86-0128-50BB6290553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443FE53-DB01-5B0F-15A1-83972CB3458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4175374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Stylized hi-res stock photography and images - Alamy">
            <a:extLst>
              <a:ext uri="{FF2B5EF4-FFF2-40B4-BE49-F238E27FC236}">
                <a16:creationId xmlns:a16="http://schemas.microsoft.com/office/drawing/2014/main" id="{E92CD120-C125-5A70-296F-5A8F49FA7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08"/>
          <a:stretch/>
        </p:blipFill>
        <p:spPr bwMode="auto">
          <a:xfrm>
            <a:off x="673935" y="0"/>
            <a:ext cx="6127750" cy="6343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10FC66-AFF9-8574-95AC-9C2BF3EC0BB6}"/>
              </a:ext>
            </a:extLst>
          </p:cNvPr>
          <p:cNvPicPr>
            <a:picLocks noChangeAspect="1"/>
          </p:cNvPicPr>
          <p:nvPr/>
        </p:nvPicPr>
        <p:blipFill>
          <a:blip r:embed="rId3"/>
          <a:stretch>
            <a:fillRect/>
          </a:stretch>
        </p:blipFill>
        <p:spPr>
          <a:xfrm>
            <a:off x="6678579" y="1595204"/>
            <a:ext cx="5322269" cy="4206605"/>
          </a:xfrm>
          <a:prstGeom prst="rect">
            <a:avLst/>
          </a:prstGeom>
        </p:spPr>
      </p:pic>
      <p:pic>
        <p:nvPicPr>
          <p:cNvPr id="5" name="Picture 2" descr="Stylized hi-res stock photography and images - Alamy">
            <a:extLst>
              <a:ext uri="{FF2B5EF4-FFF2-40B4-BE49-F238E27FC236}">
                <a16:creationId xmlns:a16="http://schemas.microsoft.com/office/drawing/2014/main" id="{41D978A8-9762-703A-3B54-BFA768AE3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39082" b="45801"/>
          <a:stretch/>
        </p:blipFill>
        <p:spPr bwMode="auto">
          <a:xfrm>
            <a:off x="5873098" y="3906253"/>
            <a:ext cx="3732915" cy="37169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tylized hi-res stock photography and images - Alamy">
            <a:extLst>
              <a:ext uri="{FF2B5EF4-FFF2-40B4-BE49-F238E27FC236}">
                <a16:creationId xmlns:a16="http://schemas.microsoft.com/office/drawing/2014/main" id="{D62F7D4B-A527-B879-1DE6-D624D931D7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152" b="7508"/>
          <a:stretch/>
        </p:blipFill>
        <p:spPr bwMode="auto">
          <a:xfrm>
            <a:off x="6935056" y="-4258194"/>
            <a:ext cx="2441789" cy="634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074324"/>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292386"/>
            <a:ext cx="12192000" cy="1740815"/>
          </a:xfrm>
          <a:gradFill flip="none" rotWithShape="1">
            <a:gsLst>
              <a:gs pos="0">
                <a:schemeClr val="accent4">
                  <a:lumMod val="0"/>
                  <a:lumOff val="100000"/>
                </a:schemeClr>
              </a:gs>
              <a:gs pos="35000">
                <a:srgbClr val="FFC000"/>
              </a:gs>
              <a:gs pos="100000">
                <a:schemeClr val="accent4">
                  <a:lumMod val="100000"/>
                </a:schemeClr>
              </a:gs>
            </a:gsLst>
            <a:path path="circle">
              <a:fillToRect l="50000" t="-80000" r="50000" b="180000"/>
            </a:path>
            <a:tileRect/>
          </a:gradFill>
          <a:ln w="28575">
            <a:noFill/>
          </a:ln>
        </p:spPr>
        <p:txBody>
          <a:bodyPr>
            <a:noAutofit/>
          </a:bodyPr>
          <a:lstStyle/>
          <a:p>
            <a:r>
              <a:rPr lang="en-GB" sz="11500" spc="600" dirty="0">
                <a:latin typeface="Century Gothic" panose="020B0502020202020204" pitchFamily="34" charset="0"/>
              </a:rPr>
              <a:t>2 Samuel 7 </a:t>
            </a:r>
            <a:endParaRPr lang="en-GB" sz="5400" dirty="0"/>
          </a:p>
        </p:txBody>
      </p:sp>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5168766" y="2725327"/>
            <a:ext cx="6824312" cy="3840287"/>
          </a:xfrm>
          <a:effectLst>
            <a:glow>
              <a:schemeClr val="accent1">
                <a:alpha val="0"/>
              </a:schemeClr>
            </a:glow>
          </a:effectLst>
        </p:spPr>
        <p:txBody>
          <a:bodyPr>
            <a:normAutofit fontScale="92500" lnSpcReduction="10000"/>
          </a:bodyPr>
          <a:lstStyle/>
          <a:p>
            <a:r>
              <a:rPr lang="en-GB" sz="11500" dirty="0">
                <a:latin typeface="Agency FB" panose="020B0503020202020204" pitchFamily="34" charset="0"/>
                <a:ea typeface="ADLaM Display" panose="020F0502020204030204" pitchFamily="2" charset="0"/>
                <a:cs typeface="ADLaM Display" panose="020F0502020204030204" pitchFamily="2" charset="0"/>
              </a:rPr>
              <a:t>David refused </a:t>
            </a:r>
          </a:p>
          <a:p>
            <a:r>
              <a:rPr lang="en-GB" sz="8000" dirty="0">
                <a:latin typeface="Agency FB" panose="020B0503020202020204" pitchFamily="34" charset="0"/>
                <a:ea typeface="ADLaM Display" panose="020F0502020204030204" pitchFamily="2" charset="0"/>
                <a:cs typeface="ADLaM Display" panose="020F0502020204030204" pitchFamily="2" charset="0"/>
              </a:rPr>
              <a:t>of building the </a:t>
            </a:r>
            <a:r>
              <a:rPr lang="en-GB" sz="11500" dirty="0">
                <a:latin typeface="Agency FB" panose="020B0503020202020204" pitchFamily="34" charset="0"/>
                <a:ea typeface="ADLaM Display" panose="020F0502020204030204" pitchFamily="2" charset="0"/>
                <a:cs typeface="ADLaM Display" panose="020F0502020204030204" pitchFamily="2" charset="0"/>
              </a:rPr>
              <a:t>temple </a:t>
            </a:r>
            <a:endParaRPr lang="en-GB" sz="8000" dirty="0">
              <a:latin typeface="Agency FB" panose="020B0503020202020204" pitchFamily="34" charset="0"/>
              <a:ea typeface="ADLaM Display" panose="020F0502020204030204" pitchFamily="2" charset="0"/>
              <a:cs typeface="ADLaM Display" panose="020F0502020204030204" pitchFamily="2" charset="0"/>
            </a:endParaRPr>
          </a:p>
        </p:txBody>
      </p:sp>
      <p:pic>
        <p:nvPicPr>
          <p:cNvPr id="4104" name="Picture 8" descr="Horizontal Divider Clipart.">
            <a:extLst>
              <a:ext uri="{FF2B5EF4-FFF2-40B4-BE49-F238E27FC236}">
                <a16:creationId xmlns:a16="http://schemas.microsoft.com/office/drawing/2014/main" id="{00B78AE3-1589-989C-95C5-93A221C6E8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383" y="1277326"/>
            <a:ext cx="8670208" cy="174081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s it possible that God did not want King David to build the first  Israelite temple because of his relationship with Bathsheba and the crime  against her husband? - Quora">
            <a:extLst>
              <a:ext uri="{FF2B5EF4-FFF2-40B4-BE49-F238E27FC236}">
                <a16:creationId xmlns:a16="http://schemas.microsoft.com/office/drawing/2014/main" id="{B36B5455-D112-842F-1621-C4082C42A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22" b="2825"/>
          <a:stretch/>
        </p:blipFill>
        <p:spPr bwMode="auto">
          <a:xfrm>
            <a:off x="0" y="2065899"/>
            <a:ext cx="5762523" cy="5159142"/>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80104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018FA510-C356-4DE0-9976-15ABE7739120}"/>
</file>

<file path=customXml/itemProps2.xml><?xml version="1.0" encoding="utf-8"?>
<ds:datastoreItem xmlns:ds="http://schemas.openxmlformats.org/officeDocument/2006/customXml" ds:itemID="{28A20F83-AC4D-48EE-A4E3-62C03D551B34}"/>
</file>

<file path=customXml/itemProps3.xml><?xml version="1.0" encoding="utf-8"?>
<ds:datastoreItem xmlns:ds="http://schemas.openxmlformats.org/officeDocument/2006/customXml" ds:itemID="{AEB7EF30-B228-44AA-8CC1-AB24C99C3FE4}"/>
</file>

<file path=docProps/app.xml><?xml version="1.0" encoding="utf-8"?>
<Properties xmlns="http://schemas.openxmlformats.org/officeDocument/2006/extended-properties" xmlns:vt="http://schemas.openxmlformats.org/officeDocument/2006/docPropsVTypes">
  <Template>Facet</Template>
  <TotalTime>1151</TotalTime>
  <Words>1675</Words>
  <Application>Microsoft Office PowerPoint</Application>
  <PresentationFormat>Widescreen</PresentationFormat>
  <Paragraphs>187</Paragraphs>
  <Slides>86</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Abadi Extra Light</vt:lpstr>
      <vt:lpstr>Agency FB</vt:lpstr>
      <vt:lpstr>Arial</vt:lpstr>
      <vt:lpstr>Bahnschrift Light Condensed</vt:lpstr>
      <vt:lpstr>Calibri</vt:lpstr>
      <vt:lpstr>Calibri Light</vt:lpstr>
      <vt:lpstr>Century Gothic</vt:lpstr>
      <vt:lpstr>Office Theme</vt:lpstr>
      <vt:lpstr>PowerPoint Presentation</vt:lpstr>
      <vt:lpstr> Matthew 16:21-23</vt:lpstr>
      <vt:lpstr>Matthew16:21-23</vt:lpstr>
      <vt:lpstr>Proverbs 14:12</vt:lpstr>
      <vt:lpstr>Psalm 77:19</vt:lpstr>
      <vt:lpstr>Psalm 92:5-6</vt:lpstr>
      <vt:lpstr>PowerPoint Presentation</vt:lpstr>
      <vt:lpstr>For Peter thought in his own human wisdom that He needed to correct  Jesus Christ. </vt:lpstr>
      <vt:lpstr>2 Samuel 7 </vt:lpstr>
      <vt:lpstr>2 Samuel 7:19</vt:lpstr>
      <vt:lpstr>PowerPoint Presentation</vt:lpstr>
      <vt:lpstr>PowerPoint Presentation</vt:lpstr>
      <vt:lpstr>Peter here is a believer..  and so this is a lesson for believers..</vt:lpstr>
      <vt:lpstr>PowerPoint Presentation</vt:lpstr>
      <vt:lpstr>Matthew 16:13</vt:lpstr>
      <vt:lpstr>Who am I ?</vt:lpstr>
      <vt:lpstr>V 16, “You are the Christ, the Son of the living God.” </vt:lpstr>
      <vt:lpstr>PowerPoint Presentation</vt:lpstr>
      <vt:lpstr>PowerPoint Presentation</vt:lpstr>
      <vt:lpstr>Matthew16:21</vt:lpstr>
      <vt:lpstr>1 Corinthians 1:18</vt:lpstr>
      <vt:lpstr>Chapter 17, Chapter 20, and John 12, </vt:lpstr>
      <vt:lpstr>John 13:8</vt:lpstr>
      <vt:lpstr>PowerPoint Presentation</vt:lpstr>
      <vt:lpstr>PowerPoint Presentation</vt:lpstr>
      <vt:lpstr>PowerPoint Presentation</vt:lpstr>
      <vt:lpstr>Matthew 16:21</vt:lpstr>
      <vt:lpstr>Matthew 4:17</vt:lpstr>
      <vt:lpstr>Matthew 16:21</vt:lpstr>
      <vt:lpstr>Matthew 16:21</vt:lpstr>
      <vt:lpstr>FOUR things made it necessary </vt:lpstr>
      <vt:lpstr>FOUR things made it necessary </vt:lpstr>
      <vt:lpstr>FOUR things made it necessary </vt:lpstr>
      <vt:lpstr>FOUR things made it necessary </vt:lpstr>
      <vt:lpstr>Matthew 16:21</vt:lpstr>
      <vt:lpstr>i) He must go to Jerusalem, it is a must. </vt:lpstr>
      <vt:lpstr>John 11:16</vt:lpstr>
      <vt:lpstr>Matthew 15:1</vt:lpstr>
      <vt:lpstr>PowerPoint Presentation</vt:lpstr>
      <vt:lpstr>John 10:18</vt:lpstr>
      <vt:lpstr>John 19:10-11</vt:lpstr>
      <vt:lpstr>Matthew 26:53</vt:lpstr>
      <vt:lpstr>Genesis 14:19</vt:lpstr>
      <vt:lpstr>Genesis 22</vt:lpstr>
      <vt:lpstr>2 Samuel 5:9, </vt:lpstr>
      <vt:lpstr>Song of Solomon 6:4</vt:lpstr>
      <vt:lpstr>Psalm 137:5,</vt:lpstr>
      <vt:lpstr>The first Passover</vt:lpstr>
      <vt:lpstr>The SECOND  Passover</vt:lpstr>
      <vt:lpstr>The  THIRD Passover</vt:lpstr>
      <vt:lpstr>Revelation 11:8</vt:lpstr>
      <vt:lpstr>Zechariah 14:20-21</vt:lpstr>
      <vt:lpstr>Luke 13:33-34, </vt:lpstr>
      <vt:lpstr>ii) Must suffer many things.</vt:lpstr>
      <vt:lpstr>Matthew 16:21</vt:lpstr>
      <vt:lpstr>Matthew 12:40,</vt:lpstr>
      <vt:lpstr>Matthew 16:22</vt:lpstr>
      <vt:lpstr>PowerPoint Presentation</vt:lpstr>
      <vt:lpstr>PowerPoint Presentation</vt:lpstr>
      <vt:lpstr>PowerPoint Presentation</vt:lpstr>
      <vt:lpstr>PowerPoint Presentation</vt:lpstr>
      <vt:lpstr>PowerPoint Presentation</vt:lpstr>
      <vt:lpstr>PowerPoint Presentation</vt:lpstr>
      <vt:lpstr>Matthew 16:23</vt:lpstr>
      <vt:lpstr>PowerPoint Presentation</vt:lpstr>
      <vt:lpstr>PowerPoint Presentation</vt:lpstr>
      <vt:lpstr>PowerPoint Presentation</vt:lpstr>
      <vt:lpstr>Matthew 4:9-10</vt:lpstr>
      <vt:lpstr>Matthew 4:9-10</vt:lpstr>
      <vt:lpstr>Luke 4:13</vt:lpstr>
      <vt:lpstr>Matthew 4 and Luke 4</vt:lpstr>
      <vt:lpstr>Hebrews 4:15, </vt:lpstr>
      <vt:lpstr>PowerPoint Presentation</vt:lpstr>
      <vt:lpstr>PowerPoint Presentation</vt:lpstr>
      <vt:lpstr>PowerPoint Presentation</vt:lpstr>
      <vt:lpstr>Matthew 16:23</vt:lpstr>
      <vt:lpstr>From God’s viewpoint</vt:lpstr>
      <vt:lpstr>PowerPoint Presentation</vt:lpstr>
      <vt:lpstr>Men are still saying that today. </vt:lpstr>
      <vt:lpstr>PowerPoint Presentation</vt:lpstr>
      <vt:lpstr>PowerPoint Presentation</vt:lpstr>
      <vt:lpstr>We say to God, “Help me get mine in line with yours.” </vt:lpstr>
      <vt:lpstr>1 Peter 5:10, </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7th Response to Jesus-  Wayside Soil- Faith for Physical! Matthew 15:29-39 </dc:title>
  <dc:creator>finny moses</dc:creator>
  <cp:lastModifiedBy>Msft198</cp:lastModifiedBy>
  <cp:revision>64</cp:revision>
  <cp:lastPrinted>2023-11-04T22:32:19Z</cp:lastPrinted>
  <dcterms:created xsi:type="dcterms:W3CDTF">2023-11-03T10:52:57Z</dcterms:created>
  <dcterms:modified xsi:type="dcterms:W3CDTF">2024-01-20T22:57:05Z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