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734" r:id="rId4"/>
    <p:sldId id="810" r:id="rId5"/>
    <p:sldId id="823" r:id="rId6"/>
    <p:sldId id="812" r:id="rId7"/>
    <p:sldId id="813" r:id="rId8"/>
    <p:sldId id="814" r:id="rId9"/>
    <p:sldId id="815" r:id="rId10"/>
    <p:sldId id="820" r:id="rId11"/>
    <p:sldId id="821" r:id="rId12"/>
    <p:sldId id="822" r:id="rId13"/>
    <p:sldId id="824" r:id="rId14"/>
    <p:sldId id="825" r:id="rId15"/>
    <p:sldId id="816" r:id="rId16"/>
    <p:sldId id="826" r:id="rId17"/>
    <p:sldId id="827" r:id="rId18"/>
    <p:sldId id="828" r:id="rId19"/>
    <p:sldId id="817" r:id="rId20"/>
    <p:sldId id="829" r:id="rId21"/>
    <p:sldId id="831" r:id="rId22"/>
    <p:sldId id="830" r:id="rId23"/>
    <p:sldId id="832" r:id="rId24"/>
    <p:sldId id="818" r:id="rId25"/>
    <p:sldId id="833" r:id="rId26"/>
    <p:sldId id="926" r:id="rId27"/>
    <p:sldId id="925" r:id="rId28"/>
    <p:sldId id="834" r:id="rId29"/>
    <p:sldId id="837" r:id="rId30"/>
    <p:sldId id="838" r:id="rId31"/>
    <p:sldId id="839" r:id="rId32"/>
    <p:sldId id="836" r:id="rId33"/>
    <p:sldId id="844" r:id="rId34"/>
    <p:sldId id="845" r:id="rId35"/>
    <p:sldId id="846" r:id="rId36"/>
    <p:sldId id="927" r:id="rId37"/>
    <p:sldId id="819" r:id="rId38"/>
    <p:sldId id="847" r:id="rId39"/>
    <p:sldId id="928" r:id="rId40"/>
    <p:sldId id="849" r:id="rId41"/>
    <p:sldId id="848" r:id="rId42"/>
    <p:sldId id="850" r:id="rId43"/>
    <p:sldId id="852" r:id="rId44"/>
    <p:sldId id="851" r:id="rId45"/>
    <p:sldId id="840" r:id="rId46"/>
    <p:sldId id="841" r:id="rId47"/>
    <p:sldId id="853" r:id="rId48"/>
    <p:sldId id="854" r:id="rId49"/>
    <p:sldId id="855" r:id="rId50"/>
    <p:sldId id="856" r:id="rId51"/>
    <p:sldId id="929" r:id="rId52"/>
    <p:sldId id="857" r:id="rId53"/>
    <p:sldId id="858" r:id="rId54"/>
    <p:sldId id="842" r:id="rId55"/>
    <p:sldId id="863" r:id="rId56"/>
    <p:sldId id="864" r:id="rId57"/>
    <p:sldId id="859" r:id="rId58"/>
    <p:sldId id="860" r:id="rId59"/>
    <p:sldId id="861" r:id="rId60"/>
    <p:sldId id="865" r:id="rId61"/>
    <p:sldId id="866" r:id="rId62"/>
    <p:sldId id="872" r:id="rId63"/>
    <p:sldId id="867" r:id="rId64"/>
    <p:sldId id="873" r:id="rId65"/>
    <p:sldId id="874" r:id="rId66"/>
    <p:sldId id="876" r:id="rId67"/>
    <p:sldId id="877" r:id="rId68"/>
    <p:sldId id="878" r:id="rId69"/>
    <p:sldId id="879" r:id="rId70"/>
    <p:sldId id="880" r:id="rId71"/>
    <p:sldId id="881" r:id="rId72"/>
    <p:sldId id="882" r:id="rId73"/>
    <p:sldId id="883" r:id="rId74"/>
    <p:sldId id="884" r:id="rId75"/>
    <p:sldId id="885" r:id="rId76"/>
    <p:sldId id="886" r:id="rId77"/>
    <p:sldId id="887" r:id="rId78"/>
    <p:sldId id="888" r:id="rId79"/>
    <p:sldId id="889" r:id="rId80"/>
    <p:sldId id="890" r:id="rId81"/>
    <p:sldId id="891" r:id="rId82"/>
    <p:sldId id="875" r:id="rId83"/>
    <p:sldId id="892" r:id="rId84"/>
    <p:sldId id="869" r:id="rId85"/>
    <p:sldId id="870" r:id="rId86"/>
    <p:sldId id="893" r:id="rId87"/>
    <p:sldId id="894" r:id="rId88"/>
    <p:sldId id="895" r:id="rId89"/>
    <p:sldId id="896" r:id="rId90"/>
    <p:sldId id="898" r:id="rId91"/>
    <p:sldId id="900" r:id="rId92"/>
    <p:sldId id="899" r:id="rId93"/>
    <p:sldId id="901" r:id="rId94"/>
    <p:sldId id="902" r:id="rId95"/>
    <p:sldId id="903" r:id="rId96"/>
    <p:sldId id="904" r:id="rId97"/>
    <p:sldId id="905" r:id="rId98"/>
    <p:sldId id="906" r:id="rId99"/>
    <p:sldId id="907" r:id="rId100"/>
    <p:sldId id="908" r:id="rId101"/>
    <p:sldId id="909" r:id="rId102"/>
    <p:sldId id="910" r:id="rId103"/>
    <p:sldId id="911" r:id="rId104"/>
    <p:sldId id="912" r:id="rId105"/>
    <p:sldId id="913" r:id="rId106"/>
    <p:sldId id="897" r:id="rId107"/>
    <p:sldId id="914" r:id="rId108"/>
    <p:sldId id="915" r:id="rId109"/>
    <p:sldId id="916" r:id="rId110"/>
    <p:sldId id="917" r:id="rId111"/>
    <p:sldId id="862" r:id="rId112"/>
    <p:sldId id="918" r:id="rId113"/>
    <p:sldId id="924" r:id="rId114"/>
    <p:sldId id="919" r:id="rId1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926" autoAdjust="0"/>
    <p:restoredTop sz="94660"/>
  </p:normalViewPr>
  <p:slideViewPr>
    <p:cSldViewPr snapToGrid="0">
      <p:cViewPr>
        <p:scale>
          <a:sx n="33" d="100"/>
          <a:sy n="33" d="100"/>
        </p:scale>
        <p:origin x="442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ustomXml" Target="../customXml/item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8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4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9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8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94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9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4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2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1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1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C7730-C7EE-4E26-9582-F41D4214C7FF}" type="datetimeFigureOut">
              <a:rPr lang="en-GB" smtClean="0"/>
              <a:t>27/07/2024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DD12D-6325-459B-BD93-C57D7D0A73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Line PNG Images, Download 1100000+ Line PNG Resources with Transparent 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1747" y="1504482"/>
            <a:ext cx="7188199" cy="40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5440" y="1216677"/>
            <a:ext cx="4664710" cy="4618973"/>
          </a:xfrm>
          <a:prstGeom prst="ellipse">
            <a:avLst/>
          </a:prstGeom>
          <a:solidFill>
            <a:srgbClr val="0070C0"/>
          </a:solidFill>
          <a:ln w="174625" cmpd="thinThick">
            <a:solidFill>
              <a:srgbClr val="0070C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JULY 28</a:t>
            </a:r>
          </a:p>
          <a:p>
            <a:pPr>
              <a:spcAft>
                <a:spcPts val="600"/>
              </a:spcAft>
            </a:pP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 u n d a y  </a:t>
            </a: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66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91" y="2293005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O house of Israel, is it not My way which is fair, and your ways which are not fair?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Ezekiel 18:25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465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v)	God is compassionate.</a:t>
            </a:r>
          </a:p>
        </p:txBody>
      </p:sp>
    </p:spTree>
    <p:extLst>
      <p:ext uri="{BB962C8B-B14F-4D97-AF65-F5344CB8AC3E}">
        <p14:creationId xmlns:p14="http://schemas.microsoft.com/office/powerpoint/2010/main" val="300873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hew 20:1-16 Artwork | Bible Art">
            <a:extLst>
              <a:ext uri="{FF2B5EF4-FFF2-40B4-BE49-F238E27FC236}">
                <a16:creationId xmlns:a16="http://schemas.microsoft.com/office/drawing/2014/main" id="{91ED35F6-0866-0DE9-C7F8-D791945E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84" y="-3546909"/>
            <a:ext cx="11213431" cy="1121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465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v)	God is compassionate.</a:t>
            </a:r>
          </a:p>
        </p:txBody>
      </p:sp>
    </p:spTree>
    <p:extLst>
      <p:ext uri="{BB962C8B-B14F-4D97-AF65-F5344CB8AC3E}">
        <p14:creationId xmlns:p14="http://schemas.microsoft.com/office/powerpoint/2010/main" val="107038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535" y="556482"/>
            <a:ext cx="10884211" cy="653074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algn="l"/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Why does he keep coming back?</a:t>
            </a:r>
          </a:p>
          <a:p>
            <a:r>
              <a:rPr lang="en-GB" sz="96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only answer to that is that he represents God.</a:t>
            </a:r>
          </a:p>
        </p:txBody>
      </p:sp>
    </p:spTree>
    <p:extLst>
      <p:ext uri="{BB962C8B-B14F-4D97-AF65-F5344CB8AC3E}">
        <p14:creationId xmlns:p14="http://schemas.microsoft.com/office/powerpoint/2010/main" val="11122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465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vi)	All are workers.</a:t>
            </a:r>
          </a:p>
        </p:txBody>
      </p:sp>
    </p:spTree>
    <p:extLst>
      <p:ext uri="{BB962C8B-B14F-4D97-AF65-F5344CB8AC3E}">
        <p14:creationId xmlns:p14="http://schemas.microsoft.com/office/powerpoint/2010/main" val="23270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he Parable Of The Workers In The Vineyard Artwork | Bible Art">
            <a:extLst>
              <a:ext uri="{FF2B5EF4-FFF2-40B4-BE49-F238E27FC236}">
                <a16:creationId xmlns:a16="http://schemas.microsoft.com/office/drawing/2014/main" id="{865D1B46-9181-AB1B-9A12-59FEED07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7" y="-955708"/>
            <a:ext cx="12073166" cy="1000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465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vi)	All are workers.</a:t>
            </a:r>
          </a:p>
        </p:txBody>
      </p:sp>
    </p:spTree>
    <p:extLst>
      <p:ext uri="{BB962C8B-B14F-4D97-AF65-F5344CB8AC3E}">
        <p14:creationId xmlns:p14="http://schemas.microsoft.com/office/powerpoint/2010/main" val="330291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78" y="402477"/>
            <a:ext cx="12095747" cy="621970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sz="13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What is the work?</a:t>
            </a:r>
          </a:p>
          <a:p>
            <a:r>
              <a:rPr lang="en-GB" sz="138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Evangelism. Harvest.</a:t>
            </a:r>
          </a:p>
        </p:txBody>
      </p:sp>
    </p:spTree>
    <p:extLst>
      <p:ext uri="{BB962C8B-B14F-4D97-AF65-F5344CB8AC3E}">
        <p14:creationId xmlns:p14="http://schemas.microsoft.com/office/powerpoint/2010/main" val="3471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8F8EE-A355-97B9-A2E3-D2293CF2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382D5-84B5-F96E-9E5F-F03EFAA95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6866" name="Picture 2" descr="Harvest school of Evangelism - Prayer Evangelist">
            <a:extLst>
              <a:ext uri="{FF2B5EF4-FFF2-40B4-BE49-F238E27FC236}">
                <a16:creationId xmlns:a16="http://schemas.microsoft.com/office/drawing/2014/main" id="{7EB882C7-6148-CBB8-952E-5A3F8BB4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054" y="-442127"/>
            <a:ext cx="14455896" cy="87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5">
            <a:extLst>
              <a:ext uri="{FF2B5EF4-FFF2-40B4-BE49-F238E27FC236}">
                <a16:creationId xmlns:a16="http://schemas.microsoft.com/office/drawing/2014/main" id="{7275C5FE-1673-425E-12C2-4D68B38CFEA3}"/>
              </a:ext>
            </a:extLst>
          </p:cNvPr>
          <p:cNvSpPr txBox="1">
            <a:spLocks/>
          </p:cNvSpPr>
          <p:nvPr/>
        </p:nvSpPr>
        <p:spPr>
          <a:xfrm>
            <a:off x="67378" y="402477"/>
            <a:ext cx="12095747" cy="1840209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8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only work we do here is </a:t>
            </a:r>
            <a:r>
              <a:rPr lang="en-GB" sz="9600" b="1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HARVEST.</a:t>
            </a:r>
            <a:endParaRPr lang="en-GB" sz="9600" dirty="0">
              <a:solidFill>
                <a:srgbClr val="00B0F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78" y="67377"/>
            <a:ext cx="12095747" cy="679062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could praise in heaven, </a:t>
            </a:r>
          </a:p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could worship in heaven, </a:t>
            </a:r>
          </a:p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could live those holy lives in heaven, </a:t>
            </a:r>
          </a:p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could fellowship. </a:t>
            </a:r>
          </a:p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all will be perfect.</a:t>
            </a:r>
          </a:p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won’t have to confront anything.</a:t>
            </a:r>
          </a:p>
          <a:p>
            <a:r>
              <a:rPr lang="en-GB" sz="6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We will just enjoy everything</a:t>
            </a:r>
            <a:r>
              <a:rPr lang="en-GB" sz="54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75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29081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vii)	God gives all of us more than we deserve. </a:t>
            </a:r>
          </a:p>
        </p:txBody>
      </p:sp>
    </p:spTree>
    <p:extLst>
      <p:ext uri="{BB962C8B-B14F-4D97-AF65-F5344CB8AC3E}">
        <p14:creationId xmlns:p14="http://schemas.microsoft.com/office/powerpoint/2010/main" val="10880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he Parable Of The Vineyard Artwork | Bible Art">
            <a:extLst>
              <a:ext uri="{FF2B5EF4-FFF2-40B4-BE49-F238E27FC236}">
                <a16:creationId xmlns:a16="http://schemas.microsoft.com/office/drawing/2014/main" id="{B3DCFAB8-C341-7A1F-90FF-ACEA2029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" y="350921"/>
            <a:ext cx="12130211" cy="91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29081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vii)	God gives all of us more than we deserve. </a:t>
            </a:r>
          </a:p>
        </p:txBody>
      </p:sp>
    </p:spTree>
    <p:extLst>
      <p:ext uri="{BB962C8B-B14F-4D97-AF65-F5344CB8AC3E}">
        <p14:creationId xmlns:p14="http://schemas.microsoft.com/office/powerpoint/2010/main" val="276515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762" y="1940059"/>
            <a:ext cx="11106484" cy="507675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…of truth in the gospel. </a:t>
            </a:r>
          </a:p>
          <a:p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…of repentance, </a:t>
            </a:r>
          </a:p>
          <a:p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…of faith. </a:t>
            </a:r>
          </a:p>
          <a:p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…of the application of justification and sanctification of the believer in salvation. </a:t>
            </a:r>
          </a:p>
          <a:p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…in the way God treats us.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Commonality…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4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7641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viii)	Right attitude.</a:t>
            </a: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445ACA78-FB19-EA62-631F-5E23E5CD09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26" y="1838426"/>
            <a:ext cx="12095747" cy="477894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sz="80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Humility and unworthiness are the only right attitude. </a:t>
            </a:r>
          </a:p>
          <a:p>
            <a:r>
              <a:rPr lang="en-GB" sz="72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no place for envy. </a:t>
            </a:r>
          </a:p>
          <a:p>
            <a:r>
              <a:rPr lang="en-GB" sz="72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is no place for jealousy.</a:t>
            </a:r>
          </a:p>
        </p:txBody>
      </p:sp>
    </p:spTree>
    <p:extLst>
      <p:ext uri="{BB962C8B-B14F-4D97-AF65-F5344CB8AC3E}">
        <p14:creationId xmlns:p14="http://schemas.microsoft.com/office/powerpoint/2010/main" val="355557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A Crucial Lesson from the Brother of the Prodigal Son | Meridian Magazine  Meridian Magazine">
            <a:extLst>
              <a:ext uri="{FF2B5EF4-FFF2-40B4-BE49-F238E27FC236}">
                <a16:creationId xmlns:a16="http://schemas.microsoft.com/office/drawing/2014/main" id="{729FE3C6-AE4D-390A-A3C1-95C49E7D9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61" y="-1222410"/>
            <a:ext cx="12223161" cy="89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9404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ix)	Eternal reward is by grace.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B8AD9A1-7D48-E256-42DF-FA7B21CEED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1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69404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ix)	Eternal reward is by grace. </a:t>
            </a: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F46359F0-DA7A-38CC-3908-45E1C7A76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26" y="2040556"/>
            <a:ext cx="12095747" cy="457681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r>
              <a:rPr lang="en-GB" sz="80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Length of service, difficulty of service has no factor. </a:t>
            </a:r>
          </a:p>
          <a:p>
            <a:r>
              <a:rPr lang="en-GB" sz="80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Works are irrelevant in the matter of eternal life.</a:t>
            </a:r>
          </a:p>
        </p:txBody>
      </p:sp>
    </p:spTree>
    <p:extLst>
      <p:ext uri="{BB962C8B-B14F-4D97-AF65-F5344CB8AC3E}">
        <p14:creationId xmlns:p14="http://schemas.microsoft.com/office/powerpoint/2010/main" val="18000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0BA2-66F9-D795-C8FF-CDA693A39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58714-BB7E-3740-9C56-A4B828616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5058" name="Picture 2" descr="Thy Kingdom! - Toward The Mark #85">
            <a:extLst>
              <a:ext uri="{FF2B5EF4-FFF2-40B4-BE49-F238E27FC236}">
                <a16:creationId xmlns:a16="http://schemas.microsoft.com/office/drawing/2014/main" id="{ACF2E3CB-850C-F6BA-C2F6-E52D72286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2" y="227101"/>
            <a:ext cx="11785916" cy="640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BBCDA-6987-2D17-F040-6EB9D31234DB}"/>
              </a:ext>
            </a:extLst>
          </p:cNvPr>
          <p:cNvSpPr txBox="1"/>
          <p:nvPr/>
        </p:nvSpPr>
        <p:spPr>
          <a:xfrm>
            <a:off x="5380522" y="531968"/>
            <a:ext cx="7599947" cy="991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5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God’s ways are equal.</a:t>
            </a:r>
            <a:endParaRPr lang="en-GB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5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91" y="2293005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many who are first will be last, and the last first.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19:30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242" name="Picture 2" descr="What Is Harvard Referencing Style? Tips and Formatting | Grammarly">
            <a:extLst>
              <a:ext uri="{FF2B5EF4-FFF2-40B4-BE49-F238E27FC236}">
                <a16:creationId xmlns:a16="http://schemas.microsoft.com/office/drawing/2014/main" id="{8FCB994D-6E21-E6E7-A315-9B8BD12F2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12192000" cy="668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2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391" y="2293005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many who are first will be last, and the last first.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19:30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st of dead heat horse races - Wikipedia">
            <a:extLst>
              <a:ext uri="{FF2B5EF4-FFF2-40B4-BE49-F238E27FC236}">
                <a16:creationId xmlns:a16="http://schemas.microsoft.com/office/drawing/2014/main" id="{D510E03F-F1F9-A1EE-EE2A-3726E40CB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58" y="1682404"/>
            <a:ext cx="3985928" cy="51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DEAD HEAT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172" name="Picture 4" descr="Rare Photo-Finish Captures Triple Dead Heat in Horse Racing - FinishLynx">
            <a:extLst>
              <a:ext uri="{FF2B5EF4-FFF2-40B4-BE49-F238E27FC236}">
                <a16:creationId xmlns:a16="http://schemas.microsoft.com/office/drawing/2014/main" id="{DCE8A040-AF36-98D1-430F-DD313C73D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24" y="1763949"/>
            <a:ext cx="4078036" cy="596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991214-166B-2118-C22C-3F007A955DE4}"/>
              </a:ext>
            </a:extLst>
          </p:cNvPr>
          <p:cNvCxnSpPr/>
          <p:nvPr/>
        </p:nvCxnSpPr>
        <p:spPr>
          <a:xfrm>
            <a:off x="4826000" y="1763949"/>
            <a:ext cx="0" cy="516876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1C8983-0B13-32DE-BED7-A54324A806A6}"/>
              </a:ext>
            </a:extLst>
          </p:cNvPr>
          <p:cNvCxnSpPr/>
          <p:nvPr/>
        </p:nvCxnSpPr>
        <p:spPr>
          <a:xfrm>
            <a:off x="10915650" y="1763949"/>
            <a:ext cx="0" cy="516876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0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E014-F8C6-5188-F416-0FBD9163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890A-B618-84D6-D1D6-F2FCBC59D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I knew we'd either won or it was a dead-heat' - three-way photo-finish  drama | Racing Post">
            <a:extLst>
              <a:ext uri="{FF2B5EF4-FFF2-40B4-BE49-F238E27FC236}">
                <a16:creationId xmlns:a16="http://schemas.microsoft.com/office/drawing/2014/main" id="{CA63A457-2748-A2D8-729F-FC8458D7E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3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58" y="236388"/>
            <a:ext cx="11106484" cy="456499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first are last, and the last are first because everybody finishes the same.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4098738"/>
            <a:ext cx="12192000" cy="2022929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“Everyone are the same.” </a:t>
            </a:r>
          </a:p>
          <a:p>
            <a:pPr>
              <a:lnSpc>
                <a:spcPct val="100000"/>
              </a:lnSpc>
            </a:pPr>
            <a:r>
              <a:rPr lang="en-GB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There is no inequality. </a:t>
            </a:r>
          </a:p>
        </p:txBody>
      </p:sp>
    </p:spTree>
    <p:extLst>
      <p:ext uri="{BB962C8B-B14F-4D97-AF65-F5344CB8AC3E}">
        <p14:creationId xmlns:p14="http://schemas.microsoft.com/office/powerpoint/2010/main" val="242616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C9AC1-D01E-7187-B834-5C43E6E65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7009C-A114-AD76-3FC8-287F1B3CF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The parables of Christ, explained">
            <a:extLst>
              <a:ext uri="{FF2B5EF4-FFF2-40B4-BE49-F238E27FC236}">
                <a16:creationId xmlns:a16="http://schemas.microsoft.com/office/drawing/2014/main" id="{CBF51611-D12D-8891-5D43-FA04E2D89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100"/>
            <a:ext cx="11430000" cy="6019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165684"/>
            <a:ext cx="11867949" cy="486075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“For the kingdom of heaven is like a landowner who went out early in the morning to hire labourers for his vineyard.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alvation Word Cloud Sphere Concept On Stock Illustration 1154621488 |  Shutterstock">
            <a:extLst>
              <a:ext uri="{FF2B5EF4-FFF2-40B4-BE49-F238E27FC236}">
                <a16:creationId xmlns:a16="http://schemas.microsoft.com/office/drawing/2014/main" id="{A0E2C1D4-1FDB-022C-59DF-91B7A8074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15" y="2293851"/>
            <a:ext cx="6389171" cy="496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EF2D50-0392-60E5-CFAE-EF6C3479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07" y="307373"/>
            <a:ext cx="12195207" cy="2329949"/>
          </a:xfrm>
        </p:spPr>
        <p:txBody>
          <a:bodyPr>
            <a:normAutofit/>
          </a:bodyPr>
          <a:lstStyle/>
          <a:p>
            <a:pPr algn="ctr"/>
            <a:r>
              <a:rPr lang="en-GB" sz="7300" b="1" dirty="0">
                <a:latin typeface="Bahnschrift SemiLight Condensed" panose="020B0502040204020203" pitchFamily="34" charset="0"/>
              </a:rPr>
              <a:t>The kingdom of heaven is the </a:t>
            </a:r>
            <a:br>
              <a:rPr lang="en-GB" sz="6000" b="1" dirty="0">
                <a:latin typeface="Bahnschrift SemiLight Condensed" panose="020B0502040204020203" pitchFamily="34" charset="0"/>
              </a:rPr>
            </a:br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Sphere of Salvation. </a:t>
            </a:r>
            <a:endParaRPr lang="en-GB" sz="6000" b="1" dirty="0">
              <a:solidFill>
                <a:srgbClr val="0070C0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Vector decorative floral corner black and white Stock Vector Image &amp; Art -  Alamy">
            <a:extLst>
              <a:ext uri="{FF2B5EF4-FFF2-40B4-BE49-F238E27FC236}">
                <a16:creationId xmlns:a16="http://schemas.microsoft.com/office/drawing/2014/main" id="{5DEE8F04-A6B6-D765-7B6F-38D6676BC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6"/>
          <a:stretch/>
        </p:blipFill>
        <p:spPr bwMode="auto">
          <a:xfrm rot="10548379" flipH="1">
            <a:off x="107791" y="295999"/>
            <a:ext cx="2325332" cy="303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32527" y="5025433"/>
            <a:ext cx="12418127" cy="1617531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</a:pPr>
            <a:br>
              <a:rPr lang="en-GB" sz="12800" dirty="0">
                <a:highlight>
                  <a:srgbClr val="EAAD00"/>
                </a:highlight>
                <a:latin typeface="Bahnschrift Light Condensed" panose="020B0502040204020203" pitchFamily="34" charset="0"/>
              </a:rPr>
            </a:br>
            <a:r>
              <a:rPr lang="en-GB" sz="12800" dirty="0">
                <a:solidFill>
                  <a:schemeClr val="bg1"/>
                </a:solidFill>
                <a:highlight>
                  <a:srgbClr val="000080"/>
                </a:highlight>
                <a:latin typeface="Bahnschrift Light Condensed" panose="020B0502040204020203" pitchFamily="34" charset="0"/>
              </a:rPr>
              <a:t>  Matthew 19:30-20:1-16 </a:t>
            </a:r>
            <a:endParaRPr lang="en-GB" dirty="0">
              <a:solidFill>
                <a:schemeClr val="bg1"/>
              </a:solidFill>
              <a:highlight>
                <a:srgbClr val="000080"/>
              </a:highlight>
            </a:endParaRPr>
          </a:p>
        </p:txBody>
      </p:sp>
      <p:pic>
        <p:nvPicPr>
          <p:cNvPr id="1030" name="Picture 6" descr="Vector decorative floral corner black and white Stock Vector Image &amp; Art -  Alamy">
            <a:extLst>
              <a:ext uri="{FF2B5EF4-FFF2-40B4-BE49-F238E27FC236}">
                <a16:creationId xmlns:a16="http://schemas.microsoft.com/office/drawing/2014/main" id="{ADF22B4F-10EB-5347-72C9-834063E8D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6"/>
          <a:stretch/>
        </p:blipFill>
        <p:spPr bwMode="auto">
          <a:xfrm rot="10548379">
            <a:off x="9863023" y="152852"/>
            <a:ext cx="2225203" cy="344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Line Art, Design, Floral. Royalty-Free Vecto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366" y="7367740"/>
            <a:ext cx="5914850" cy="341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23A67F-DBC8-F585-F8CD-E198E0DA5BED}"/>
              </a:ext>
            </a:extLst>
          </p:cNvPr>
          <p:cNvSpPr txBox="1">
            <a:spLocks/>
          </p:cNvSpPr>
          <p:nvPr/>
        </p:nvSpPr>
        <p:spPr>
          <a:xfrm>
            <a:off x="266700" y="-1436684"/>
            <a:ext cx="11677650" cy="6541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7000" b="1" dirty="0">
                <a:solidFill>
                  <a:srgbClr val="002060"/>
                </a:solidFill>
                <a:latin typeface="Bahnschrift Light Condensed" panose="020B0502040204020203" pitchFamily="34" charset="0"/>
              </a:rPr>
              <a:t>COMMON</a:t>
            </a:r>
            <a:r>
              <a:rPr lang="en-GB" sz="17000" b="1" dirty="0">
                <a:latin typeface="Bahnschrift Light Condensed" panose="020B0502040204020203" pitchFamily="34" charset="0"/>
              </a:rPr>
              <a:t> Reward for All</a:t>
            </a:r>
            <a:endParaRPr lang="en-GB" sz="9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16" y="3696101"/>
            <a:ext cx="11106484" cy="292445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i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‘</a:t>
            </a: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Somebody who rules over a house.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665052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b="1" spc="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oikodespotēs</a:t>
            </a:r>
            <a:r>
              <a:rPr lang="en-GB" sz="11500" b="1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Subtitle 5">
            <a:extLst>
              <a:ext uri="{FF2B5EF4-FFF2-40B4-BE49-F238E27FC236}">
                <a16:creationId xmlns:a16="http://schemas.microsoft.com/office/drawing/2014/main" id="{660B8B05-8E63-69E4-BB68-6B7A7838E42C}"/>
              </a:ext>
            </a:extLst>
          </p:cNvPr>
          <p:cNvSpPr txBox="1">
            <a:spLocks/>
          </p:cNvSpPr>
          <p:nvPr/>
        </p:nvSpPr>
        <p:spPr>
          <a:xfrm>
            <a:off x="542758" y="202824"/>
            <a:ext cx="11106484" cy="2924456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600" i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Greek word </a:t>
            </a:r>
          </a:p>
        </p:txBody>
      </p:sp>
    </p:spTree>
    <p:extLst>
      <p:ext uri="{BB962C8B-B14F-4D97-AF65-F5344CB8AC3E}">
        <p14:creationId xmlns:p14="http://schemas.microsoft.com/office/powerpoint/2010/main" val="35394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hat Is the Significance of the Workers in the Vineyard? (Matthew 20:1-6)">
            <a:extLst>
              <a:ext uri="{FF2B5EF4-FFF2-40B4-BE49-F238E27FC236}">
                <a16:creationId xmlns:a16="http://schemas.microsoft.com/office/drawing/2014/main" id="{71AD3319-D4D7-3EAF-5527-51E662FE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832" y="221381"/>
            <a:ext cx="12701663" cy="663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376412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0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(according to V 15)</a:t>
            </a:r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hat does Matthew 20:1 mean? | Bible Art">
            <a:extLst>
              <a:ext uri="{FF2B5EF4-FFF2-40B4-BE49-F238E27FC236}">
                <a16:creationId xmlns:a16="http://schemas.microsoft.com/office/drawing/2014/main" id="{2758D47C-FC31-4A45-02BB-34377F6E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0" y="-3330341"/>
            <a:ext cx="11086699" cy="1046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00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16" y="327259"/>
            <a:ext cx="11106484" cy="629329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0000" lnSpcReduction="20000"/>
          </a:bodyPr>
          <a:lstStyle/>
          <a:p>
            <a:r>
              <a:rPr lang="en-GB" sz="12600" b="1" i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‘</a:t>
            </a:r>
            <a:r>
              <a:rPr lang="en-GB" sz="126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was a sequence that they followed.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In spring, they prepared the soil to be productive. 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In summer they pruned and tied for maximum effect.</a:t>
            </a:r>
          </a:p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	In September the harvest came.</a:t>
            </a:r>
          </a:p>
          <a:p>
            <a:endParaRPr lang="en-GB" sz="9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7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E0EB-CC1F-04C3-EF0D-130E2BB71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089D3-8044-70D0-E93E-30AE101E4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 descr="Sermon: Cures For Crippling Comparisons - Matthew 20:1-16">
            <a:extLst>
              <a:ext uri="{FF2B5EF4-FFF2-40B4-BE49-F238E27FC236}">
                <a16:creationId xmlns:a16="http://schemas.microsoft.com/office/drawing/2014/main" id="{360FBE30-CB20-83A3-2BDA-325D3B554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74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F4330-0F68-C9BE-A7C8-516A203B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5DD2C-E968-6271-1CB8-73E7E1B8D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Day laborers wait just for a chance to work">
            <a:extLst>
              <a:ext uri="{FF2B5EF4-FFF2-40B4-BE49-F238E27FC236}">
                <a16:creationId xmlns:a16="http://schemas.microsoft.com/office/drawing/2014/main" id="{65F9E956-4DA6-58E0-AF26-70A566848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1" y="-85574"/>
            <a:ext cx="12453085" cy="854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06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171" y="442762"/>
            <a:ext cx="12050829" cy="629329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62500" lnSpcReduction="20000"/>
          </a:bodyPr>
          <a:lstStyle/>
          <a:p>
            <a:r>
              <a:rPr lang="en-GB" sz="20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Prime time for work. </a:t>
            </a:r>
          </a:p>
          <a:p>
            <a:endParaRPr lang="en-GB" sz="6500" b="1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16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From 6:00 AM to 6:00 PM. </a:t>
            </a:r>
          </a:p>
          <a:p>
            <a:endParaRPr lang="en-GB" sz="64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  <a:p>
            <a:r>
              <a:rPr lang="en-GB" sz="141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It was 12-hour workday, and it was a 6-day workweek</a:t>
            </a:r>
          </a:p>
        </p:txBody>
      </p:sp>
    </p:spTree>
    <p:extLst>
      <p:ext uri="{BB962C8B-B14F-4D97-AF65-F5344CB8AC3E}">
        <p14:creationId xmlns:p14="http://schemas.microsoft.com/office/powerpoint/2010/main" val="34018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002" y="0"/>
            <a:ext cx="12114998" cy="730557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 went into the </a:t>
            </a:r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marketplace </a:t>
            </a:r>
            <a:r>
              <a:rPr lang="en-GB" sz="88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where the day labourers would be </a:t>
            </a:r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waiting to be hired.</a:t>
            </a:r>
          </a:p>
          <a:p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Approx</a:t>
            </a:r>
            <a:r>
              <a:rPr lang="en-GB" sz="124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5:00 am </a:t>
            </a:r>
            <a:r>
              <a:rPr lang="en-GB" sz="96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in the </a:t>
            </a:r>
            <a:r>
              <a:rPr lang="en-GB" sz="124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Morning </a:t>
            </a:r>
          </a:p>
        </p:txBody>
      </p:sp>
    </p:spTree>
    <p:extLst>
      <p:ext uri="{BB962C8B-B14F-4D97-AF65-F5344CB8AC3E}">
        <p14:creationId xmlns:p14="http://schemas.microsoft.com/office/powerpoint/2010/main" val="126465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HE ELEVENTH HOUR – pilgrimwatch.com">
            <a:extLst>
              <a:ext uri="{FF2B5EF4-FFF2-40B4-BE49-F238E27FC236}">
                <a16:creationId xmlns:a16="http://schemas.microsoft.com/office/drawing/2014/main" id="{CEB246D2-1D5B-D48E-5D7C-D221D7552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009" y="-2014924"/>
            <a:ext cx="7190940" cy="926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5">
            <a:extLst>
              <a:ext uri="{FF2B5EF4-FFF2-40B4-BE49-F238E27FC236}">
                <a16:creationId xmlns:a16="http://schemas.microsoft.com/office/drawing/2014/main" id="{E82A5417-B9FB-39EE-3D7C-BA5194F4FD61}"/>
              </a:ext>
            </a:extLst>
          </p:cNvPr>
          <p:cNvSpPr txBox="1">
            <a:spLocks/>
          </p:cNvSpPr>
          <p:nvPr/>
        </p:nvSpPr>
        <p:spPr>
          <a:xfrm>
            <a:off x="0" y="172620"/>
            <a:ext cx="4880009" cy="7229208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3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Now when he had agreed with the labourers </a:t>
            </a:r>
            <a:r>
              <a:rPr lang="en-GB" sz="113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for a denarius a day, </a:t>
            </a:r>
            <a:r>
              <a:rPr lang="en-GB" sz="11300" b="1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he sent them into his vineyard. </a:t>
            </a:r>
            <a:endParaRPr lang="en-GB" sz="96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7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28" y="2055563"/>
            <a:ext cx="12066872" cy="463399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‘You shall not cheat your neighbour, nor rob him. The wages of him who is hired shall not remain with you all night until morning.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Leviticus 19:13,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1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5,000+ Anger Child Stock Illustrations, Royalty-Free Vector Graphics &amp;  Clip Art - iStock | Child shouting, Anger teenager">
            <a:extLst>
              <a:ext uri="{FF2B5EF4-FFF2-40B4-BE49-F238E27FC236}">
                <a16:creationId xmlns:a16="http://schemas.microsoft.com/office/drawing/2014/main" id="{417F0F1B-98EE-3751-ADF0-1D7823D6B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-154915"/>
            <a:ext cx="6010751" cy="6203510"/>
          </a:xfrm>
          <a:prstGeom prst="rect">
            <a:avLst/>
          </a:prstGeom>
          <a:noFill/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02238"/>
            <a:ext cx="12192000" cy="1655762"/>
          </a:xfr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en-GB" sz="8800" b="1" spc="600" dirty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This is not fair.</a:t>
            </a:r>
            <a:endParaRPr lang="en-GB" sz="4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28" y="1689232"/>
            <a:ext cx="12066872" cy="516876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Each day you shall give him his wages, and not let the sun go down on it, for he is poor and has set his heart on it; lest he cry out against you to the Lord, and it be sin to you.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2"/>
            <a:ext cx="12192000" cy="150154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Deuteronomy 24:15</a:t>
            </a:r>
            <a:r>
              <a:rPr lang="en-GB" sz="80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  <a:endParaRPr lang="en-GB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2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590694"/>
            <a:ext cx="11867949" cy="544537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he went out about the third hour and saw others standing idle in the marketplace,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C71AB2-ACBF-8F3E-12ED-6DCBB385C280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262585" cy="322446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He went back at </a:t>
            </a:r>
            <a:r>
              <a:rPr lang="en-GB" sz="13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9:00 AM </a:t>
            </a:r>
            <a:r>
              <a:rPr lang="en-GB" sz="8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 the morning</a:t>
            </a:r>
            <a:endParaRPr lang="en-GB" sz="9600" spc="-3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pic>
        <p:nvPicPr>
          <p:cNvPr id="18434" name="Picture 2" descr="Matthew 20:1-16 Artwork | Bible Art">
            <a:extLst>
              <a:ext uri="{FF2B5EF4-FFF2-40B4-BE49-F238E27FC236}">
                <a16:creationId xmlns:a16="http://schemas.microsoft.com/office/drawing/2014/main" id="{506DC177-E1C0-4BA5-85E5-019986BA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44"/>
          <a:stretch/>
        </p:blipFill>
        <p:spPr bwMode="auto">
          <a:xfrm>
            <a:off x="476449" y="2235537"/>
            <a:ext cx="11598442" cy="6884397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590694"/>
            <a:ext cx="11867949" cy="544537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said to them, ‘You also go into the vineyard, and whatever is right I will give you.’ So they went.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186" y="252663"/>
            <a:ext cx="4481629" cy="317633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didn’t debate.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4A39F-CAF5-211F-4525-B0BCD2BE8804}"/>
              </a:ext>
            </a:extLst>
          </p:cNvPr>
          <p:cNvSpPr txBox="1">
            <a:spLocks/>
          </p:cNvSpPr>
          <p:nvPr/>
        </p:nvSpPr>
        <p:spPr>
          <a:xfrm>
            <a:off x="0" y="2892392"/>
            <a:ext cx="5334000" cy="396560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They didn’t </a:t>
            </a:r>
            <a:r>
              <a:rPr lang="en-GB" sz="54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have a </a:t>
            </a:r>
            <a:r>
              <a:rPr lang="en-GB" sz="80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negotiating position. </a:t>
            </a:r>
          </a:p>
        </p:txBody>
      </p:sp>
      <p:pic>
        <p:nvPicPr>
          <p:cNvPr id="19458" name="Picture 2" descr="Matthew 18:22 Artwork | Bible Art">
            <a:extLst>
              <a:ext uri="{FF2B5EF4-FFF2-40B4-BE49-F238E27FC236}">
                <a16:creationId xmlns:a16="http://schemas.microsoft.com/office/drawing/2014/main" id="{701D1355-4381-1D18-ECCD-C15741917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8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127183"/>
            <a:ext cx="11867949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Again he went out about the sixth and the ninth hour and did likewise.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20:5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2C71AB2-ACBF-8F3E-12ED-6DCBB385C280}"/>
              </a:ext>
            </a:extLst>
          </p:cNvPr>
          <p:cNvSpPr txBox="1">
            <a:spLocks/>
          </p:cNvSpPr>
          <p:nvPr/>
        </p:nvSpPr>
        <p:spPr>
          <a:xfrm>
            <a:off x="-35293" y="336885"/>
            <a:ext cx="12262585" cy="287795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0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At the sixth hour </a:t>
            </a:r>
            <a:r>
              <a:rPr lang="en-GB" sz="115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12.00</a:t>
            </a:r>
            <a:r>
              <a:rPr lang="en-GB" sz="13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80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 the afternoon.</a:t>
            </a:r>
            <a:endParaRPr lang="en-GB" sz="8800" spc="-3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BA25034-BF7A-D44A-B5CF-711ED2235FCF}"/>
              </a:ext>
            </a:extLst>
          </p:cNvPr>
          <p:cNvSpPr txBox="1">
            <a:spLocks/>
          </p:cNvSpPr>
          <p:nvPr/>
        </p:nvSpPr>
        <p:spPr>
          <a:xfrm>
            <a:off x="0" y="3643163"/>
            <a:ext cx="12262585" cy="287795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0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At the ninth hour </a:t>
            </a:r>
            <a:r>
              <a:rPr lang="en-GB" sz="115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03.00 pm</a:t>
            </a:r>
            <a:r>
              <a:rPr lang="en-GB" sz="13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 </a:t>
            </a:r>
            <a:r>
              <a:rPr lang="en-GB" sz="80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 the afternoon.</a:t>
            </a:r>
            <a:endParaRPr lang="en-GB" sz="8800" spc="-3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70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A7D74-5924-F7DD-C149-62E18B141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A535-D0BC-D99A-6A0F-D9267B78D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 descr="Matthew 20 The Parable Of The Laborers In The Vineyard The, 40% OFF">
            <a:extLst>
              <a:ext uri="{FF2B5EF4-FFF2-40B4-BE49-F238E27FC236}">
                <a16:creationId xmlns:a16="http://schemas.microsoft.com/office/drawing/2014/main" id="{4093BC68-DFBF-3363-4E1F-F100DB56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534"/>
            <a:ext cx="12192000" cy="660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4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949115"/>
            <a:ext cx="11867949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about the eleventh hour he went out and found others standing idle, and said to them, ‘Why have you been standing here idle all day?’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20:6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8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was the voting in ancient Greece">
            <a:extLst>
              <a:ext uri="{FF2B5EF4-FFF2-40B4-BE49-F238E27FC236}">
                <a16:creationId xmlns:a16="http://schemas.microsoft.com/office/drawing/2014/main" id="{A31FA712-A421-441D-B085-63B87EA59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991"/>
            <a:ext cx="12262585" cy="803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2C71AB2-ACBF-8F3E-12ED-6DCBB385C280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12262585" cy="292608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At eleventh hour </a:t>
            </a:r>
            <a:r>
              <a:rPr lang="en-GB" sz="115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5.00 pm </a:t>
            </a:r>
            <a:r>
              <a:rPr lang="en-GB" sz="8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 the evening</a:t>
            </a:r>
            <a:endParaRPr lang="en-GB" sz="9600" spc="-300" dirty="0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hildless couple hi-res stock photography and images - Alamy">
            <a:extLst>
              <a:ext uri="{FF2B5EF4-FFF2-40B4-BE49-F238E27FC236}">
                <a16:creationId xmlns:a16="http://schemas.microsoft.com/office/drawing/2014/main" id="{C2D303BC-55BA-9BCC-9962-2C3C28E9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77002"/>
            <a:ext cx="4515621" cy="5904202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5,000+ Anger Child Stock Illustrations, Royalty-Free Vector Graphics &amp;  Clip Art - iStock | Child shouting, Anger teenager">
            <a:extLst>
              <a:ext uri="{FF2B5EF4-FFF2-40B4-BE49-F238E27FC236}">
                <a16:creationId xmlns:a16="http://schemas.microsoft.com/office/drawing/2014/main" id="{417F0F1B-98EE-3751-ADF0-1D7823D6B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-154915"/>
            <a:ext cx="6010751" cy="6203510"/>
          </a:xfrm>
          <a:prstGeom prst="rect">
            <a:avLst/>
          </a:prstGeom>
          <a:noFill/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kplace Conflict Images - Free Download on Freepik">
            <a:extLst>
              <a:ext uri="{FF2B5EF4-FFF2-40B4-BE49-F238E27FC236}">
                <a16:creationId xmlns:a16="http://schemas.microsoft.com/office/drawing/2014/main" id="{5DFE2186-16CA-7CFD-79AA-96882FDF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49" y="-844505"/>
            <a:ext cx="7139756" cy="770250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7E5CDB-0FF1-6031-218F-FFC7A4A95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DBDFA-5218-6D66-E980-4FBC722B1756}"/>
              </a:ext>
            </a:extLst>
          </p:cNvPr>
          <p:cNvSpPr txBox="1">
            <a:spLocks/>
          </p:cNvSpPr>
          <p:nvPr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spc="60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This is not fair.</a:t>
            </a:r>
            <a:endParaRPr lang="en-GB" sz="4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949115"/>
            <a:ext cx="11867949" cy="4908884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said to him, ‘Because no one hired us.’ He said to them, ‘You also go into the vineyard, and whatever is right you will receive.’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20:7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6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92F7-EB2B-EC16-67AB-46FAE001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3F74E-E57A-CBE8-8103-BB6074361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C08E1-98DE-6286-9928-50381F6B87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088"/>
          <a:stretch/>
        </p:blipFill>
        <p:spPr>
          <a:xfrm>
            <a:off x="-1" y="96253"/>
            <a:ext cx="12192001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074243"/>
            <a:ext cx="11867949" cy="46826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“So when evening had come, the owner of the vineyard said to his steward, ‘Call the labourers and give them their wages, beginning with the last to the first.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20:8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E4C5-AAB0-1730-862F-E408346C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BECE-AF15-99EA-D0F5-D8D6E2F7D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 descr="MATTHEW 20 1-16 PP SANG SABDA, 57% OFF">
            <a:extLst>
              <a:ext uri="{FF2B5EF4-FFF2-40B4-BE49-F238E27FC236}">
                <a16:creationId xmlns:a16="http://schemas.microsoft.com/office/drawing/2014/main" id="{33FD3E36-6DCD-9B15-EA61-B2F489F25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 b="19299"/>
          <a:stretch/>
        </p:blipFill>
        <p:spPr bwMode="auto">
          <a:xfrm>
            <a:off x="587142" y="-925033"/>
            <a:ext cx="11293160" cy="944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074243"/>
            <a:ext cx="11867949" cy="46826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And when those came who were hired about the eleventh hour, they each received a denarius.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20:9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6B0E-075B-0ACE-7777-ECBCC149E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B4A28-1FF3-DE79-B289-6CF6F92BB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A9362-8FE6-C681-95DD-3D6B73E8D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76" y="-67377"/>
            <a:ext cx="12124623" cy="70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5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7B94-21FA-D39C-D8DD-92ABCA7FD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4193" y="471638"/>
            <a:ext cx="4908885" cy="62852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b="1" dirty="0">
                <a:latin typeface="Bahnschrift SemiLight Condensed" panose="020B0502040204020203" pitchFamily="34" charset="0"/>
              </a:rPr>
              <a:t>What mercy?</a:t>
            </a:r>
          </a:p>
          <a:p>
            <a:pPr marL="0" indent="0">
              <a:buNone/>
            </a:pPr>
            <a:r>
              <a:rPr lang="en-GB" sz="5400" b="1" dirty="0">
                <a:latin typeface="Bahnschrift SemiLight Condensed" panose="020B0502040204020203" pitchFamily="34" charset="0"/>
              </a:rPr>
              <a:t>What graciousness?</a:t>
            </a:r>
          </a:p>
          <a:p>
            <a:pPr marL="0" indent="0">
              <a:buNone/>
            </a:pPr>
            <a:r>
              <a:rPr lang="en-GB" sz="5400" b="1" dirty="0">
                <a:latin typeface="Bahnschrift SemiLight Condensed" panose="020B0502040204020203" pitchFamily="34" charset="0"/>
              </a:rPr>
              <a:t>What kindness?</a:t>
            </a:r>
          </a:p>
          <a:p>
            <a:pPr marL="0" indent="0">
              <a:buNone/>
            </a:pPr>
            <a:r>
              <a:rPr lang="en-GB" sz="5400" b="1" dirty="0">
                <a:latin typeface="Bahnschrift SemiLight Condensed" panose="020B0502040204020203" pitchFamily="34" charset="0"/>
              </a:rPr>
              <a:t>What generosity?</a:t>
            </a:r>
          </a:p>
          <a:p>
            <a:pPr marL="0" indent="0">
              <a:buNone/>
            </a:pPr>
            <a:endParaRPr lang="en-GB" sz="1000" b="1" dirty="0">
              <a:latin typeface="Bahnschrift SemiLight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GB" sz="80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To receive a denarius.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4578" name="Picture 2" descr="What does Matthew 20:8 mean? | Bible Art">
            <a:extLst>
              <a:ext uri="{FF2B5EF4-FFF2-40B4-BE49-F238E27FC236}">
                <a16:creationId xmlns:a16="http://schemas.microsoft.com/office/drawing/2014/main" id="{637645BC-DA89-097E-D2B0-F2A2528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5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074243"/>
            <a:ext cx="11867949" cy="46826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when the first came, they supposed that they would receive more; and they likewise received each a denarius.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20:10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074243"/>
            <a:ext cx="11867949" cy="468269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And when they had received it, they complained against the landowner,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52622-CA10-4607-46B9-50E609EB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CAE167-C1DA-739F-0E65-6519545A9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602" name="Picture 2" descr="Status Games, Racism, Trauma, and the Kingdom of God » Ben Sternke">
            <a:extLst>
              <a:ext uri="{FF2B5EF4-FFF2-40B4-BE49-F238E27FC236}">
                <a16:creationId xmlns:a16="http://schemas.microsoft.com/office/drawing/2014/main" id="{BECAF708-D0CB-9EDB-2AFE-7E38AEFF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77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he Prayer Question">
            <a:extLst>
              <a:ext uri="{FF2B5EF4-FFF2-40B4-BE49-F238E27FC236}">
                <a16:creationId xmlns:a16="http://schemas.microsoft.com/office/drawing/2014/main" id="{8ECAD5BF-2529-D0F7-79D9-94326F63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06" y="-687415"/>
            <a:ext cx="6956989" cy="7388323"/>
          </a:xfrm>
          <a:prstGeom prst="rect">
            <a:avLst/>
          </a:prstGeom>
          <a:noFill/>
          <a:effectLst>
            <a:softEdge rad="965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ldless couple hi-res stock photography and images - Alamy">
            <a:extLst>
              <a:ext uri="{FF2B5EF4-FFF2-40B4-BE49-F238E27FC236}">
                <a16:creationId xmlns:a16="http://schemas.microsoft.com/office/drawing/2014/main" id="{C2D303BC-55BA-9BCC-9962-2C3C28E9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77002"/>
            <a:ext cx="4515621" cy="5904202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rkplace Conflict Images - Free Download on Freepik">
            <a:extLst>
              <a:ext uri="{FF2B5EF4-FFF2-40B4-BE49-F238E27FC236}">
                <a16:creationId xmlns:a16="http://schemas.microsoft.com/office/drawing/2014/main" id="{5DFE2186-16CA-7CFD-79AA-96882FDF2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749" y="-844505"/>
            <a:ext cx="7139756" cy="7702505"/>
          </a:xfrm>
          <a:prstGeom prst="rect">
            <a:avLst/>
          </a:prstGeom>
          <a:noFill/>
          <a:effectLst>
            <a:softEdge rad="95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7E5CDB-0FF1-6031-218F-FFC7A4A957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DBDFA-5218-6D66-E980-4FBC722B1756}"/>
              </a:ext>
            </a:extLst>
          </p:cNvPr>
          <p:cNvSpPr txBox="1">
            <a:spLocks/>
          </p:cNvSpPr>
          <p:nvPr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spc="60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This is not fair.</a:t>
            </a:r>
            <a:endParaRPr lang="en-GB" sz="4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4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876926"/>
            <a:ext cx="11867949" cy="516876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Saying, ‘These last men have worked only one hour, and you made them equal to us who have borne the burden and the heat of the day.’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D7B94-21FA-D39C-D8DD-92ABCA7FD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18" y="385011"/>
            <a:ext cx="11232682" cy="628529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8800" b="1" dirty="0">
                <a:latin typeface="Bahnschrift SemiLight Condensed" panose="020B0502040204020203" pitchFamily="34" charset="0"/>
              </a:rPr>
              <a:t>We have been here with our parched lips and our sun beaten bodies. </a:t>
            </a:r>
          </a:p>
          <a:p>
            <a:pPr marL="0" indent="0" algn="ctr">
              <a:buNone/>
            </a:pPr>
            <a:r>
              <a:rPr lang="en-GB" sz="88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We have been going for 12 hours. The evenings cool down in Israel. 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4220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E9F89-EFB5-09A4-F4D7-463921AA2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7" y="1"/>
            <a:ext cx="1924724" cy="6950074"/>
          </a:xfrm>
          <a:solidFill>
            <a:srgbClr val="0070C0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80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GB" sz="13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1</a:t>
            </a:r>
            <a:r>
              <a:rPr lang="en-GB" sz="4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hour</a:t>
            </a:r>
          </a:p>
          <a:p>
            <a:pPr algn="ctr"/>
            <a:endParaRPr lang="en-GB" sz="4800" b="1" dirty="0">
              <a:latin typeface="Bahnschrift SemiBold Condensed" panose="020B0502040204020203" pitchFamily="34" charset="0"/>
            </a:endParaRPr>
          </a:p>
          <a:p>
            <a:pPr marL="0" indent="0" algn="ctr">
              <a:buNone/>
            </a:pPr>
            <a:r>
              <a:rPr lang="en-GB" sz="4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Cool twilight  </a:t>
            </a:r>
          </a:p>
        </p:txBody>
      </p:sp>
      <p:pic>
        <p:nvPicPr>
          <p:cNvPr id="26626" name="Picture 2" descr="Sermon: Matthew Ch 20 v 1-16. The Generous Landlord - St Wilfrid's">
            <a:extLst>
              <a:ext uri="{FF2B5EF4-FFF2-40B4-BE49-F238E27FC236}">
                <a16:creationId xmlns:a16="http://schemas.microsoft.com/office/drawing/2014/main" id="{03D15D8E-3997-8745-0944-94471F19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26" y="0"/>
            <a:ext cx="8191426" cy="69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6C7B4C1-8FA0-9EF7-264E-6AC203C6021C}"/>
              </a:ext>
            </a:extLst>
          </p:cNvPr>
          <p:cNvSpPr txBox="1">
            <a:spLocks/>
          </p:cNvSpPr>
          <p:nvPr/>
        </p:nvSpPr>
        <p:spPr>
          <a:xfrm>
            <a:off x="10116152" y="1"/>
            <a:ext cx="2242686" cy="6950074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GB" sz="7200" b="1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13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12</a:t>
            </a:r>
            <a:r>
              <a:rPr lang="en-GB" sz="4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hour</a:t>
            </a:r>
          </a:p>
          <a:p>
            <a:pPr algn="ctr"/>
            <a:endParaRPr lang="en-GB" sz="4800" b="1" dirty="0">
              <a:latin typeface="Bahnschrift SemiBold Condensed" panose="020B0502040204020203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scorchingblazing</a:t>
            </a:r>
            <a:r>
              <a:rPr lang="en-GB" sz="4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575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876926"/>
            <a:ext cx="11867949" cy="516876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he answered one of them and said, ‘Friend, I am doing you no wrong. Did you not agree with me for a denarius?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20:13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915BA-753F-CD5B-BED4-7B41252BC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F9953-C9F3-C3A0-0401-0EEF95C98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7650" name="Picture 2" descr="Parable Jesus Christ About Workers Vineyard Stock Illustration 461287003 |  Shutterstock">
            <a:extLst>
              <a:ext uri="{FF2B5EF4-FFF2-40B4-BE49-F238E27FC236}">
                <a16:creationId xmlns:a16="http://schemas.microsoft.com/office/drawing/2014/main" id="{7D9EE555-E97F-8679-2027-6285048D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" y="-1309037"/>
            <a:ext cx="12182877" cy="871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A5B742-CAC6-BC23-B261-FDF09B8B6977}"/>
              </a:ext>
            </a:extLst>
          </p:cNvPr>
          <p:cNvSpPr txBox="1">
            <a:spLocks/>
          </p:cNvSpPr>
          <p:nvPr/>
        </p:nvSpPr>
        <p:spPr>
          <a:xfrm>
            <a:off x="-18748" y="5592278"/>
            <a:ext cx="12192000" cy="145987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b="1" spc="6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Hetairos</a:t>
            </a:r>
            <a:r>
              <a:rPr lang="en-GB" sz="9600" b="1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- Friend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6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2348564"/>
            <a:ext cx="11867949" cy="516876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Take what is yours and go your way. I wish to give to this last man the same as to you.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20:14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25" y="1867301"/>
            <a:ext cx="11867949" cy="516876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 it not lawful for me to do what I wish with my own things? Or is your eye evil because I am good?’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 20:15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4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hat does Matthew 20:2 mean? | Bible Art">
            <a:extLst>
              <a:ext uri="{FF2B5EF4-FFF2-40B4-BE49-F238E27FC236}">
                <a16:creationId xmlns:a16="http://schemas.microsoft.com/office/drawing/2014/main" id="{F1A29D14-7092-4C26-A3DD-721E4552F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CFB984-B8DF-6D3F-4184-EF55F6F6687F}"/>
              </a:ext>
            </a:extLst>
          </p:cNvPr>
          <p:cNvSpPr txBox="1">
            <a:spLocks/>
          </p:cNvSpPr>
          <p:nvPr/>
        </p:nvSpPr>
        <p:spPr>
          <a:xfrm>
            <a:off x="86628" y="159451"/>
            <a:ext cx="5650028" cy="7329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9400" b="1" dirty="0">
                <a:latin typeface="Bahnschrift SemiLight Condensed" panose="020B0502040204020203" pitchFamily="34" charset="0"/>
              </a:rPr>
              <a:t>Was this illegal?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9400" b="1" dirty="0">
                <a:latin typeface="Bahnschrift SemiLight Condensed" panose="020B0502040204020203" pitchFamily="34" charset="0"/>
              </a:rPr>
              <a:t>Was it unjust?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9400" b="1" dirty="0">
                <a:latin typeface="Bahnschrift SemiLight Condensed" panose="020B0502040204020203" pitchFamily="34" charset="0"/>
              </a:rPr>
              <a:t>Was it unfair?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9400" b="1" dirty="0">
                <a:latin typeface="Bahnschrift SemiLight Condensed" panose="020B0502040204020203" pitchFamily="34" charset="0"/>
              </a:rPr>
              <a:t>Was it without mercy?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38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No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64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What does Matthew 21:40 mean? | Bible Art">
            <a:extLst>
              <a:ext uri="{FF2B5EF4-FFF2-40B4-BE49-F238E27FC236}">
                <a16:creationId xmlns:a16="http://schemas.microsoft.com/office/drawing/2014/main" id="{07896539-F679-1643-FFCB-96AE009DB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216F8A-B39B-0882-1228-5B5C86AA7793}"/>
              </a:ext>
            </a:extLst>
          </p:cNvPr>
          <p:cNvSpPr txBox="1">
            <a:spLocks/>
          </p:cNvSpPr>
          <p:nvPr/>
        </p:nvSpPr>
        <p:spPr>
          <a:xfrm>
            <a:off x="7032858" y="-69467"/>
            <a:ext cx="5159142" cy="7625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6000" b="1" dirty="0">
                <a:latin typeface="Bahnschrift SemiLight Condensed" panose="020B0502040204020203" pitchFamily="34" charset="0"/>
              </a:rPr>
              <a:t>Whether they worked a brief time or a long time or anything in between they all had the same need and he met it with </a:t>
            </a:r>
            <a:r>
              <a:rPr lang="en-GB" sz="9600" b="1" dirty="0">
                <a:solidFill>
                  <a:srgbClr val="0070C0"/>
                </a:solidFill>
                <a:latin typeface="Bahnschrift SemiLight Condensed" panose="020B0502040204020203" pitchFamily="34" charset="0"/>
              </a:rPr>
              <a:t>generosity. 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5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BB0E6-1005-A563-223A-512F8603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35816-BDEE-7161-06AA-4DB53A9A4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22" name="Picture 2" descr="Free Vectors | point">
            <a:extLst>
              <a:ext uri="{FF2B5EF4-FFF2-40B4-BE49-F238E27FC236}">
                <a16:creationId xmlns:a16="http://schemas.microsoft.com/office/drawing/2014/main" id="{95ADFA55-5FFA-B53F-6A02-D1E718774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50" y="-387289"/>
            <a:ext cx="10820300" cy="76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hildless couple hi-res stock photography and images - Alamy">
            <a:extLst>
              <a:ext uri="{FF2B5EF4-FFF2-40B4-BE49-F238E27FC236}">
                <a16:creationId xmlns:a16="http://schemas.microsoft.com/office/drawing/2014/main" id="{C2D303BC-55BA-9BCC-9962-2C3C28E90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256" y="-447413"/>
            <a:ext cx="5116053" cy="6689271"/>
          </a:xfrm>
          <a:prstGeom prst="rect">
            <a:avLst/>
          </a:prstGeom>
          <a:noFill/>
          <a:effectLst>
            <a:softEdge rad="444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5,000+ Anger Child Stock Illustrations, Royalty-Free Vector Graphics &amp;  Clip Art - iStock | Child shouting, Anger teenager">
            <a:extLst>
              <a:ext uri="{FF2B5EF4-FFF2-40B4-BE49-F238E27FC236}">
                <a16:creationId xmlns:a16="http://schemas.microsoft.com/office/drawing/2014/main" id="{417F0F1B-98EE-3751-ADF0-1D7823D6B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" y="-154915"/>
            <a:ext cx="6010751" cy="6203510"/>
          </a:xfrm>
          <a:prstGeom prst="rect">
            <a:avLst/>
          </a:prstGeom>
          <a:noFill/>
          <a:effectLst>
            <a:softEdge rad="838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Prayer Question">
            <a:extLst>
              <a:ext uri="{FF2B5EF4-FFF2-40B4-BE49-F238E27FC236}">
                <a16:creationId xmlns:a16="http://schemas.microsoft.com/office/drawing/2014/main" id="{9FB3C5C9-CD10-B8B0-FE2A-729F002C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906" y="-687415"/>
            <a:ext cx="6956989" cy="7388323"/>
          </a:xfrm>
          <a:prstGeom prst="rect">
            <a:avLst/>
          </a:prstGeom>
          <a:noFill/>
          <a:effectLst>
            <a:softEdge rad="965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FD69773-AD19-9815-F6ED-CCB4FA277D0D}"/>
              </a:ext>
            </a:extLst>
          </p:cNvPr>
          <p:cNvSpPr txBox="1">
            <a:spLocks/>
          </p:cNvSpPr>
          <p:nvPr/>
        </p:nvSpPr>
        <p:spPr>
          <a:xfrm>
            <a:off x="0" y="5202238"/>
            <a:ext cx="12192000" cy="1655762"/>
          </a:xfrm>
          <a:prstGeom prst="rect">
            <a:avLst/>
          </a:prstGeom>
          <a:solidFill>
            <a:srgbClr val="0070C0"/>
          </a:solidFill>
          <a:ln w="28575">
            <a:solidFill>
              <a:srgbClr val="00206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spc="60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Century Gothic" panose="020B0502020202020204" pitchFamily="34" charset="0"/>
              </a:rPr>
              <a:t>This is not fair.</a:t>
            </a:r>
            <a:endParaRPr lang="en-GB" sz="4800" b="1" dirty="0">
              <a:ln>
                <a:solidFill>
                  <a:srgbClr val="00206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6130" y="462013"/>
            <a:ext cx="11106484" cy="448537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77500" lnSpcReduction="20000"/>
          </a:bodyPr>
          <a:lstStyle/>
          <a:p>
            <a:r>
              <a:rPr lang="en-GB" sz="124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People coming into a vineyard, working different hours, putting out different effort, in the end,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84A39F-CAF5-211F-4525-B0BCD2BE8804}"/>
              </a:ext>
            </a:extLst>
          </p:cNvPr>
          <p:cNvSpPr txBox="1">
            <a:spLocks/>
          </p:cNvSpPr>
          <p:nvPr/>
        </p:nvSpPr>
        <p:spPr>
          <a:xfrm>
            <a:off x="0" y="4485373"/>
            <a:ext cx="12192000" cy="168442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spc="-3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all receive the same result. </a:t>
            </a:r>
          </a:p>
        </p:txBody>
      </p:sp>
    </p:spTree>
    <p:extLst>
      <p:ext uri="{BB962C8B-B14F-4D97-AF65-F5344CB8AC3E}">
        <p14:creationId xmlns:p14="http://schemas.microsoft.com/office/powerpoint/2010/main" val="2022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1826" y="519765"/>
            <a:ext cx="4790174" cy="607354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115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</a:t>
            </a:r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householder is </a:t>
            </a:r>
          </a:p>
          <a:p>
            <a:r>
              <a:rPr lang="en-GB" sz="199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God </a:t>
            </a:r>
            <a:endParaRPr lang="en-GB" sz="88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pic>
        <p:nvPicPr>
          <p:cNvPr id="31746" name="Picture 2" descr="The Parable Of The Workers In The Vineyard Artwork | Bible Art">
            <a:extLst>
              <a:ext uri="{FF2B5EF4-FFF2-40B4-BE49-F238E27FC236}">
                <a16:creationId xmlns:a16="http://schemas.microsoft.com/office/drawing/2014/main" id="{C20A7F3F-1FAF-D7F1-C7E6-199B0273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188"/>
            <a:ext cx="7295949" cy="72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Parable Of The Workers In The Vineyard Artwork | Bible Art">
            <a:extLst>
              <a:ext uri="{FF2B5EF4-FFF2-40B4-BE49-F238E27FC236}">
                <a16:creationId xmlns:a16="http://schemas.microsoft.com/office/drawing/2014/main" id="{92219475-8F32-8DBB-10A2-22283AC5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2" b="2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56" y="333274"/>
            <a:ext cx="4039750" cy="619145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115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</a:t>
            </a:r>
            <a:r>
              <a:rPr lang="en-GB" sz="88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GB" sz="115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vineyard</a:t>
            </a:r>
            <a:r>
              <a:rPr lang="en-GB" sz="88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</a:p>
          <a:p>
            <a:r>
              <a:rPr lang="en-GB" sz="88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is His</a:t>
            </a:r>
            <a:r>
              <a:rPr lang="en-GB" sz="88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r>
              <a:rPr lang="en-GB" sz="116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kingdom</a:t>
            </a:r>
            <a:r>
              <a:rPr lang="en-GB" sz="11600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</a:t>
            </a:r>
            <a:endParaRPr lang="en-GB" sz="88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Parable Of The Workers In The Vineyard Artwork | Bible Art">
            <a:extLst>
              <a:ext uri="{FF2B5EF4-FFF2-40B4-BE49-F238E27FC236}">
                <a16:creationId xmlns:a16="http://schemas.microsoft.com/office/drawing/2014/main" id="{0F5D23CA-6671-1620-5AB3-887379CC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4" b="1136"/>
          <a:stretch/>
        </p:blipFill>
        <p:spPr bwMode="auto"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 descr="Matthew 20:1&#10;">
            <a:extLst>
              <a:ext uri="{FF2B5EF4-FFF2-40B4-BE49-F238E27FC236}">
                <a16:creationId xmlns:a16="http://schemas.microsoft.com/office/drawing/2014/main" id="{FBE407F4-F835-E7C6-901D-5F744FEF9853}"/>
              </a:ext>
            </a:extLst>
          </p:cNvPr>
          <p:cNvSpPr txBox="1">
            <a:spLocks/>
          </p:cNvSpPr>
          <p:nvPr/>
        </p:nvSpPr>
        <p:spPr>
          <a:xfrm>
            <a:off x="1421856" y="5981586"/>
            <a:ext cx="12192000" cy="1105828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7200" spc="600" dirty="0">
                <a:solidFill>
                  <a:srgbClr val="00B0F0"/>
                </a:solidFill>
                <a:latin typeface="Century Gothic" panose="020B0502020202020204" pitchFamily="34" charset="0"/>
              </a:rPr>
              <a:t>Matthew 20:1</a:t>
            </a:r>
            <a:endParaRPr lang="en-GB" sz="4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he Parable Of The Vineyard Artwork | Bible Art">
            <a:extLst>
              <a:ext uri="{FF2B5EF4-FFF2-40B4-BE49-F238E27FC236}">
                <a16:creationId xmlns:a16="http://schemas.microsoft.com/office/drawing/2014/main" id="{63118326-551F-156D-8E6A-8DDF29B31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2" r="2" b="3077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35" name="Group 1034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040" name="Freeform: Shape 1039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1" name="Freeform: Shape 1040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7" name="Group 1036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038" name="Freeform: Shape 1037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9" name="Freeform: Shape 1038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114" y="666550"/>
            <a:ext cx="3770931" cy="619145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20000"/>
          </a:bodyPr>
          <a:lstStyle/>
          <a:p>
            <a:r>
              <a:rPr lang="en-GB" sz="128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 day of work is </a:t>
            </a:r>
          </a:p>
          <a:p>
            <a:r>
              <a:rPr lang="en-GB" sz="221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TIME </a:t>
            </a:r>
          </a:p>
        </p:txBody>
      </p:sp>
    </p:spTree>
    <p:extLst>
      <p:ext uri="{BB962C8B-B14F-4D97-AF65-F5344CB8AC3E}">
        <p14:creationId xmlns:p14="http://schemas.microsoft.com/office/powerpoint/2010/main" val="145885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Parable Of The Vineyard Artwork | Bible Art">
            <a:extLst>
              <a:ext uri="{FF2B5EF4-FFF2-40B4-BE49-F238E27FC236}">
                <a16:creationId xmlns:a16="http://schemas.microsoft.com/office/drawing/2014/main" id="{424AFCDA-B9F7-4EB6-4724-CE286C1B1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" r="2" b="16543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056" name="Freeform: Shape 2055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058" name="Group 2057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2062" name="Freeform: Shape 2061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3" name="Freeform: Shape 2062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59" name="Group 2058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2060" name="Freeform: Shape 2059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1" name="Freeform: Shape 2060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527" y="831650"/>
            <a:ext cx="4126531" cy="619145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0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Christ </a:t>
            </a:r>
            <a:r>
              <a:rPr lang="en-GB" sz="8000" dirty="0">
                <a:solidFill>
                  <a:schemeClr val="bg1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who gives out those </a:t>
            </a:r>
            <a:r>
              <a:rPr lang="en-GB" sz="8000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REWARDS</a:t>
            </a:r>
            <a:endParaRPr lang="en-GB" sz="8000" dirty="0">
              <a:solidFill>
                <a:schemeClr val="bg1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The Parable of the Workers in the Vineyard: A Lesson in Divine Generosity -  YouTube">
            <a:extLst>
              <a:ext uri="{FF2B5EF4-FFF2-40B4-BE49-F238E27FC236}">
                <a16:creationId xmlns:a16="http://schemas.microsoft.com/office/drawing/2014/main" id="{55315397-D372-A52F-A7D8-82D56A7DFA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" r="1" b="1"/>
          <a:stretch/>
        </p:blipFill>
        <p:spPr bwMode="auto">
          <a:xfrm>
            <a:off x="20" y="10"/>
            <a:ext cx="12191980" cy="686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5">
            <a:extLst>
              <a:ext uri="{FF2B5EF4-FFF2-40B4-BE49-F238E27FC236}">
                <a16:creationId xmlns:a16="http://schemas.microsoft.com/office/drawing/2014/main" id="{B1A04F3F-980B-7922-DF3A-BC6BCA1A1B50}"/>
              </a:ext>
            </a:extLst>
          </p:cNvPr>
          <p:cNvSpPr txBox="1">
            <a:spLocks/>
          </p:cNvSpPr>
          <p:nvPr/>
        </p:nvSpPr>
        <p:spPr>
          <a:xfrm>
            <a:off x="4957010" y="401320"/>
            <a:ext cx="5871411" cy="1716237"/>
          </a:xfrm>
          <a:prstGeom prst="rect">
            <a:avLst/>
          </a:prstGeom>
          <a:effectLst>
            <a:glow>
              <a:schemeClr val="accent1">
                <a:alpha val="0"/>
              </a:scheme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Eternal life</a:t>
            </a:r>
          </a:p>
        </p:txBody>
      </p:sp>
    </p:spTree>
    <p:extLst>
      <p:ext uri="{BB962C8B-B14F-4D97-AF65-F5344CB8AC3E}">
        <p14:creationId xmlns:p14="http://schemas.microsoft.com/office/powerpoint/2010/main" val="10560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James 1:12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051" y="1763949"/>
            <a:ext cx="11867949" cy="516876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Blessed is the man who endures temptation; for when he has been approved, he will receive the crown of life which the Lord has promised to those who love Him. </a:t>
            </a:r>
          </a:p>
        </p:txBody>
      </p:sp>
    </p:spTree>
    <p:extLst>
      <p:ext uri="{BB962C8B-B14F-4D97-AF65-F5344CB8AC3E}">
        <p14:creationId xmlns:p14="http://schemas.microsoft.com/office/powerpoint/2010/main" val="33907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Rewards on the Road to the Celestial City (14) - HeavensGate">
            <a:extLst>
              <a:ext uri="{FF2B5EF4-FFF2-40B4-BE49-F238E27FC236}">
                <a16:creationId xmlns:a16="http://schemas.microsoft.com/office/drawing/2014/main" id="{27B39F5B-83AC-659E-2797-7CC186FF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9" y="890860"/>
            <a:ext cx="12047861" cy="707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 Timothy 4:8,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5503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receive the common eternal life. </a:t>
            </a:r>
            <a:endParaRPr lang="en-GB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672" y="1378699"/>
            <a:ext cx="11409145" cy="547930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people are going to spend decades of their life,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people will spend a half century of their life in the service of the King.</a:t>
            </a:r>
          </a:p>
        </p:txBody>
      </p:sp>
    </p:spTree>
    <p:extLst>
      <p:ext uri="{BB962C8B-B14F-4D97-AF65-F5344CB8AC3E}">
        <p14:creationId xmlns:p14="http://schemas.microsoft.com/office/powerpoint/2010/main" val="37797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2758" y="1039529"/>
            <a:ext cx="11106484" cy="607354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/>
          </a:bodyPr>
          <a:lstStyle/>
          <a:p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There were three different times the people were deported from Israel </a:t>
            </a:r>
          </a:p>
          <a:p>
            <a:r>
              <a:rPr lang="en-GB" sz="13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605, 597</a:t>
            </a:r>
            <a:r>
              <a:rPr lang="en-GB" sz="95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 and </a:t>
            </a:r>
            <a:r>
              <a:rPr lang="en-GB" sz="13800" b="1" dirty="0">
                <a:solidFill>
                  <a:srgbClr val="0070C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586 B.C.</a:t>
            </a:r>
            <a:endParaRPr lang="en-GB" sz="8000" b="1" dirty="0">
              <a:solidFill>
                <a:srgbClr val="0070C0"/>
              </a:solidFill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4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5503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receive the common eternal life. </a:t>
            </a:r>
            <a:endParaRPr lang="en-GB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804" y="1744459"/>
            <a:ext cx="11409145" cy="4714093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people have spent their lives in very difficult, challenging, sacrificial kinds of service to Christ. </a:t>
            </a:r>
          </a:p>
        </p:txBody>
      </p:sp>
    </p:spTree>
    <p:extLst>
      <p:ext uri="{BB962C8B-B14F-4D97-AF65-F5344CB8AC3E}">
        <p14:creationId xmlns:p14="http://schemas.microsoft.com/office/powerpoint/2010/main" val="40163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5503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receive the common eternal life. </a:t>
            </a:r>
            <a:endParaRPr lang="en-GB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474951"/>
            <a:ext cx="8242433" cy="531086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85000" lnSpcReduction="100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people have trekked through </a:t>
            </a:r>
            <a:r>
              <a:rPr lang="en-GB" sz="8800" b="1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jungles, swamps, and fought against beasts </a:t>
            </a:r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in the history of the church. </a:t>
            </a:r>
          </a:p>
        </p:txBody>
      </p:sp>
      <p:pic>
        <p:nvPicPr>
          <p:cNvPr id="8194" name="Picture 2" descr="2 Kings 2:23-25) Did God Kill Children as a Result of Elisha's Curse? -">
            <a:extLst>
              <a:ext uri="{FF2B5EF4-FFF2-40B4-BE49-F238E27FC236}">
                <a16:creationId xmlns:a16="http://schemas.microsoft.com/office/drawing/2014/main" id="{908BC6D2-8666-48EE-2EB3-6D28494FF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10" y="462013"/>
            <a:ext cx="4792078" cy="6797274"/>
          </a:xfrm>
          <a:prstGeom prst="rect">
            <a:avLst/>
          </a:prstGeom>
          <a:noFill/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85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ist of Christian martyrs - Wikipedia">
            <a:extLst>
              <a:ext uri="{FF2B5EF4-FFF2-40B4-BE49-F238E27FC236}">
                <a16:creationId xmlns:a16="http://schemas.microsoft.com/office/drawing/2014/main" id="{1BCBD249-CEE7-3E92-5E71-70CDD926B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34" y="240632"/>
            <a:ext cx="4496150" cy="750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5503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receive the common eternal life. </a:t>
            </a:r>
            <a:endParaRPr lang="en-GB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5630" y="1378698"/>
            <a:ext cx="7786838" cy="547930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have been martyred. Some today are being </a:t>
            </a:r>
            <a:r>
              <a:rPr lang="en-GB" sz="8800" b="1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martyred for their faith in Christ</a:t>
            </a:r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0643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5503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receive the common eternal life. </a:t>
            </a:r>
            <a:endParaRPr lang="en-GB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427" y="1662643"/>
            <a:ext cx="11409145" cy="547930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work diligently to the point of sweat and exhaustion in the service of the King. </a:t>
            </a:r>
          </a:p>
        </p:txBody>
      </p:sp>
    </p:spTree>
    <p:extLst>
      <p:ext uri="{BB962C8B-B14F-4D97-AF65-F5344CB8AC3E}">
        <p14:creationId xmlns:p14="http://schemas.microsoft.com/office/powerpoint/2010/main" val="33609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5503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we receive the common eternal life. </a:t>
            </a:r>
            <a:endParaRPr lang="en-GB" sz="4000" dirty="0">
              <a:solidFill>
                <a:schemeClr val="bg1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427" y="1662643"/>
            <a:ext cx="11409145" cy="547930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8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Some work diligently to the point of sweat and exhaustion in the service of the King. </a:t>
            </a:r>
          </a:p>
        </p:txBody>
      </p:sp>
    </p:spTree>
    <p:extLst>
      <p:ext uri="{BB962C8B-B14F-4D97-AF65-F5344CB8AC3E}">
        <p14:creationId xmlns:p14="http://schemas.microsoft.com/office/powerpoint/2010/main" val="343164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312821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Do they all receive the same eternal life?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99" y="3429000"/>
            <a:ext cx="11409145" cy="342900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/>
          </a:bodyPr>
          <a:lstStyle/>
          <a:p>
            <a:r>
              <a:rPr lang="en-GB" sz="199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Yes, yes. </a:t>
            </a:r>
          </a:p>
        </p:txBody>
      </p:sp>
    </p:spTree>
    <p:extLst>
      <p:ext uri="{BB962C8B-B14F-4D97-AF65-F5344CB8AC3E}">
        <p14:creationId xmlns:p14="http://schemas.microsoft.com/office/powerpoint/2010/main" val="13066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427" y="442762"/>
            <a:ext cx="11409145" cy="603504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20000"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 matter how long the service,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b="1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 matter how short the service,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 matter how hard the effort was,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b="1" dirty="0">
                <a:solidFill>
                  <a:srgbClr val="00B0F0"/>
                </a:solidFill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 matter how easy the effort might have been, </a:t>
            </a:r>
          </a:p>
        </p:txBody>
      </p:sp>
    </p:spTree>
    <p:extLst>
      <p:ext uri="{BB962C8B-B14F-4D97-AF65-F5344CB8AC3E}">
        <p14:creationId xmlns:p14="http://schemas.microsoft.com/office/powerpoint/2010/main" val="36270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SEO Title: Paradise, Jesus, and the Penitent Thief - Luke 23:43 -  ScriptureWay">
            <a:extLst>
              <a:ext uri="{FF2B5EF4-FFF2-40B4-BE49-F238E27FC236}">
                <a16:creationId xmlns:a16="http://schemas.microsoft.com/office/drawing/2014/main" id="{64430B25-158A-60FE-D805-5C8324D2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35" y="903393"/>
            <a:ext cx="5615262" cy="671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Old Engraving Execution St Paul Book Stock Photo 86189710 | Shutterstock">
            <a:extLst>
              <a:ext uri="{FF2B5EF4-FFF2-40B4-BE49-F238E27FC236}">
                <a16:creationId xmlns:a16="http://schemas.microsoft.com/office/drawing/2014/main" id="{375DA1F4-A619-135B-3101-F850B6580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31" y="1217596"/>
            <a:ext cx="8312166" cy="7630841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2165684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The same glorious eternal life will belong to us all</a:t>
            </a:r>
          </a:p>
        </p:txBody>
      </p:sp>
    </p:spTree>
    <p:extLst>
      <p:ext uri="{BB962C8B-B14F-4D97-AF65-F5344CB8AC3E}">
        <p14:creationId xmlns:p14="http://schemas.microsoft.com/office/powerpoint/2010/main" val="32083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4D06CC-6E90-B568-9B09-9EA4692F0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3887"/>
            <a:ext cx="12192000" cy="1655762"/>
          </a:xfrm>
          <a:solidFill>
            <a:srgbClr val="7030A0"/>
          </a:solidFill>
          <a:ln w="28575">
            <a:noFill/>
          </a:ln>
        </p:spPr>
        <p:txBody>
          <a:bodyPr>
            <a:noAutofit/>
          </a:bodyPr>
          <a:lstStyle/>
          <a:p>
            <a:r>
              <a:rPr lang="en-GB" sz="88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</a:t>
            </a: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19:16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80348-19D6-FEC9-6983-D82B955CFAA5}"/>
              </a:ext>
            </a:extLst>
          </p:cNvPr>
          <p:cNvSpPr txBox="1"/>
          <p:nvPr/>
        </p:nvSpPr>
        <p:spPr>
          <a:xfrm>
            <a:off x="596766" y="2079798"/>
            <a:ext cx="1048191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7200" dirty="0">
                <a:latin typeface="Bahnschrift SemiLight Condensed" panose="020B0502040204020203" pitchFamily="34" charset="0"/>
              </a:rPr>
              <a:t>Now behold, one came and said to Him, “Good Teacher, what good thing shall I do that I may have eternal life?”</a:t>
            </a:r>
          </a:p>
        </p:txBody>
      </p:sp>
    </p:spTree>
    <p:extLst>
      <p:ext uri="{BB962C8B-B14F-4D97-AF65-F5344CB8AC3E}">
        <p14:creationId xmlns:p14="http://schemas.microsoft.com/office/powerpoint/2010/main" val="396279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What Did Jesus Mean With “Sell Everything You Have”? | Charismactivism">
            <a:extLst>
              <a:ext uri="{FF2B5EF4-FFF2-40B4-BE49-F238E27FC236}">
                <a16:creationId xmlns:a16="http://schemas.microsoft.com/office/drawing/2014/main" id="{A1A7F6B9-9179-8B61-BA51-6697308A1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078" y="1703539"/>
            <a:ext cx="13359865" cy="6858000"/>
          </a:xfrm>
          <a:prstGeom prst="rect">
            <a:avLst/>
          </a:prstGeom>
          <a:noFill/>
          <a:effectLst>
            <a:softEdge rad="901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A41B2F-96CF-C96B-BD9A-9B76D2379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41300"/>
            <a:ext cx="12183711" cy="2565400"/>
          </a:xfrm>
          <a:effectLst>
            <a:softEdge rad="1270000"/>
          </a:effectLst>
        </p:spPr>
        <p:txBody>
          <a:bodyPr>
            <a:normAutofit/>
          </a:bodyPr>
          <a:lstStyle/>
          <a:p>
            <a:r>
              <a:rPr lang="en-GB" sz="8000" b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He really did want eternal life; he wasn’t willing to pay the price. </a:t>
            </a:r>
            <a:endParaRPr lang="en-GB" sz="11500" dirty="0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Does the Bible Say about the Babylonian Captivity?">
            <a:extLst>
              <a:ext uri="{FF2B5EF4-FFF2-40B4-BE49-F238E27FC236}">
                <a16:creationId xmlns:a16="http://schemas.microsoft.com/office/drawing/2014/main" id="{F649C263-3D5A-196F-63ED-F1C43720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" y="0"/>
            <a:ext cx="12121916" cy="675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2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 University of The Way: Those Who Followed Jesus: Peter">
            <a:extLst>
              <a:ext uri="{FF2B5EF4-FFF2-40B4-BE49-F238E27FC236}">
                <a16:creationId xmlns:a16="http://schemas.microsoft.com/office/drawing/2014/main" id="{6CCB50DD-3293-C83A-DF1B-26CC206EC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" y="457194"/>
            <a:ext cx="11586496" cy="7300768"/>
          </a:xfrm>
          <a:prstGeom prst="rect">
            <a:avLst/>
          </a:prstGeom>
          <a:noFill/>
          <a:effectLst>
            <a:softEdge rad="990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</a:t>
            </a:r>
            <a:r>
              <a:rPr lang="en-GB" sz="10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19:</a:t>
            </a: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27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A4607EB-D92F-2F05-93EE-2D00925A4A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03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94D3C-A104-5A34-565E-2F2DF71CC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E12E-0442-4085-DDBA-1CA6F2A2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386" name="Picture 2" descr="Reflections on the Scripture “John's Mother Salome's Request of the Lord” |  by Tuzi M | Medium">
            <a:extLst>
              <a:ext uri="{FF2B5EF4-FFF2-40B4-BE49-F238E27FC236}">
                <a16:creationId xmlns:a16="http://schemas.microsoft.com/office/drawing/2014/main" id="{F522676E-DA9E-3046-0733-C1DE8C3F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2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esus said you have 'eternal life' if you believe in him. Where does it say  it leads to eternity in heaven after this current life? - Quora">
            <a:extLst>
              <a:ext uri="{FF2B5EF4-FFF2-40B4-BE49-F238E27FC236}">
                <a16:creationId xmlns:a16="http://schemas.microsoft.com/office/drawing/2014/main" id="{A697AC01-63D3-6DFB-5CA8-FBE6E5B6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3455"/>
            <a:ext cx="12192000" cy="731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9125C2-0FCC-01F8-BEA7-42957282EFCE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9394257" cy="129941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Matthew</a:t>
            </a:r>
            <a:r>
              <a:rPr lang="en-GB" sz="80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19:</a:t>
            </a:r>
            <a:r>
              <a:rPr lang="en-GB" sz="72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28,29</a:t>
            </a: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42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he Edge Of The World AI Generated Artwork NightCafe, 58% OFF">
            <a:extLst>
              <a:ext uri="{FF2B5EF4-FFF2-40B4-BE49-F238E27FC236}">
                <a16:creationId xmlns:a16="http://schemas.microsoft.com/office/drawing/2014/main" id="{1B8482C4-A2F2-91FC-92ED-D4294B60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296"/>
            <a:ext cx="12192000" cy="677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588167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14:2 </a:t>
            </a:r>
          </a:p>
        </p:txBody>
      </p:sp>
    </p:spTree>
    <p:extLst>
      <p:ext uri="{BB962C8B-B14F-4D97-AF65-F5344CB8AC3E}">
        <p14:creationId xmlns:p14="http://schemas.microsoft.com/office/powerpoint/2010/main" val="8148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E9C1-6A32-F4DF-EA19-114C325C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90198-D16C-CA21-FC16-B55CA2C1A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Pathway to everlasting happiness - AI Generated Artwork - NightCafe Creator">
            <a:extLst>
              <a:ext uri="{FF2B5EF4-FFF2-40B4-BE49-F238E27FC236}">
                <a16:creationId xmlns:a16="http://schemas.microsoft.com/office/drawing/2014/main" id="{AEBC0597-E5F0-311B-FB9E-7701C17D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0"/>
            <a:ext cx="11660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951B-8831-5E79-2828-AE183FD9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A650-2EF1-356C-818E-888D8B7C1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The Watchers and Justice - AI Generated Artwork - NightCafe Creator">
            <a:extLst>
              <a:ext uri="{FF2B5EF4-FFF2-40B4-BE49-F238E27FC236}">
                <a16:creationId xmlns:a16="http://schemas.microsoft.com/office/drawing/2014/main" id="{AB9C0863-D7BB-DD47-1BE0-168F6701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0"/>
            <a:ext cx="12004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1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934677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Isn’t there inequality?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79" y="2271562"/>
            <a:ext cx="11409145" cy="4586438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40000" lnSpcReduction="20000"/>
          </a:bodyPr>
          <a:lstStyle/>
          <a:p>
            <a:r>
              <a:rPr lang="en-GB" sz="348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No, </a:t>
            </a:r>
            <a:r>
              <a:rPr lang="en-GB" sz="199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because we all have the same need and God’s generosity will give us the same great blessing. </a:t>
            </a:r>
          </a:p>
        </p:txBody>
      </p:sp>
    </p:spTree>
    <p:extLst>
      <p:ext uri="{BB962C8B-B14F-4D97-AF65-F5344CB8AC3E}">
        <p14:creationId xmlns:p14="http://schemas.microsoft.com/office/powerpoint/2010/main" val="290262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r Tarifullah Tariq on LinkedIn: #housedesign #classicalarchitecture #modernarchitecture #2022designtrends">
            <a:extLst>
              <a:ext uri="{FF2B5EF4-FFF2-40B4-BE49-F238E27FC236}">
                <a16:creationId xmlns:a16="http://schemas.microsoft.com/office/drawing/2014/main" id="{A304AE8B-52B9-83D5-BC00-A504ABCDF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10" y="-2261937"/>
            <a:ext cx="12339610" cy="101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434163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88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All eternal reward is by Grace. </a:t>
            </a:r>
          </a:p>
        </p:txBody>
      </p:sp>
    </p:spTree>
    <p:extLst>
      <p:ext uri="{BB962C8B-B14F-4D97-AF65-F5344CB8AC3E}">
        <p14:creationId xmlns:p14="http://schemas.microsoft.com/office/powerpoint/2010/main" val="30428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271561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The length and difficulty of service is not a factor. Sovereign Grace.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71562"/>
            <a:ext cx="11906450" cy="4105175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God’s incredible mercy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God graciously gives to all undeserving sinners, the same eternal life. </a:t>
            </a:r>
          </a:p>
        </p:txBody>
      </p:sp>
    </p:spTree>
    <p:extLst>
      <p:ext uri="{BB962C8B-B14F-4D97-AF65-F5344CB8AC3E}">
        <p14:creationId xmlns:p14="http://schemas.microsoft.com/office/powerpoint/2010/main" val="328328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1C4B-8EC9-5D60-0F9F-92331617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5A79-7D82-EBE1-E2B5-41A534AD3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530" name="Picture 2" descr="The Guiding Principles for Continuous Quality Improvement">
            <a:extLst>
              <a:ext uri="{FF2B5EF4-FFF2-40B4-BE49-F238E27FC236}">
                <a16:creationId xmlns:a16="http://schemas.microsoft.com/office/drawing/2014/main" id="{9915ACC5-C2EB-4E0A-EDFD-4AA91AFEE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3" y="-654518"/>
            <a:ext cx="12262585" cy="795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70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ble – scripturescript">
            <a:extLst>
              <a:ext uri="{FF2B5EF4-FFF2-40B4-BE49-F238E27FC236}">
                <a16:creationId xmlns:a16="http://schemas.microsoft.com/office/drawing/2014/main" id="{34D3831F-C1DE-78E4-501E-B495F1772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04" y="0"/>
            <a:ext cx="8961120" cy="6858000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97C58-DD80-251C-BD5D-CBF3E4439C1D}"/>
              </a:ext>
            </a:extLst>
          </p:cNvPr>
          <p:cNvSpPr txBox="1"/>
          <p:nvPr/>
        </p:nvSpPr>
        <p:spPr>
          <a:xfrm>
            <a:off x="4839100" y="1091622"/>
            <a:ext cx="6682339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They accused God of </a:t>
            </a:r>
            <a:r>
              <a:rPr lang="en-US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being unjust</a:t>
            </a:r>
            <a:r>
              <a:rPr lang="en-US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. </a:t>
            </a:r>
            <a:endParaRPr lang="en-GB" sz="6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4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They accused God of </a:t>
            </a:r>
            <a:r>
              <a:rPr lang="en-US" sz="8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being unfair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. 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80159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</a:t>
            </a: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)	God initiates salvation sovereignly. </a:t>
            </a:r>
          </a:p>
        </p:txBody>
      </p:sp>
    </p:spTree>
    <p:extLst>
      <p:ext uri="{BB962C8B-B14F-4D97-AF65-F5344CB8AC3E}">
        <p14:creationId xmlns:p14="http://schemas.microsoft.com/office/powerpoint/2010/main" val="383609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flection for the 25th Sunday in Ordinary Time: The Parable of the  Laborers in the Vineyard, Year A">
            <a:extLst>
              <a:ext uri="{FF2B5EF4-FFF2-40B4-BE49-F238E27FC236}">
                <a16:creationId xmlns:a16="http://schemas.microsoft.com/office/drawing/2014/main" id="{52378714-1B85-395C-4251-FA48AFA17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86" y="563077"/>
            <a:ext cx="11746028" cy="629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80159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i</a:t>
            </a: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)	God initiates salvation sovereignly. </a:t>
            </a:r>
          </a:p>
        </p:txBody>
      </p:sp>
    </p:spTree>
    <p:extLst>
      <p:ext uri="{BB962C8B-B14F-4D97-AF65-F5344CB8AC3E}">
        <p14:creationId xmlns:p14="http://schemas.microsoft.com/office/powerpoint/2010/main" val="56875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04" y="2146433"/>
            <a:ext cx="11400991" cy="4522250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You did not choose Me, but I chose you and appointed you that you should go and bear fruit</a:t>
            </a:r>
            <a:r>
              <a:rPr lang="en-GB" sz="8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,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15:16,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3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llustration of Workers in the Vineyard | Life of Jesus">
            <a:extLst>
              <a:ext uri="{FF2B5EF4-FFF2-40B4-BE49-F238E27FC236}">
                <a16:creationId xmlns:a16="http://schemas.microsoft.com/office/drawing/2014/main" id="{332DF7AE-6F61-1398-ECB6-828A97AC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2" y="985386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280159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ii)	God establishes the terms. </a:t>
            </a:r>
          </a:p>
        </p:txBody>
      </p:sp>
    </p:spTree>
    <p:extLst>
      <p:ext uri="{BB962C8B-B14F-4D97-AF65-F5344CB8AC3E}">
        <p14:creationId xmlns:p14="http://schemas.microsoft.com/office/powerpoint/2010/main" val="5573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947737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96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The terms of the gospel have been established. </a:t>
            </a:r>
          </a:p>
        </p:txBody>
      </p:sp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1906450" cy="2947737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Jesus set them. 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God set them.</a:t>
            </a:r>
          </a:p>
        </p:txBody>
      </p:sp>
    </p:spTree>
    <p:extLst>
      <p:ext uri="{BB962C8B-B14F-4D97-AF65-F5344CB8AC3E}">
        <p14:creationId xmlns:p14="http://schemas.microsoft.com/office/powerpoint/2010/main" val="325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Jesus Christ Taught Us How To Serve Others | Christian.net">
            <a:extLst>
              <a:ext uri="{FF2B5EF4-FFF2-40B4-BE49-F238E27FC236}">
                <a16:creationId xmlns:a16="http://schemas.microsoft.com/office/drawing/2014/main" id="{2CAACA03-5235-3A3D-DF8F-9AFE67045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8286"/>
            <a:ext cx="12192000" cy="627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221381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iii)	God is continually calling people into his kingdom. </a:t>
            </a:r>
          </a:p>
        </p:txBody>
      </p:sp>
    </p:spTree>
    <p:extLst>
      <p:ext uri="{BB962C8B-B14F-4D97-AF65-F5344CB8AC3E}">
        <p14:creationId xmlns:p14="http://schemas.microsoft.com/office/powerpoint/2010/main" val="363308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04" y="1889078"/>
            <a:ext cx="11400991" cy="5175866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rmAutofit lnSpcReduction="10000"/>
          </a:bodyPr>
          <a:lstStyle/>
          <a:p>
            <a:r>
              <a:rPr lang="en-GB" sz="9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But Jesus answered them, “My Father has been working until now, and I have been working.”</a:t>
            </a:r>
            <a:endParaRPr lang="en-GB" sz="8000" dirty="0">
              <a:latin typeface="Bahnschrift SemiLight Condensed" panose="020B0502040204020203" pitchFamily="34" charset="0"/>
              <a:ea typeface="ADLaM Display" panose="020F0502020204030204" pitchFamily="2" charset="0"/>
              <a:cs typeface="ADLaM Display" panose="020F05020202040302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763948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11500" spc="600" dirty="0">
                <a:solidFill>
                  <a:schemeClr val="bg1"/>
                </a:solidFill>
                <a:latin typeface="Century Gothic" panose="020B0502020202020204" pitchFamily="34" charset="0"/>
              </a:rPr>
              <a:t>John 5:17,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6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 Broken And Contrite Heart Is Not Rejected By God (Psalm, 59% OFF">
            <a:extLst>
              <a:ext uri="{FF2B5EF4-FFF2-40B4-BE49-F238E27FC236}">
                <a16:creationId xmlns:a16="http://schemas.microsoft.com/office/drawing/2014/main" id="{2EFD911C-6E1F-DF60-D05A-16E56902A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8" y="308010"/>
            <a:ext cx="12089632" cy="856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891994A-DE8B-4081-B3B0-0D5DDD5CB50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1164656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7200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iv)	God redeems those who are willing. </a:t>
            </a:r>
          </a:p>
        </p:txBody>
      </p:sp>
    </p:spTree>
    <p:extLst>
      <p:ext uri="{BB962C8B-B14F-4D97-AF65-F5344CB8AC3E}">
        <p14:creationId xmlns:p14="http://schemas.microsoft.com/office/powerpoint/2010/main" val="40577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3282" y="571099"/>
            <a:ext cx="10958718" cy="653074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available. 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willing. 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knew they were dependent. 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knew they had nothing apart from this. 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0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not rich. </a:t>
            </a:r>
          </a:p>
        </p:txBody>
      </p:sp>
    </p:spTree>
    <p:extLst>
      <p:ext uri="{BB962C8B-B14F-4D97-AF65-F5344CB8AC3E}">
        <p14:creationId xmlns:p14="http://schemas.microsoft.com/office/powerpoint/2010/main" val="28126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5">
            <a:extLst>
              <a:ext uri="{FF2B5EF4-FFF2-40B4-BE49-F238E27FC236}">
                <a16:creationId xmlns:a16="http://schemas.microsoft.com/office/drawing/2014/main" id="{825E3240-3BEE-D8FF-DE65-613D39264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535" y="556482"/>
            <a:ext cx="10884211" cy="6530741"/>
          </a:xfrm>
          <a:effectLst>
            <a:glow>
              <a:schemeClr val="accent1">
                <a:alpha val="0"/>
              </a:schemeClr>
            </a:glow>
          </a:effectLst>
        </p:spPr>
        <p:txBody>
          <a:bodyPr>
            <a:noAutofit/>
          </a:bodyPr>
          <a:lstStyle/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not self-sufficient. 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not satisfied. 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the poor.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meek.</a:t>
            </a:r>
          </a:p>
          <a:p>
            <a:pPr marL="1143000" indent="-1143000" algn="l">
              <a:buFont typeface="Arial" panose="020B0604020202020204" pitchFamily="34" charset="0"/>
              <a:buChar char="•"/>
            </a:pPr>
            <a:r>
              <a:rPr lang="en-GB" sz="6600" dirty="0">
                <a:latin typeface="Bahnschrift SemiLight Condensed" panose="020B0502040204020203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They were without resources.</a:t>
            </a:r>
          </a:p>
        </p:txBody>
      </p:sp>
    </p:spTree>
    <p:extLst>
      <p:ext uri="{BB962C8B-B14F-4D97-AF65-F5344CB8AC3E}">
        <p14:creationId xmlns:p14="http://schemas.microsoft.com/office/powerpoint/2010/main" val="7354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0806948b1ec27a36d16aac85a5ac1999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c79b7d1f786b9c67f84e9c608e25a0ee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EA8B7DAF-0534-49ED-A01D-30482923DD0D}"/>
</file>

<file path=customXml/itemProps2.xml><?xml version="1.0" encoding="utf-8"?>
<ds:datastoreItem xmlns:ds="http://schemas.openxmlformats.org/officeDocument/2006/customXml" ds:itemID="{11BF2D27-4E7C-4FAB-9587-A432EC1A940A}"/>
</file>

<file path=customXml/itemProps3.xml><?xml version="1.0" encoding="utf-8"?>
<ds:datastoreItem xmlns:ds="http://schemas.openxmlformats.org/officeDocument/2006/customXml" ds:itemID="{BE0976E1-47B3-4072-BE45-5EAEE3BDEB9D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2826</TotalTime>
  <Words>1728</Words>
  <Application>Microsoft Office PowerPoint</Application>
  <PresentationFormat>Widescreen</PresentationFormat>
  <Paragraphs>201</Paragraphs>
  <Slides>114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4" baseType="lpstr">
      <vt:lpstr>Arial</vt:lpstr>
      <vt:lpstr>Bahnschrift Light Condensed</vt:lpstr>
      <vt:lpstr>Bahnschrift SemiBold Condensed</vt:lpstr>
      <vt:lpstr>Bahnschrift SemiCondensed</vt:lpstr>
      <vt:lpstr>Bahnschrift SemiLight Condensed</vt:lpstr>
      <vt:lpstr>Calibri</vt:lpstr>
      <vt:lpstr>Calibri Light</vt:lpstr>
      <vt:lpstr>Century Gothic</vt:lpstr>
      <vt:lpstr>Symbol</vt:lpstr>
      <vt:lpstr>Office Theme</vt:lpstr>
      <vt:lpstr>PowerPoint Presentation</vt:lpstr>
      <vt:lpstr>   Matthew 19:30-20:1-16 </vt:lpstr>
      <vt:lpstr>This is not fair.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kingdom of heaven is the  Sphere of Salvation.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Matthew19:16</vt:lpstr>
      <vt:lpstr>He really did want eternal life; he wasn’t willing to pay the price.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7th Response to Jesus-  Wayside Soil- Faith for Physical! Matthew 15:29-39 </dc:title>
  <dc:creator>finny moses</dc:creator>
  <cp:lastModifiedBy>Msft198</cp:lastModifiedBy>
  <cp:revision>89</cp:revision>
  <cp:lastPrinted>2024-07-20T21:14:54Z</cp:lastPrinted>
  <dcterms:created xsi:type="dcterms:W3CDTF">2023-11-03T10:52:57Z</dcterms:created>
  <dcterms:modified xsi:type="dcterms:W3CDTF">2024-07-27T20:36:30Z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