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Layouts/slideLayout3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notesSlides/notesSlide3.xml" ContentType="application/vnd.openxmlformats-officedocument.presentationml.notesSlide+xml"/>
  <Override PartName="/ppt/notesSlides/notesSlide1.xml" ContentType="application/vnd.openxmlformats-officedocument.presentationml.notesSlide+xml"/>
  <Override PartName="/ppt/slideLayouts/slideLayout18.xml" ContentType="application/vnd.openxmlformats-officedocument.presentationml.slideLayout+xml"/>
  <Override PartName="/ppt/notesSlides/notesSlide4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notesSlides/notesSlide2.xml" ContentType="application/vnd.openxmlformats-officedocument.presentationml.notes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customXml/itemProps3.xml" ContentType="application/vnd.openxmlformats-officedocument.customXmlProperti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autoCompressPictures="0">
  <p:sldMasterIdLst>
    <p:sldMasterId id="2147483669" r:id="rId4"/>
    <p:sldMasterId id="2147483706" r:id="rId5"/>
  </p:sldMasterIdLst>
  <p:notesMasterIdLst>
    <p:notesMasterId r:id="rId47"/>
  </p:notesMasterIdLst>
  <p:handoutMasterIdLst>
    <p:handoutMasterId r:id="rId48"/>
  </p:handoutMasterIdLst>
  <p:sldIdLst>
    <p:sldId id="256" r:id="rId6"/>
    <p:sldId id="266" r:id="rId7"/>
    <p:sldId id="268" r:id="rId8"/>
    <p:sldId id="267" r:id="rId9"/>
    <p:sldId id="269" r:id="rId10"/>
    <p:sldId id="270" r:id="rId11"/>
    <p:sldId id="271" r:id="rId12"/>
    <p:sldId id="298" r:id="rId13"/>
    <p:sldId id="299" r:id="rId14"/>
    <p:sldId id="300" r:id="rId15"/>
    <p:sldId id="301" r:id="rId16"/>
    <p:sldId id="302" r:id="rId17"/>
    <p:sldId id="303" r:id="rId18"/>
    <p:sldId id="304" r:id="rId19"/>
    <p:sldId id="305" r:id="rId20"/>
    <p:sldId id="306" r:id="rId21"/>
    <p:sldId id="307" r:id="rId22"/>
    <p:sldId id="308" r:id="rId23"/>
    <p:sldId id="309" r:id="rId24"/>
    <p:sldId id="310" r:id="rId25"/>
    <p:sldId id="314" r:id="rId26"/>
    <p:sldId id="313" r:id="rId27"/>
    <p:sldId id="311" r:id="rId28"/>
    <p:sldId id="315" r:id="rId29"/>
    <p:sldId id="316" r:id="rId30"/>
    <p:sldId id="317" r:id="rId31"/>
    <p:sldId id="318" r:id="rId32"/>
    <p:sldId id="319" r:id="rId33"/>
    <p:sldId id="320" r:id="rId34"/>
    <p:sldId id="321" r:id="rId35"/>
    <p:sldId id="322" r:id="rId36"/>
    <p:sldId id="323" r:id="rId37"/>
    <p:sldId id="324" r:id="rId38"/>
    <p:sldId id="325" r:id="rId39"/>
    <p:sldId id="326" r:id="rId40"/>
    <p:sldId id="327" r:id="rId41"/>
    <p:sldId id="328" r:id="rId42"/>
    <p:sldId id="329" r:id="rId43"/>
    <p:sldId id="331" r:id="rId44"/>
    <p:sldId id="330" r:id="rId45"/>
    <p:sldId id="332" r:id="rId4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7EFE2"/>
    <a:srgbClr val="DEC795"/>
    <a:srgbClr val="1B1A16"/>
    <a:srgbClr val="0092B3"/>
    <a:srgbClr val="4D2A0C"/>
    <a:srgbClr val="BB0E00"/>
    <a:srgbClr val="7AD9C0"/>
    <a:srgbClr val="693D1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05" autoAdjust="0"/>
  </p:normalViewPr>
  <p:slideViewPr>
    <p:cSldViewPr snapToGrid="0">
      <p:cViewPr varScale="1">
        <p:scale>
          <a:sx n="67" d="100"/>
          <a:sy n="67" d="100"/>
        </p:scale>
        <p:origin x="64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8" d="100"/>
          <a:sy n="68" d="100"/>
        </p:scale>
        <p:origin x="3288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notesMaster" Target="notesMasters/notesMaster1.xml"/><Relationship Id="rId50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slide" Target="slides/slide36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handoutMaster" Target="handoutMasters/handoutMaster1.xml"/><Relationship Id="rId8" Type="http://schemas.openxmlformats.org/officeDocument/2006/relationships/slide" Target="slides/slide3.xml"/><Relationship Id="rId51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C2AEF700-9B0B-4359-8356-DCE7EE4E41C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B9BF05B-06DB-4EC8-B476-CF95F9BD85E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3D6361-1E3C-4214-95E1-B8DE93421F8F}" type="datetimeFigureOut">
              <a:rPr lang="en-US" smtClean="0"/>
              <a:t>9/10/2023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321952E-79CD-4E03-AAEB-C22680419E2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3DCA65F-8548-4E36-8331-FD471638BD8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CE0281-66A0-46B8-BDE2-AEF0C745375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57350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F9CFFA-1E2F-4435-8DD6-9B5CC3FF4505}" type="datetimeFigureOut">
              <a:rPr lang="en-US" smtClean="0"/>
              <a:t>9/10/2023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9EDED1C-4656-4CF8-AD34-DC4A65BB391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54299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EDED1C-4656-4CF8-AD34-DC4A65BB3913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08423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2C31BA-67D8-413F-A5DD-028125073D1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6405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2C31BA-67D8-413F-A5DD-028125073D1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62648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2C31BA-67D8-413F-A5DD-028125073D1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12303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9/10/2023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74030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9/10/2023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69795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9/10/2023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4229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9/10/2023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33161084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9/10/2023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2134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9/10/2023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839982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9/10/2023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741865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9/10/2023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966996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9/10/2023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56400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120DBFB-B27A-4152-B93B-E0544768A4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929172-4BF7-429F-BA25-7E9D1A4215EE}" type="datetimeFigureOut">
              <a:rPr lang="en-US" noProof="0" smtClean="0"/>
              <a:t>9/9/2023</a:t>
            </a:fld>
            <a:endParaRPr lang="en-US" noProof="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E2609EE-8677-453E-B000-7C9D37C31B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85346EE-7757-43D9-8F90-C5A66E3A87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6EA62-41C5-4F9A-A915-5B0BC739C923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F0128637-293C-4F87-8D53-0BE4379C816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3337" y="310287"/>
            <a:ext cx="5238313" cy="853352"/>
          </a:xfrm>
        </p:spPr>
        <p:txBody>
          <a:bodyPr>
            <a:normAutofit/>
          </a:bodyPr>
          <a:lstStyle>
            <a:lvl1pPr>
              <a:defRPr sz="36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ABCAE7BC-9D1D-42BA-A132-117B58540CC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43337" y="981076"/>
            <a:ext cx="3581400" cy="365126"/>
          </a:xfrm>
        </p:spPr>
        <p:txBody>
          <a:bodyPr>
            <a:normAutofit/>
          </a:bodyPr>
          <a:lstStyle>
            <a:lvl1pPr marL="0" indent="0">
              <a:spcBef>
                <a:spcPts val="900"/>
              </a:spcBef>
              <a:buNone/>
              <a:defRPr sz="2000" b="1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63572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120DBFB-B27A-4152-B93B-E0544768A4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929172-4BF7-429F-BA25-7E9D1A4215EE}" type="datetimeFigureOut">
              <a:rPr lang="en-US" noProof="0" smtClean="0"/>
              <a:t>9/9/2023</a:t>
            </a:fld>
            <a:endParaRPr lang="en-US" noProof="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E2609EE-8677-453E-B000-7C9D37C31B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85346EE-7757-43D9-8F90-C5A66E3A87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6EA62-41C5-4F9A-A915-5B0BC739C923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F0128637-293C-4F87-8D53-0BE4379C816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3337" y="310287"/>
            <a:ext cx="5238313" cy="853352"/>
          </a:xfrm>
        </p:spPr>
        <p:txBody>
          <a:bodyPr>
            <a:normAutofit/>
          </a:bodyPr>
          <a:lstStyle>
            <a:lvl1pPr>
              <a:defRPr sz="36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ABCAE7BC-9D1D-42BA-A132-117B58540CC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43337" y="981076"/>
            <a:ext cx="3581400" cy="365126"/>
          </a:xfrm>
        </p:spPr>
        <p:txBody>
          <a:bodyPr>
            <a:normAutofit/>
          </a:bodyPr>
          <a:lstStyle>
            <a:lvl1pPr marL="0" indent="0">
              <a:spcBef>
                <a:spcPts val="900"/>
              </a:spcBef>
              <a:buNone/>
              <a:defRPr sz="2000" b="1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6001FCC3-C0B6-411C-97C8-DCB57E6D3D8E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42900" y="1470027"/>
            <a:ext cx="11487150" cy="4724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730975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9/10/2023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27073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9/10/2023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53516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9/10/2023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16462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9/10/2023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02498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9/10/2023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33268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9/10/2023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37943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9/10/2023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51858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9/10/2023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24912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8A87A34-81AB-432B-8DAE-1953F412C126}" type="datetimeFigureOut">
              <a:rPr lang="en-US" smtClean="0"/>
              <a:pPr/>
              <a:t>9/10/2023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22617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3681" r:id="rId12"/>
    <p:sldLayoutId id="2147483682" r:id="rId13"/>
    <p:sldLayoutId id="2147483683" r:id="rId14"/>
    <p:sldLayoutId id="2147483684" r:id="rId15"/>
    <p:sldLayoutId id="2147483685" r:id="rId16"/>
    <p:sldLayoutId id="2147483686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22D4183-9737-47D0-A399-C54D7F7C4C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E3A5CB-DFC3-4FD4-B13D-480B9D5777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50C37A-64D2-409F-A58F-B4B1F1F3495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929172-4BF7-429F-BA25-7E9D1A4215EE}" type="datetimeFigureOut">
              <a:rPr lang="en-US" noProof="0" smtClean="0"/>
              <a:t>9/9/2023</a:t>
            </a:fld>
            <a:endParaRPr lang="en-US" noProof="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34EBE4-7608-464D-BFA2-97741404DA0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noProof="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6BEC42-CA83-4077-8D77-E2514DA723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66EA62-41C5-4F9A-A915-5B0BC739C923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4946357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5.png"/><Relationship Id="rId4" Type="http://schemas.openxmlformats.org/officeDocument/2006/relationships/image" Target="../media/image36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38.png"/><Relationship Id="rId7" Type="http://schemas.openxmlformats.org/officeDocument/2006/relationships/image" Target="../media/image19.png"/><Relationship Id="rId12" Type="http://schemas.openxmlformats.org/officeDocument/2006/relationships/image" Target="../media/image4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7.png"/><Relationship Id="rId11" Type="http://schemas.openxmlformats.org/officeDocument/2006/relationships/image" Target="../media/image39.gif"/><Relationship Id="rId5" Type="http://schemas.openxmlformats.org/officeDocument/2006/relationships/image" Target="../media/image16.png"/><Relationship Id="rId10" Type="http://schemas.openxmlformats.org/officeDocument/2006/relationships/image" Target="../media/image22.gif"/><Relationship Id="rId4" Type="http://schemas.openxmlformats.org/officeDocument/2006/relationships/image" Target="../media/image14.png"/><Relationship Id="rId9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gif"/><Relationship Id="rId13" Type="http://schemas.openxmlformats.org/officeDocument/2006/relationships/image" Target="../media/image42.png"/><Relationship Id="rId3" Type="http://schemas.openxmlformats.org/officeDocument/2006/relationships/image" Target="../media/image14.png"/><Relationship Id="rId7" Type="http://schemas.openxmlformats.org/officeDocument/2006/relationships/image" Target="../media/image21.png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0.png"/><Relationship Id="rId11" Type="http://schemas.openxmlformats.org/officeDocument/2006/relationships/image" Target="../media/image41.png"/><Relationship Id="rId5" Type="http://schemas.openxmlformats.org/officeDocument/2006/relationships/image" Target="../media/image19.png"/><Relationship Id="rId10" Type="http://schemas.openxmlformats.org/officeDocument/2006/relationships/image" Target="../media/image40.png"/><Relationship Id="rId4" Type="http://schemas.openxmlformats.org/officeDocument/2006/relationships/image" Target="../media/image16.png"/><Relationship Id="rId9" Type="http://schemas.openxmlformats.org/officeDocument/2006/relationships/image" Target="../media/image39.gi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7.png"/><Relationship Id="rId11" Type="http://schemas.openxmlformats.org/officeDocument/2006/relationships/image" Target="../media/image22.gif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4A391C69-E52F-4DC0-B51A-0DABC54840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C3C7ED6A-DE7F-4002-9699-B659DE5512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048390FD-448E-4FF2-AEE8-C46960568E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275961" y="-2"/>
            <a:ext cx="81313" cy="6858002"/>
          </a:xfrm>
          <a:prstGeom prst="rect">
            <a:avLst/>
          </a:prstGeom>
          <a:gradFill flip="none" rotWithShape="1">
            <a:gsLst>
              <a:gs pos="84000">
                <a:srgbClr val="B5B5B5"/>
              </a:gs>
              <a:gs pos="60159">
                <a:srgbClr val="D5D5D5"/>
              </a:gs>
              <a:gs pos="50447">
                <a:srgbClr val="E6E6E6"/>
              </a:gs>
              <a:gs pos="44260">
                <a:srgbClr val="D5D5D5"/>
              </a:gs>
              <a:gs pos="15928">
                <a:srgbClr val="B5B5B5"/>
              </a:gs>
              <a:gs pos="7000">
                <a:srgbClr val="8A8A8A"/>
              </a:gs>
              <a:gs pos="0">
                <a:srgbClr val="BBBBBB"/>
              </a:gs>
              <a:gs pos="93000">
                <a:srgbClr val="8A8A8A"/>
              </a:gs>
              <a:gs pos="100000">
                <a:srgbClr val="BBBBB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16B27C4-A9C2-4AC4-9DD3-88F63F48E83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/>
          <a:stretch/>
        </p:blipFill>
        <p:spPr>
          <a:xfrm>
            <a:off x="-3" y="476245"/>
            <a:ext cx="7275961" cy="572452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BD259F2-A289-4420-B3EB-BBC6A904FC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BE7596B-F237-47DD-989E-9D8B0B49B4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134624" y="1133471"/>
            <a:ext cx="5057376" cy="3409948"/>
          </a:xfrm>
        </p:spPr>
        <p:txBody>
          <a:bodyPr>
            <a:normAutofit fontScale="90000"/>
          </a:bodyPr>
          <a:lstStyle/>
          <a:p>
            <a:r>
              <a:rPr lang="en-GB" sz="7300" b="1" dirty="0">
                <a:solidFill>
                  <a:srgbClr val="693D1A"/>
                </a:solidFill>
              </a:rPr>
              <a:t>2</a:t>
            </a:r>
            <a:r>
              <a:rPr lang="en-GB" sz="7300" b="1" baseline="30000" dirty="0">
                <a:solidFill>
                  <a:srgbClr val="693D1A"/>
                </a:solidFill>
              </a:rPr>
              <a:t>nd</a:t>
            </a:r>
            <a:r>
              <a:rPr lang="en-GB" sz="7300" b="1" dirty="0">
                <a:solidFill>
                  <a:srgbClr val="693D1A"/>
                </a:solidFill>
              </a:rPr>
              <a:t> Response to Jesus - Fear!</a:t>
            </a:r>
            <a:br>
              <a:rPr lang="en-GB" dirty="0"/>
            </a:b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063915B-82A1-4F1C-B5C6-3E18DDD972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023296" y="3857620"/>
            <a:ext cx="5280027" cy="1371599"/>
          </a:xfrm>
        </p:spPr>
        <p:txBody>
          <a:bodyPr>
            <a:normAutofit/>
          </a:bodyPr>
          <a:lstStyle/>
          <a:p>
            <a:r>
              <a:rPr lang="en-GB" sz="4400" b="1" dirty="0">
                <a:solidFill>
                  <a:srgbClr val="002060"/>
                </a:solidFill>
              </a:rPr>
              <a:t>Matthew 14:1-12</a:t>
            </a:r>
            <a:endParaRPr lang="en-US" sz="4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2022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81" name="Rectangle 3080">
            <a:extLst>
              <a:ext uri="{FF2B5EF4-FFF2-40B4-BE49-F238E27FC236}">
                <a16:creationId xmlns:a16="http://schemas.microsoft.com/office/drawing/2014/main" id="{4D4DD4CF-9732-4771-98FE-77886DC915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 descr="Herod the Great: Friend of the Romans and Parthians? - Biblical Archaeology  Society">
            <a:extLst>
              <a:ext uri="{FF2B5EF4-FFF2-40B4-BE49-F238E27FC236}">
                <a16:creationId xmlns:a16="http://schemas.microsoft.com/office/drawing/2014/main" id="{240F3E01-B165-40CA-8CEE-F12A6304088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" r="1" b="1"/>
          <a:stretch/>
        </p:blipFill>
        <p:spPr bwMode="auto">
          <a:xfrm>
            <a:off x="1" y="10"/>
            <a:ext cx="7479157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83" name="Rectangle 3082">
            <a:extLst>
              <a:ext uri="{FF2B5EF4-FFF2-40B4-BE49-F238E27FC236}">
                <a16:creationId xmlns:a16="http://schemas.microsoft.com/office/drawing/2014/main" id="{A2861A9C-C970-4FFE-B67C-222B6F5732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479161" y="-2"/>
            <a:ext cx="81313" cy="6858002"/>
          </a:xfrm>
          <a:prstGeom prst="rect">
            <a:avLst/>
          </a:prstGeom>
          <a:gradFill flip="none" rotWithShape="1">
            <a:gsLst>
              <a:gs pos="84000">
                <a:srgbClr val="B5B5B5"/>
              </a:gs>
              <a:gs pos="60159">
                <a:srgbClr val="D5D5D5"/>
              </a:gs>
              <a:gs pos="50447">
                <a:srgbClr val="E6E6E6"/>
              </a:gs>
              <a:gs pos="44260">
                <a:srgbClr val="D5D5D5"/>
              </a:gs>
              <a:gs pos="15928">
                <a:srgbClr val="B5B5B5"/>
              </a:gs>
              <a:gs pos="7000">
                <a:srgbClr val="8A8A8A"/>
              </a:gs>
              <a:gs pos="0">
                <a:srgbClr val="BBBBBB"/>
              </a:gs>
              <a:gs pos="93000">
                <a:srgbClr val="8A8A8A"/>
              </a:gs>
              <a:gs pos="100000">
                <a:srgbClr val="BBBBB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85" name="Picture 3084">
            <a:extLst>
              <a:ext uri="{FF2B5EF4-FFF2-40B4-BE49-F238E27FC236}">
                <a16:creationId xmlns:a16="http://schemas.microsoft.com/office/drawing/2014/main" id="{D2FDF82E-EBD8-4EC5-AD10-CD9E70EE85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30FB95D-EEAE-4B06-B878-7E220267CA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65248" y="1755256"/>
            <a:ext cx="4445437" cy="3524769"/>
          </a:xfrm>
        </p:spPr>
        <p:txBody>
          <a:bodyPr>
            <a:normAutofit fontScale="90000"/>
          </a:bodyPr>
          <a:lstStyle/>
          <a:p>
            <a:pPr lvl="0" algn="l"/>
            <a:r>
              <a:rPr lang="en-GB" sz="4400" dirty="0"/>
              <a:t>Herod the Great,</a:t>
            </a:r>
            <a:br>
              <a:rPr lang="en-GB" sz="4400" dirty="0"/>
            </a:br>
            <a:r>
              <a:rPr lang="en-GB" sz="4400" b="1" dirty="0"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Matthew 2</a:t>
            </a:r>
            <a:br>
              <a:rPr lang="en-GB" sz="4400" b="1" dirty="0"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</a:rPr>
            </a:br>
            <a:br>
              <a:rPr lang="en-GB" sz="4400" b="1" dirty="0"/>
            </a:br>
            <a:r>
              <a:rPr lang="en-GB" sz="4400" dirty="0"/>
              <a:t>Herod Antipas, </a:t>
            </a:r>
            <a:br>
              <a:rPr lang="en-GB" sz="4400" dirty="0"/>
            </a:br>
            <a:r>
              <a:rPr lang="en-GB" sz="4400" b="1" dirty="0"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Matthew 14</a:t>
            </a:r>
            <a:br>
              <a:rPr lang="en-GB" sz="4400" b="1" dirty="0"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</a:rPr>
            </a:br>
            <a:br>
              <a:rPr lang="en-GB" sz="4400" dirty="0"/>
            </a:br>
            <a:r>
              <a:rPr lang="en-GB" sz="4400" dirty="0"/>
              <a:t>Herod Agrippa I, </a:t>
            </a:r>
            <a:br>
              <a:rPr lang="en-GB" sz="4400" dirty="0"/>
            </a:br>
            <a:r>
              <a:rPr lang="en-GB" sz="4400" b="1" dirty="0"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Acts 12</a:t>
            </a:r>
            <a:br>
              <a:rPr lang="en-GB" sz="4400" b="1" dirty="0"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</a:rPr>
            </a:br>
            <a:br>
              <a:rPr lang="en-GB" sz="4400" dirty="0"/>
            </a:br>
            <a:r>
              <a:rPr lang="en-GB" sz="4400" dirty="0"/>
              <a:t>Herod Agrippa II</a:t>
            </a:r>
            <a:br>
              <a:rPr lang="en-GB" sz="4400" dirty="0"/>
            </a:br>
            <a:r>
              <a:rPr lang="en-GB" sz="4400" b="1" dirty="0"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Acts 26</a:t>
            </a:r>
            <a:br>
              <a:rPr lang="en-GB" dirty="0"/>
            </a:b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666637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05" name="Rectangle 4104">
            <a:extLst>
              <a:ext uri="{FF2B5EF4-FFF2-40B4-BE49-F238E27FC236}">
                <a16:creationId xmlns:a16="http://schemas.microsoft.com/office/drawing/2014/main" id="{CE194D91-9FD4-4CB4-AD8E-C842798FF2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07" name="Picture 2">
            <a:extLst>
              <a:ext uri="{FF2B5EF4-FFF2-40B4-BE49-F238E27FC236}">
                <a16:creationId xmlns:a16="http://schemas.microsoft.com/office/drawing/2014/main" id="{287B275B-62BF-40C0-95BA-606F0ACCA8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Fortress of Machaerus, Mukawir, castle of Herod the Great, Salome dancing  site, Madaba, Jordan, middle east, Asia Stock Photo - Alamy">
            <a:extLst>
              <a:ext uri="{FF2B5EF4-FFF2-40B4-BE49-F238E27FC236}">
                <a16:creationId xmlns:a16="http://schemas.microsoft.com/office/drawing/2014/main" id="{A41D30FD-62EE-4DD1-A5E2-24A1D186262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291" r="1" b="3979"/>
          <a:stretch/>
        </p:blipFill>
        <p:spPr bwMode="auto">
          <a:xfrm>
            <a:off x="1" y="10"/>
            <a:ext cx="7479157" cy="3428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D7F1E55-E225-4C05-9A69-2F4511E1B00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6656" r="1" b="1427"/>
          <a:stretch/>
        </p:blipFill>
        <p:spPr>
          <a:xfrm>
            <a:off x="1" y="3428998"/>
            <a:ext cx="7479157" cy="3429001"/>
          </a:xfrm>
          <a:prstGeom prst="rect">
            <a:avLst/>
          </a:prstGeom>
        </p:spPr>
      </p:pic>
      <p:cxnSp>
        <p:nvCxnSpPr>
          <p:cNvPr id="4109" name="Straight Connector 4108">
            <a:extLst>
              <a:ext uri="{FF2B5EF4-FFF2-40B4-BE49-F238E27FC236}">
                <a16:creationId xmlns:a16="http://schemas.microsoft.com/office/drawing/2014/main" id="{2DDE8805-3EA4-4406-A843-10FB62D154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58020" y="3429000"/>
            <a:ext cx="7421138" cy="1"/>
          </a:xfrm>
          <a:prstGeom prst="line">
            <a:avLst/>
          </a:prstGeom>
          <a:ln w="82550" cap="sq">
            <a:solidFill>
              <a:srgbClr val="D9D9D9"/>
            </a:solidFill>
            <a:miter lim="800000"/>
          </a:ln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BFBFBF"/>
            </a:contourClr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11" name="Rectangle 4110">
            <a:extLst>
              <a:ext uri="{FF2B5EF4-FFF2-40B4-BE49-F238E27FC236}">
                <a16:creationId xmlns:a16="http://schemas.microsoft.com/office/drawing/2014/main" id="{0F72099E-AFE3-450F-AC2A-7A52DE3546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479161" y="-2"/>
            <a:ext cx="81313" cy="6858002"/>
          </a:xfrm>
          <a:prstGeom prst="rect">
            <a:avLst/>
          </a:prstGeom>
          <a:gradFill flip="none" rotWithShape="1">
            <a:gsLst>
              <a:gs pos="84000">
                <a:srgbClr val="B5B5B5"/>
              </a:gs>
              <a:gs pos="60159">
                <a:srgbClr val="D5D5D5"/>
              </a:gs>
              <a:gs pos="50447">
                <a:srgbClr val="E6E6E6"/>
              </a:gs>
              <a:gs pos="44260">
                <a:srgbClr val="D5D5D5"/>
              </a:gs>
              <a:gs pos="15928">
                <a:srgbClr val="B5B5B5"/>
              </a:gs>
              <a:gs pos="7000">
                <a:srgbClr val="8A8A8A"/>
              </a:gs>
              <a:gs pos="0">
                <a:srgbClr val="BBBBBB"/>
              </a:gs>
              <a:gs pos="93000">
                <a:srgbClr val="8A8A8A"/>
              </a:gs>
              <a:gs pos="100000">
                <a:srgbClr val="BBBBB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13" name="Picture 4112">
            <a:extLst>
              <a:ext uri="{FF2B5EF4-FFF2-40B4-BE49-F238E27FC236}">
                <a16:creationId xmlns:a16="http://schemas.microsoft.com/office/drawing/2014/main" id="{F2BC5777-6C9B-4A78-9BA6-92FA4E86BD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FAC60E6-B426-4970-81A7-61CD308648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56780" y="2164831"/>
            <a:ext cx="3795567" cy="2743585"/>
          </a:xfrm>
        </p:spPr>
        <p:txBody>
          <a:bodyPr>
            <a:normAutofit fontScale="90000"/>
          </a:bodyPr>
          <a:lstStyle/>
          <a:p>
            <a:pPr algn="l"/>
            <a:r>
              <a:rPr lang="en-GB" b="1" dirty="0"/>
              <a:t>Herod Antipas</a:t>
            </a:r>
            <a:r>
              <a:rPr lang="en-GB" dirty="0"/>
              <a:t> is in his </a:t>
            </a:r>
            <a:r>
              <a:rPr lang="en-GB" b="1" dirty="0"/>
              <a:t>thirty-second year of rule</a:t>
            </a:r>
            <a:r>
              <a:rPr lang="en-GB" dirty="0"/>
              <a:t>. who ruled Galilee and the area during the ministry of our Lord Jesus Christ. </a:t>
            </a:r>
            <a:br>
              <a:rPr lang="en-GB" dirty="0"/>
            </a:br>
            <a:endParaRPr lang="en-GB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9D04F45-FF6F-4E38-B4A4-711CDBD380B1}"/>
              </a:ext>
            </a:extLst>
          </p:cNvPr>
          <p:cNvSpPr/>
          <p:nvPr/>
        </p:nvSpPr>
        <p:spPr>
          <a:xfrm>
            <a:off x="4744720" y="3384416"/>
            <a:ext cx="297240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5400" b="1" dirty="0">
                <a:latin typeface="Calibri" panose="020F0502020204030204" pitchFamily="34" charset="0"/>
                <a:ea typeface="Calibri" panose="020F0502020204030204" pitchFamily="34" charset="0"/>
                <a:cs typeface="Latha" panose="020B0604020202020204" pitchFamily="34" charset="0"/>
              </a:rPr>
              <a:t>Tiberius</a:t>
            </a:r>
            <a:endParaRPr lang="en-GB" sz="54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3AA4116-7A19-4F82-9432-637EFB3EFF63}"/>
              </a:ext>
            </a:extLst>
          </p:cNvPr>
          <p:cNvSpPr/>
          <p:nvPr/>
        </p:nvSpPr>
        <p:spPr>
          <a:xfrm>
            <a:off x="53400" y="2367092"/>
            <a:ext cx="337784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5400" b="1" dirty="0" err="1">
                <a:latin typeface="Calibri" panose="020F0502020204030204" pitchFamily="34" charset="0"/>
                <a:cs typeface="Latha" panose="020B0604020202020204" pitchFamily="34" charset="0"/>
              </a:rPr>
              <a:t>Machaerus</a:t>
            </a:r>
            <a:endParaRPr lang="en-GB" sz="5400" b="1" dirty="0">
              <a:latin typeface="Calibri" panose="020F0502020204030204" pitchFamily="34" charset="0"/>
              <a:cs typeface="Lath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85910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39" name="Picture 2">
            <a:extLst>
              <a:ext uri="{FF2B5EF4-FFF2-40B4-BE49-F238E27FC236}">
                <a16:creationId xmlns:a16="http://schemas.microsoft.com/office/drawing/2014/main" id="{25496B42-CC46-4183-B481-887CD3E8C7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41" name="Picture 5140">
            <a:extLst>
              <a:ext uri="{FF2B5EF4-FFF2-40B4-BE49-F238E27FC236}">
                <a16:creationId xmlns:a16="http://schemas.microsoft.com/office/drawing/2014/main" id="{E2758CE0-F916-4DCE-88D1-71430BE441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5143" name="Rectangle 5142">
            <a:extLst>
              <a:ext uri="{FF2B5EF4-FFF2-40B4-BE49-F238E27FC236}">
                <a16:creationId xmlns:a16="http://schemas.microsoft.com/office/drawing/2014/main" id="{7E2BA2D5-46A3-46C0-98C9-A072D543B3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22" name="Picture 2" descr="King Herod and the True Meaning of Christmas – No Other Foundation">
            <a:extLst>
              <a:ext uri="{FF2B5EF4-FFF2-40B4-BE49-F238E27FC236}">
                <a16:creationId xmlns:a16="http://schemas.microsoft.com/office/drawing/2014/main" id="{F41EA76F-98BE-490A-A910-3D3B51A00C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60120" y="1437746"/>
            <a:ext cx="6002432" cy="3979873"/>
          </a:xfrm>
          <a:prstGeom prst="roundRect">
            <a:avLst>
              <a:gd name="adj" fmla="val 530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45" name="Picture 5144">
            <a:extLst>
              <a:ext uri="{FF2B5EF4-FFF2-40B4-BE49-F238E27FC236}">
                <a16:creationId xmlns:a16="http://schemas.microsoft.com/office/drawing/2014/main" id="{3573895B-DA42-4260-AE1E-182BA41232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B1CF8E9-3A24-46A4-BC41-26E6AE13C2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62552" y="477520"/>
            <a:ext cx="5127848" cy="54457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000" b="1" dirty="0"/>
              <a:t>It is approximately </a:t>
            </a:r>
            <a:r>
              <a:rPr lang="en-US" sz="4000" b="1" dirty="0">
                <a:solidFill>
                  <a:srgbClr val="00B050"/>
                </a:solidFill>
              </a:rPr>
              <a:t>2 years </a:t>
            </a:r>
            <a:r>
              <a:rPr lang="en-US" sz="4000" b="1" dirty="0"/>
              <a:t>since our </a:t>
            </a:r>
            <a:r>
              <a:rPr lang="en-US" sz="4000" b="1" dirty="0">
                <a:solidFill>
                  <a:srgbClr val="0070C0"/>
                </a:solidFill>
              </a:rPr>
              <a:t>Lord’s baptism</a:t>
            </a:r>
            <a:r>
              <a:rPr lang="en-US" sz="4000" b="1" dirty="0"/>
              <a:t>.</a:t>
            </a:r>
            <a:br>
              <a:rPr lang="en-US" sz="4000" b="1" dirty="0"/>
            </a:br>
            <a:br>
              <a:rPr lang="en-US" sz="4000" b="1" dirty="0"/>
            </a:br>
            <a:r>
              <a:rPr lang="en-US" sz="4000" b="1" dirty="0"/>
              <a:t>For almost </a:t>
            </a:r>
            <a:r>
              <a:rPr lang="en-US" sz="4000" b="1" dirty="0">
                <a:solidFill>
                  <a:srgbClr val="00B050"/>
                </a:solidFill>
              </a:rPr>
              <a:t>2 years </a:t>
            </a:r>
            <a:r>
              <a:rPr lang="en-US" sz="4000" b="1" dirty="0"/>
              <a:t>have gone by and then Herod heard the fame of Jesus</a:t>
            </a:r>
            <a:br>
              <a:rPr lang="en-US" sz="2600" dirty="0"/>
            </a:br>
            <a:endParaRPr lang="en-US" sz="2600" dirty="0"/>
          </a:p>
        </p:txBody>
      </p:sp>
    </p:spTree>
    <p:extLst>
      <p:ext uri="{BB962C8B-B14F-4D97-AF65-F5344CB8AC3E}">
        <p14:creationId xmlns:p14="http://schemas.microsoft.com/office/powerpoint/2010/main" val="30993575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72" name="Picture 2">
            <a:extLst>
              <a:ext uri="{FF2B5EF4-FFF2-40B4-BE49-F238E27FC236}">
                <a16:creationId xmlns:a16="http://schemas.microsoft.com/office/drawing/2014/main" id="{93274B0C-1CB3-4AA4-A183-20B7FE5DB1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74" name="Picture 6173">
            <a:extLst>
              <a:ext uri="{FF2B5EF4-FFF2-40B4-BE49-F238E27FC236}">
                <a16:creationId xmlns:a16="http://schemas.microsoft.com/office/drawing/2014/main" id="{2E640319-3BB6-49BF-BAF4-D63FEC73E1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6176" name="Rectangle 6175">
            <a:extLst>
              <a:ext uri="{FF2B5EF4-FFF2-40B4-BE49-F238E27FC236}">
                <a16:creationId xmlns:a16="http://schemas.microsoft.com/office/drawing/2014/main" id="{5BECDBB2-914C-44DE-B171-6F7946196F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178" name="Picture 2">
            <a:extLst>
              <a:ext uri="{FF2B5EF4-FFF2-40B4-BE49-F238E27FC236}">
                <a16:creationId xmlns:a16="http://schemas.microsoft.com/office/drawing/2014/main" id="{1D5C6008-3DE6-42B7-AED2-68544F325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God's People, part 193: Antipas | Life-Giving Water">
            <a:extLst>
              <a:ext uri="{FF2B5EF4-FFF2-40B4-BE49-F238E27FC236}">
                <a16:creationId xmlns:a16="http://schemas.microsoft.com/office/drawing/2014/main" id="{C1065F07-6D4C-4FAC-B93C-171748BDC3CF}"/>
              </a:ext>
            </a:extLst>
          </p:cNvPr>
          <p:cNvPicPr>
            <a:picLocks noGrp="1" noChangeAspect="1" noChangeArrowheads="1"/>
          </p:cNvPicPr>
          <p:nvPr>
            <p:ph sz="quarter" idx="13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2" b="16402"/>
          <a:stretch/>
        </p:blipFill>
        <p:spPr bwMode="auto">
          <a:xfrm>
            <a:off x="-197581" y="10"/>
            <a:ext cx="12389581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80" name="Picture 6179">
            <a:extLst>
              <a:ext uri="{FF2B5EF4-FFF2-40B4-BE49-F238E27FC236}">
                <a16:creationId xmlns:a16="http://schemas.microsoft.com/office/drawing/2014/main" id="{5D09915C-7FC3-45EF-BDD0-6393ACE446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7584" y="-2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46507D7-A2C1-4CA3-A1AF-15D4429C1539}"/>
              </a:ext>
            </a:extLst>
          </p:cNvPr>
          <p:cNvSpPr/>
          <p:nvPr/>
        </p:nvSpPr>
        <p:spPr>
          <a:xfrm>
            <a:off x="-197584" y="5615646"/>
            <a:ext cx="12389581" cy="1329146"/>
          </a:xfrm>
          <a:prstGeom prst="rect">
            <a:avLst/>
          </a:prstGeom>
          <a:solidFill>
            <a:srgbClr val="F7EFE2"/>
          </a:solidFill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GB" sz="3600" b="1" dirty="0">
                <a:latin typeface="Calibri" panose="020F0502020204030204" pitchFamily="34" charset="0"/>
                <a:ea typeface="Calibri" panose="020F0502020204030204" pitchFamily="34" charset="0"/>
                <a:cs typeface="Latha" panose="020B0604020202020204" pitchFamily="34" charset="0"/>
              </a:rPr>
              <a:t>V 2,</a:t>
            </a:r>
            <a:r>
              <a:rPr lang="en-GB" sz="3600" b="1" i="1" baseline="30000" dirty="0">
                <a:latin typeface="Calibri" panose="020F0502020204030204" pitchFamily="34" charset="0"/>
                <a:ea typeface="Calibri" panose="020F0502020204030204" pitchFamily="34" charset="0"/>
                <a:cs typeface="Latha" panose="020B0604020202020204" pitchFamily="34" charset="0"/>
              </a:rPr>
              <a:t> </a:t>
            </a:r>
            <a:r>
              <a:rPr lang="en-GB" sz="3600" b="1" i="1" dirty="0">
                <a:latin typeface="Calibri" panose="020F0502020204030204" pitchFamily="34" charset="0"/>
                <a:ea typeface="Calibri" panose="020F0502020204030204" pitchFamily="34" charset="0"/>
                <a:cs typeface="Latha" panose="020B0604020202020204" pitchFamily="34" charset="0"/>
              </a:rPr>
              <a:t>and said to his servants, “This is John the Baptist; he is risen from the dead, and therefore these powers are at work in him.”</a:t>
            </a:r>
            <a:endParaRPr lang="en-GB" sz="32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Lath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31398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>
            <a:extLst>
              <a:ext uri="{FF2B5EF4-FFF2-40B4-BE49-F238E27FC236}">
                <a16:creationId xmlns:a16="http://schemas.microsoft.com/office/drawing/2014/main" id="{93274B0C-1CB3-4AA4-A183-20B7FE5DB1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E640319-3BB6-49BF-BAF4-D63FEC73E1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5BECDBB2-914C-44DE-B171-6F7946196F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2">
            <a:extLst>
              <a:ext uri="{FF2B5EF4-FFF2-40B4-BE49-F238E27FC236}">
                <a16:creationId xmlns:a16="http://schemas.microsoft.com/office/drawing/2014/main" id="{1D5C6008-3DE6-42B7-AED2-68544F325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BD685B55-A7AA-4AA8-BB4B-D264BA475149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 rotWithShape="1">
          <a:blip r:embed="rId4"/>
          <a:srcRect l="4629" r="4838" b="1595"/>
          <a:stretch/>
        </p:blipFill>
        <p:spPr>
          <a:xfrm>
            <a:off x="1" y="-4"/>
            <a:ext cx="12191999" cy="685799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D09915C-7FC3-45EF-BDD0-6393ACE446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7584" y="-2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1189FE-AF26-49E1-A131-37D40BA30418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10800000" flipV="1">
            <a:off x="8749935" y="4643134"/>
            <a:ext cx="3343273" cy="221486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FCD21D8-0667-45D9-9B72-0EFCEA7396B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59285" y="4513587"/>
            <a:ext cx="1438275" cy="125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79908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5" name="Picture 2">
            <a:extLst>
              <a:ext uri="{FF2B5EF4-FFF2-40B4-BE49-F238E27FC236}">
                <a16:creationId xmlns:a16="http://schemas.microsoft.com/office/drawing/2014/main" id="{93274B0C-1CB3-4AA4-A183-20B7FE5DB1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7" name="Picture 7176">
            <a:extLst>
              <a:ext uri="{FF2B5EF4-FFF2-40B4-BE49-F238E27FC236}">
                <a16:creationId xmlns:a16="http://schemas.microsoft.com/office/drawing/2014/main" id="{2E640319-3BB6-49BF-BAF4-D63FEC73E1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7179" name="Rectangle 7178">
            <a:extLst>
              <a:ext uri="{FF2B5EF4-FFF2-40B4-BE49-F238E27FC236}">
                <a16:creationId xmlns:a16="http://schemas.microsoft.com/office/drawing/2014/main" id="{5BECDBB2-914C-44DE-B171-6F7946196F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181" name="Picture 2">
            <a:extLst>
              <a:ext uri="{FF2B5EF4-FFF2-40B4-BE49-F238E27FC236}">
                <a16:creationId xmlns:a16="http://schemas.microsoft.com/office/drawing/2014/main" id="{1D5C6008-3DE6-42B7-AED2-68544F325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The Spirit and Power of Elijah&quot; — Luke 1:17 (What Jesus Did!)">
            <a:extLst>
              <a:ext uri="{FF2B5EF4-FFF2-40B4-BE49-F238E27FC236}">
                <a16:creationId xmlns:a16="http://schemas.microsoft.com/office/drawing/2014/main" id="{FBC86240-CDF9-412F-9235-5D98D2617488}"/>
              </a:ext>
            </a:extLst>
          </p:cNvPr>
          <p:cNvPicPr>
            <a:picLocks noGrp="1" noChangeAspect="1" noChangeArrowheads="1"/>
          </p:cNvPicPr>
          <p:nvPr>
            <p:ph sz="quarter" idx="13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49" b="14026"/>
          <a:stretch/>
        </p:blipFill>
        <p:spPr bwMode="auto">
          <a:xfrm>
            <a:off x="-197581" y="10"/>
            <a:ext cx="12389581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3" name="Picture 7182">
            <a:extLst>
              <a:ext uri="{FF2B5EF4-FFF2-40B4-BE49-F238E27FC236}">
                <a16:creationId xmlns:a16="http://schemas.microsoft.com/office/drawing/2014/main" id="{5D09915C-7FC3-45EF-BDD0-6393ACE446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7584" y="-2"/>
            <a:ext cx="121920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6FA1E98-2775-49CF-9C28-8924DA4A6858}"/>
              </a:ext>
            </a:extLst>
          </p:cNvPr>
          <p:cNvSpPr/>
          <p:nvPr/>
        </p:nvSpPr>
        <p:spPr>
          <a:xfrm>
            <a:off x="6924675" y="1801495"/>
            <a:ext cx="4562475" cy="1875155"/>
          </a:xfrm>
          <a:prstGeom prst="rect">
            <a:avLst/>
          </a:prstGeom>
          <a:solidFill>
            <a:srgbClr val="F7EF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8000" b="1" dirty="0">
                <a:solidFill>
                  <a:srgbClr val="4D2A0C"/>
                </a:solidFill>
              </a:rPr>
              <a:t>Luke 1:17</a:t>
            </a:r>
            <a:endParaRPr lang="en-GB" sz="8000" dirty="0">
              <a:solidFill>
                <a:srgbClr val="4D2A0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51206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9" name="Picture 2">
            <a:extLst>
              <a:ext uri="{FF2B5EF4-FFF2-40B4-BE49-F238E27FC236}">
                <a16:creationId xmlns:a16="http://schemas.microsoft.com/office/drawing/2014/main" id="{93274B0C-1CB3-4AA4-A183-20B7FE5DB1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1" name="Picture 8200">
            <a:extLst>
              <a:ext uri="{FF2B5EF4-FFF2-40B4-BE49-F238E27FC236}">
                <a16:creationId xmlns:a16="http://schemas.microsoft.com/office/drawing/2014/main" id="{2E640319-3BB6-49BF-BAF4-D63FEC73E1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8203" name="Rectangle 8202">
            <a:extLst>
              <a:ext uri="{FF2B5EF4-FFF2-40B4-BE49-F238E27FC236}">
                <a16:creationId xmlns:a16="http://schemas.microsoft.com/office/drawing/2014/main" id="{5BECDBB2-914C-44DE-B171-6F7946196F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205" name="Picture 2">
            <a:extLst>
              <a:ext uri="{FF2B5EF4-FFF2-40B4-BE49-F238E27FC236}">
                <a16:creationId xmlns:a16="http://schemas.microsoft.com/office/drawing/2014/main" id="{1D5C6008-3DE6-42B7-AED2-68544F325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Two Kings and a Truth | Dominicana">
            <a:extLst>
              <a:ext uri="{FF2B5EF4-FFF2-40B4-BE49-F238E27FC236}">
                <a16:creationId xmlns:a16="http://schemas.microsoft.com/office/drawing/2014/main" id="{A25B583A-6AB0-4CC7-A53D-89D05DB3E33B}"/>
              </a:ext>
            </a:extLst>
          </p:cNvPr>
          <p:cNvPicPr>
            <a:picLocks noGrp="1" noChangeAspect="1" noChangeArrowheads="1"/>
          </p:cNvPicPr>
          <p:nvPr>
            <p:ph sz="quarter" idx="13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54" b="3792"/>
          <a:stretch/>
        </p:blipFill>
        <p:spPr bwMode="auto">
          <a:xfrm>
            <a:off x="-197581" y="10"/>
            <a:ext cx="12389581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7" name="Picture 8206">
            <a:extLst>
              <a:ext uri="{FF2B5EF4-FFF2-40B4-BE49-F238E27FC236}">
                <a16:creationId xmlns:a16="http://schemas.microsoft.com/office/drawing/2014/main" id="{5D09915C-7FC3-45EF-BDD0-6393ACE446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7584" y="-2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23F56AF-D00D-4B80-BD05-6C7A0E8E6CFC}"/>
              </a:ext>
            </a:extLst>
          </p:cNvPr>
          <p:cNvSpPr/>
          <p:nvPr/>
        </p:nvSpPr>
        <p:spPr>
          <a:xfrm>
            <a:off x="-197584" y="3696685"/>
            <a:ext cx="12389584" cy="3161315"/>
          </a:xfrm>
          <a:prstGeom prst="rect">
            <a:avLst/>
          </a:prstGeom>
          <a:solidFill>
            <a:srgbClr val="F7EFE2"/>
          </a:solidFill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GB" sz="4400" b="1" dirty="0">
                <a:latin typeface="Calibri" panose="020F0502020204030204" pitchFamily="34" charset="0"/>
                <a:ea typeface="Calibri" panose="020F0502020204030204" pitchFamily="34" charset="0"/>
                <a:cs typeface="Latha" panose="020B0604020202020204" pitchFamily="34" charset="0"/>
              </a:rPr>
              <a:t>V 3-4,</a:t>
            </a:r>
            <a:r>
              <a:rPr lang="en-GB" sz="4400" i="1" dirty="0">
                <a:latin typeface="Calibri" panose="020F0502020204030204" pitchFamily="34" charset="0"/>
                <a:ea typeface="Calibri" panose="020F0502020204030204" pitchFamily="34" charset="0"/>
                <a:cs typeface="Latha" panose="020B0604020202020204" pitchFamily="34" charset="0"/>
              </a:rPr>
              <a:t> For Herod had laid hold of John and bound him, and put him in prison for the sake of Herodias, his brother Philip’s wife. </a:t>
            </a:r>
            <a:r>
              <a:rPr lang="en-GB" sz="4400" b="1" i="1" baseline="30000" dirty="0">
                <a:latin typeface="Calibri" panose="020F0502020204030204" pitchFamily="34" charset="0"/>
                <a:ea typeface="Calibri" panose="020F0502020204030204" pitchFamily="34" charset="0"/>
                <a:cs typeface="Latha" panose="020B0604020202020204" pitchFamily="34" charset="0"/>
              </a:rPr>
              <a:t>4 </a:t>
            </a:r>
            <a:r>
              <a:rPr lang="en-GB" sz="4400" i="1" dirty="0">
                <a:latin typeface="Calibri" panose="020F0502020204030204" pitchFamily="34" charset="0"/>
                <a:ea typeface="Calibri" panose="020F0502020204030204" pitchFamily="34" charset="0"/>
                <a:cs typeface="Latha" panose="020B0604020202020204" pitchFamily="34" charset="0"/>
              </a:rPr>
              <a:t>Because John had said to him, “It is not lawful for you to have her.” </a:t>
            </a:r>
            <a:endParaRPr lang="en-GB" sz="4000" dirty="0">
              <a:effectLst/>
              <a:latin typeface="Calibri" panose="020F0502020204030204" pitchFamily="34" charset="0"/>
              <a:ea typeface="Calibri" panose="020F0502020204030204" pitchFamily="34" charset="0"/>
              <a:cs typeface="Lath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473654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>
            <a:extLst>
              <a:ext uri="{FF2B5EF4-FFF2-40B4-BE49-F238E27FC236}">
                <a16:creationId xmlns:a16="http://schemas.microsoft.com/office/drawing/2014/main" id="{93274B0C-1CB3-4AA4-A183-20B7FE5DB1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E640319-3BB6-49BF-BAF4-D63FEC73E1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5BECDBB2-914C-44DE-B171-6F7946196F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2">
            <a:extLst>
              <a:ext uri="{FF2B5EF4-FFF2-40B4-BE49-F238E27FC236}">
                <a16:creationId xmlns:a16="http://schemas.microsoft.com/office/drawing/2014/main" id="{1D5C6008-3DE6-42B7-AED2-68544F325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331CD6E-46F4-4CC3-B902-49B45BD06462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 rotWithShape="1">
          <a:blip r:embed="rId4"/>
          <a:srcRect r="9218" b="-1"/>
          <a:stretch/>
        </p:blipFill>
        <p:spPr>
          <a:xfrm>
            <a:off x="-197581" y="10"/>
            <a:ext cx="12389581" cy="685799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D09915C-7FC3-45EF-BDD0-6393ACE446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7584" y="-2"/>
            <a:ext cx="12192000" cy="685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95069E10-5EB9-40B2-9FF3-4337CC35C881}"/>
              </a:ext>
            </a:extLst>
          </p:cNvPr>
          <p:cNvSpPr/>
          <p:nvPr/>
        </p:nvSpPr>
        <p:spPr>
          <a:xfrm>
            <a:off x="7115174" y="1771650"/>
            <a:ext cx="3905251" cy="2600323"/>
          </a:xfrm>
          <a:prstGeom prst="rect">
            <a:avLst/>
          </a:prstGeom>
          <a:solidFill>
            <a:srgbClr val="F7EF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8000" b="1" dirty="0">
                <a:solidFill>
                  <a:srgbClr val="4D2A0C"/>
                </a:solidFill>
              </a:rPr>
              <a:t>Matthew 11:11</a:t>
            </a:r>
          </a:p>
        </p:txBody>
      </p:sp>
    </p:spTree>
    <p:extLst>
      <p:ext uri="{BB962C8B-B14F-4D97-AF65-F5344CB8AC3E}">
        <p14:creationId xmlns:p14="http://schemas.microsoft.com/office/powerpoint/2010/main" val="97431890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>
            <a:extLst>
              <a:ext uri="{FF2B5EF4-FFF2-40B4-BE49-F238E27FC236}">
                <a16:creationId xmlns:a16="http://schemas.microsoft.com/office/drawing/2014/main" id="{93274B0C-1CB3-4AA4-A183-20B7FE5DB1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E640319-3BB6-49BF-BAF4-D63FEC73E1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5BECDBB2-914C-44DE-B171-6F7946196F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2">
            <a:extLst>
              <a:ext uri="{FF2B5EF4-FFF2-40B4-BE49-F238E27FC236}">
                <a16:creationId xmlns:a16="http://schemas.microsoft.com/office/drawing/2014/main" id="{1D5C6008-3DE6-42B7-AED2-68544F325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331CD6E-46F4-4CC3-B902-49B45BD06462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 rotWithShape="1">
          <a:blip r:embed="rId4"/>
          <a:srcRect r="9218" b="-1"/>
          <a:stretch/>
        </p:blipFill>
        <p:spPr>
          <a:xfrm>
            <a:off x="-197581" y="10"/>
            <a:ext cx="12389581" cy="685799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D09915C-7FC3-45EF-BDD0-6393ACE446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7584" y="-2"/>
            <a:ext cx="12192000" cy="685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95069E10-5EB9-40B2-9FF3-4337CC35C881}"/>
              </a:ext>
            </a:extLst>
          </p:cNvPr>
          <p:cNvSpPr/>
          <p:nvPr/>
        </p:nvSpPr>
        <p:spPr>
          <a:xfrm>
            <a:off x="7115174" y="1771650"/>
            <a:ext cx="3905251" cy="2600323"/>
          </a:xfrm>
          <a:prstGeom prst="rect">
            <a:avLst/>
          </a:prstGeom>
          <a:solidFill>
            <a:srgbClr val="F7EF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8000" b="1" dirty="0">
                <a:solidFill>
                  <a:srgbClr val="4D2A0C"/>
                </a:solidFill>
              </a:rPr>
              <a:t>Luke 1</a:t>
            </a:r>
          </a:p>
        </p:txBody>
      </p:sp>
    </p:spTree>
    <p:extLst>
      <p:ext uri="{BB962C8B-B14F-4D97-AF65-F5344CB8AC3E}">
        <p14:creationId xmlns:p14="http://schemas.microsoft.com/office/powerpoint/2010/main" val="136444340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4D4DD4CF-9732-4771-98FE-77886DC915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09A95F3-58DE-48AC-A547-56C49B8CD78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384" r="11271"/>
          <a:stretch/>
        </p:blipFill>
        <p:spPr>
          <a:xfrm>
            <a:off x="1" y="10"/>
            <a:ext cx="7479157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2861A9C-C970-4FFE-B67C-222B6F5732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479161" y="-2"/>
            <a:ext cx="81313" cy="6858002"/>
          </a:xfrm>
          <a:prstGeom prst="rect">
            <a:avLst/>
          </a:prstGeom>
          <a:gradFill flip="none" rotWithShape="1">
            <a:gsLst>
              <a:gs pos="84000">
                <a:srgbClr val="B5B5B5"/>
              </a:gs>
              <a:gs pos="60159">
                <a:srgbClr val="D5D5D5"/>
              </a:gs>
              <a:gs pos="50447">
                <a:srgbClr val="E6E6E6"/>
              </a:gs>
              <a:gs pos="44260">
                <a:srgbClr val="D5D5D5"/>
              </a:gs>
              <a:gs pos="15928">
                <a:srgbClr val="B5B5B5"/>
              </a:gs>
              <a:gs pos="7000">
                <a:srgbClr val="8A8A8A"/>
              </a:gs>
              <a:gs pos="0">
                <a:srgbClr val="BBBBBB"/>
              </a:gs>
              <a:gs pos="93000">
                <a:srgbClr val="8A8A8A"/>
              </a:gs>
              <a:gs pos="100000">
                <a:srgbClr val="BBBBB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2FDF82E-EBD8-4EC5-AD10-CD9E70EE85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93FFDDC-6DBD-4637-B718-0C9AA5ED3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80323" y="2642067"/>
            <a:ext cx="3991827" cy="1573863"/>
          </a:xfrm>
        </p:spPr>
        <p:txBody>
          <a:bodyPr>
            <a:noAutofit/>
          </a:bodyPr>
          <a:lstStyle/>
          <a:p>
            <a:pPr lvl="0" algn="l"/>
            <a:r>
              <a:rPr lang="en-GB" sz="2400" dirty="0"/>
              <a:t>He was a descendant of Esau, ruling the sons of Jacob, which put him in a very difficult position. </a:t>
            </a:r>
            <a:br>
              <a:rPr lang="en-GB" sz="2400" dirty="0"/>
            </a:br>
            <a:br>
              <a:rPr lang="en-GB" sz="2400" dirty="0"/>
            </a:br>
            <a:r>
              <a:rPr lang="en-GB" sz="2400" dirty="0"/>
              <a:t>He was evil.</a:t>
            </a:r>
            <a:br>
              <a:rPr lang="en-GB" sz="2400" dirty="0"/>
            </a:br>
            <a:br>
              <a:rPr lang="en-GB" sz="2400" dirty="0"/>
            </a:br>
            <a:r>
              <a:rPr lang="en-GB" sz="2400" dirty="0"/>
              <a:t>He was immoral.</a:t>
            </a:r>
            <a:br>
              <a:rPr lang="en-GB" sz="2400" dirty="0"/>
            </a:br>
            <a:br>
              <a:rPr lang="en-GB" sz="2400" dirty="0"/>
            </a:br>
            <a:r>
              <a:rPr lang="en-GB" sz="2400" dirty="0"/>
              <a:t>He was shameless. </a:t>
            </a:r>
            <a:br>
              <a:rPr lang="en-GB" sz="2400" dirty="0"/>
            </a:br>
            <a:br>
              <a:rPr lang="en-GB" sz="2400" dirty="0"/>
            </a:br>
            <a:r>
              <a:rPr lang="en-GB" sz="2400" dirty="0"/>
              <a:t>He was hen-pecked, pushed around by an overbearing woman.</a:t>
            </a:r>
            <a:br>
              <a:rPr lang="en-GB" sz="2400" dirty="0"/>
            </a:br>
            <a:br>
              <a:rPr lang="en-GB" sz="2400" dirty="0"/>
            </a:br>
            <a:r>
              <a:rPr lang="en-GB" sz="2400" dirty="0"/>
              <a:t>He was troubled but refused to obey. </a:t>
            </a:r>
            <a:br>
              <a:rPr lang="en-GB" sz="2400" dirty="0"/>
            </a:br>
            <a:endParaRPr lang="en-GB" sz="24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3770FD8-2647-4DF6-B843-4345483EFF51}"/>
              </a:ext>
            </a:extLst>
          </p:cNvPr>
          <p:cNvSpPr/>
          <p:nvPr/>
        </p:nvSpPr>
        <p:spPr>
          <a:xfrm>
            <a:off x="4580360" y="1339334"/>
            <a:ext cx="303127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600" b="1" dirty="0">
                <a:latin typeface="Calibri" panose="020F0502020204030204" pitchFamily="34" charset="0"/>
                <a:ea typeface="Calibri" panose="020F0502020204030204" pitchFamily="34" charset="0"/>
                <a:cs typeface="Latha" panose="020B0604020202020204" pitchFamily="34" charset="0"/>
              </a:rPr>
              <a:t>Herod Antipas </a:t>
            </a:r>
            <a:endParaRPr lang="en-GB" sz="3600" dirty="0"/>
          </a:p>
        </p:txBody>
      </p:sp>
    </p:spTree>
    <p:extLst>
      <p:ext uri="{BB962C8B-B14F-4D97-AF65-F5344CB8AC3E}">
        <p14:creationId xmlns:p14="http://schemas.microsoft.com/office/powerpoint/2010/main" val="38182404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>
            <a:extLst>
              <a:ext uri="{FF2B5EF4-FFF2-40B4-BE49-F238E27FC236}">
                <a16:creationId xmlns:a16="http://schemas.microsoft.com/office/drawing/2014/main" id="{93274B0C-1CB3-4AA4-A183-20B7FE5DB1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E640319-3BB6-49BF-BAF4-D63FEC73E1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Content Placeholder 3" descr="A hands holding dirt and flowers&#10;&#10;Description automatically generated">
            <a:extLst>
              <a:ext uri="{FF2B5EF4-FFF2-40B4-BE49-F238E27FC236}">
                <a16:creationId xmlns:a16="http://schemas.microsoft.com/office/drawing/2014/main" id="{030130A1-8513-496E-A053-38870FA67A81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 rotWithShape="1">
          <a:blip r:embed="rId4"/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3E7ED32-AE5C-4C27-945F-52DF5D1BD0A6}"/>
              </a:ext>
            </a:extLst>
          </p:cNvPr>
          <p:cNvSpPr/>
          <p:nvPr/>
        </p:nvSpPr>
        <p:spPr>
          <a:xfrm>
            <a:off x="114297" y="6257925"/>
            <a:ext cx="5314953" cy="514350"/>
          </a:xfrm>
          <a:prstGeom prst="rect">
            <a:avLst/>
          </a:prstGeom>
          <a:solidFill>
            <a:srgbClr val="7AD9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b="1" dirty="0">
                <a:solidFill>
                  <a:srgbClr val="4D2A0C"/>
                </a:solidFill>
              </a:rPr>
              <a:t>Matthew 13:1-53</a:t>
            </a:r>
            <a:endParaRPr lang="en-GB" sz="4400" dirty="0">
              <a:solidFill>
                <a:srgbClr val="4D2A0C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02CCA51-5FCD-4803-801B-2EFD4DE8FD4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054519" y="2872249"/>
            <a:ext cx="6691352" cy="3795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661498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CE194D91-9FD4-4CB4-AD8E-C842798FF2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2">
            <a:extLst>
              <a:ext uri="{FF2B5EF4-FFF2-40B4-BE49-F238E27FC236}">
                <a16:creationId xmlns:a16="http://schemas.microsoft.com/office/drawing/2014/main" id="{287B275B-62BF-40C0-95BA-606F0ACCA8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3430030-580E-4B73-BC04-E0639DAA98D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1550" r="1" b="22368"/>
          <a:stretch/>
        </p:blipFill>
        <p:spPr>
          <a:xfrm>
            <a:off x="1" y="10"/>
            <a:ext cx="7479157" cy="3428987"/>
          </a:xfrm>
          <a:prstGeom prst="rect">
            <a:avLst/>
          </a:prstGeom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5821E9A-AF9B-44EC-A41F-C6228121DF1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" t="19171" r="1" b="769"/>
          <a:stretch/>
        </p:blipFill>
        <p:spPr>
          <a:xfrm>
            <a:off x="1" y="3428997"/>
            <a:ext cx="7479157" cy="3429002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2DDE8805-3EA4-4406-A843-10FB62D154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58020" y="3429000"/>
            <a:ext cx="7421138" cy="1"/>
          </a:xfrm>
          <a:prstGeom prst="line">
            <a:avLst/>
          </a:prstGeom>
          <a:ln w="82550" cap="sq">
            <a:solidFill>
              <a:srgbClr val="D9D9D9"/>
            </a:solidFill>
            <a:miter lim="800000"/>
          </a:ln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BFBFBF"/>
            </a:contourClr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0F72099E-AFE3-450F-AC2A-7A52DE3546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479161" y="-2"/>
            <a:ext cx="81313" cy="6858002"/>
          </a:xfrm>
          <a:prstGeom prst="rect">
            <a:avLst/>
          </a:prstGeom>
          <a:gradFill flip="none" rotWithShape="1">
            <a:gsLst>
              <a:gs pos="84000">
                <a:srgbClr val="B5B5B5"/>
              </a:gs>
              <a:gs pos="60159">
                <a:srgbClr val="D5D5D5"/>
              </a:gs>
              <a:gs pos="50447">
                <a:srgbClr val="E6E6E6"/>
              </a:gs>
              <a:gs pos="44260">
                <a:srgbClr val="D5D5D5"/>
              </a:gs>
              <a:gs pos="15928">
                <a:srgbClr val="B5B5B5"/>
              </a:gs>
              <a:gs pos="7000">
                <a:srgbClr val="8A8A8A"/>
              </a:gs>
              <a:gs pos="0">
                <a:srgbClr val="BBBBBB"/>
              </a:gs>
              <a:gs pos="93000">
                <a:srgbClr val="8A8A8A"/>
              </a:gs>
              <a:gs pos="100000">
                <a:srgbClr val="BBBBB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2BC5777-6C9B-4A78-9BA6-92FA4E86BD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94C9AF6-2E6A-4D7E-8705-C107179E1F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79158" y="270563"/>
            <a:ext cx="4037932" cy="1573863"/>
          </a:xfrm>
        </p:spPr>
        <p:txBody>
          <a:bodyPr>
            <a:normAutofit/>
          </a:bodyPr>
          <a:lstStyle/>
          <a:p>
            <a:r>
              <a:rPr lang="en-GB" sz="4800" b="1" dirty="0" err="1"/>
              <a:t>Machaerus</a:t>
            </a:r>
            <a:r>
              <a:rPr lang="en-GB" sz="4800" dirty="0"/>
              <a:t>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47F8A52-CEB5-43AE-8503-7B6F6AC99E0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60473" y="1844431"/>
            <a:ext cx="4631525" cy="5013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974537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>
            <a:extLst>
              <a:ext uri="{FF2B5EF4-FFF2-40B4-BE49-F238E27FC236}">
                <a16:creationId xmlns:a16="http://schemas.microsoft.com/office/drawing/2014/main" id="{F2FF888C-2DB6-4870-8C6B-089ACDF172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69500" y="45289"/>
            <a:ext cx="1312305" cy="1864455"/>
          </a:xfrm>
          <a:prstGeom prst="rect">
            <a:avLst/>
          </a:prstGeom>
        </p:spPr>
      </p:pic>
      <p:sp>
        <p:nvSpPr>
          <p:cNvPr id="41" name="Speech Bubble: Rectangle with Corners Rounded 40">
            <a:extLst>
              <a:ext uri="{FF2B5EF4-FFF2-40B4-BE49-F238E27FC236}">
                <a16:creationId xmlns:a16="http://schemas.microsoft.com/office/drawing/2014/main" id="{590E5DDE-BA7C-48CB-9410-78B46BDE8CB8}"/>
              </a:ext>
            </a:extLst>
          </p:cNvPr>
          <p:cNvSpPr/>
          <p:nvPr/>
        </p:nvSpPr>
        <p:spPr>
          <a:xfrm>
            <a:off x="7807763" y="74933"/>
            <a:ext cx="2255132" cy="902582"/>
          </a:xfrm>
          <a:prstGeom prst="wedgeRoundRectCallout">
            <a:avLst>
              <a:gd name="adj1" fmla="val 83492"/>
              <a:gd name="adj2" fmla="val -8206"/>
              <a:gd name="adj3" fmla="val 16667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 Light"/>
              <a:ea typeface="+mn-ea"/>
              <a:cs typeface="+mn-cs"/>
            </a:endParaRP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CA7E5150-1C5F-4906-913E-B5895A9BC47F}"/>
              </a:ext>
            </a:extLst>
          </p:cNvPr>
          <p:cNvSpPr/>
          <p:nvPr/>
        </p:nvSpPr>
        <p:spPr>
          <a:xfrm>
            <a:off x="345439" y="3677358"/>
            <a:ext cx="11816078" cy="2059711"/>
          </a:xfrm>
          <a:prstGeom prst="rect">
            <a:avLst/>
          </a:prstGeom>
          <a:solidFill>
            <a:schemeClr val="accent6">
              <a:lumMod val="40000"/>
              <a:lumOff val="60000"/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 Light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A57C38C-C78D-4FAF-8354-AF307327A308}"/>
              </a:ext>
            </a:extLst>
          </p:cNvPr>
          <p:cNvSpPr/>
          <p:nvPr/>
        </p:nvSpPr>
        <p:spPr>
          <a:xfrm>
            <a:off x="345439" y="1952010"/>
            <a:ext cx="11826237" cy="1805597"/>
          </a:xfrm>
          <a:prstGeom prst="rect">
            <a:avLst/>
          </a:prstGeom>
          <a:solidFill>
            <a:schemeClr val="accent1"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 Light"/>
              <a:ea typeface="+mn-ea"/>
              <a:cs typeface="+mn-cs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6D9B4A0-411D-4E7F-AB9E-95DE069B5C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498" y="-241076"/>
            <a:ext cx="6561378" cy="1244519"/>
          </a:xfrm>
        </p:spPr>
        <p:txBody>
          <a:bodyPr>
            <a:normAutofit/>
          </a:bodyPr>
          <a:lstStyle/>
          <a:p>
            <a:r>
              <a:rPr lang="en-GB" dirty="0">
                <a:solidFill>
                  <a:schemeClr val="accent5">
                    <a:lumMod val="50000"/>
                  </a:schemeClr>
                </a:solidFill>
                <a:latin typeface="Agency FB" panose="020B0503020202020204" pitchFamily="34" charset="0"/>
              </a:rPr>
              <a:t>Herodias Divorce and Marriage </a:t>
            </a:r>
            <a:endParaRPr lang="en-US" dirty="0"/>
          </a:p>
        </p:txBody>
      </p:sp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id="{215A627E-A616-4B35-A822-BCD857D053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6060008" y="3683187"/>
            <a:ext cx="0" cy="182880"/>
          </a:xfrm>
          <a:prstGeom prst="line">
            <a:avLst/>
          </a:prstGeom>
          <a:ln w="28575">
            <a:solidFill>
              <a:schemeClr val="tx1"/>
            </a:solidFill>
            <a:prstDash val="solid"/>
            <a:headEnd type="none" w="sm" len="sm"/>
            <a:tailEnd type="none" w="sm" len="sm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1" name="Straight Connector 200">
            <a:extLst>
              <a:ext uri="{FF2B5EF4-FFF2-40B4-BE49-F238E27FC236}">
                <a16:creationId xmlns:a16="http://schemas.microsoft.com/office/drawing/2014/main" id="{7B2075F3-49F1-4561-B16C-A60D139B4E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V="1">
            <a:off x="6091266" y="1143515"/>
            <a:ext cx="0" cy="819824"/>
          </a:xfrm>
          <a:prstGeom prst="line">
            <a:avLst/>
          </a:prstGeom>
          <a:ln w="28575">
            <a:solidFill>
              <a:schemeClr val="tx1"/>
            </a:solidFill>
            <a:prstDash val="solid"/>
            <a:headEnd type="none" w="sm" len="sm"/>
            <a:tailEnd type="none" w="sm" len="sm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ctor: Elbow 6">
            <a:extLst>
              <a:ext uri="{FF2B5EF4-FFF2-40B4-BE49-F238E27FC236}">
                <a16:creationId xmlns:a16="http://schemas.microsoft.com/office/drawing/2014/main" id="{1C54223A-2F2C-4434-A30B-92D8CEE93C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rot="10800000" flipV="1">
            <a:off x="1374196" y="1963303"/>
            <a:ext cx="4837934" cy="269558"/>
          </a:xfrm>
          <a:prstGeom prst="bentConnector3">
            <a:avLst>
              <a:gd name="adj1" fmla="val 100008"/>
            </a:avLst>
          </a:prstGeom>
          <a:ln w="28575">
            <a:solidFill>
              <a:schemeClr val="tx1"/>
            </a:solidFill>
            <a:prstDash val="solid"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Connector: Elbow 95">
            <a:extLst>
              <a:ext uri="{FF2B5EF4-FFF2-40B4-BE49-F238E27FC236}">
                <a16:creationId xmlns:a16="http://schemas.microsoft.com/office/drawing/2014/main" id="{185DC171-E6CD-4880-8EF4-7E0DB7F6C2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6015876" y="1963339"/>
            <a:ext cx="4971142" cy="252758"/>
          </a:xfrm>
          <a:prstGeom prst="bentConnector3">
            <a:avLst>
              <a:gd name="adj1" fmla="val 100252"/>
            </a:avLst>
          </a:prstGeom>
          <a:ln w="28575">
            <a:solidFill>
              <a:schemeClr val="tx1"/>
            </a:solidFill>
            <a:prstDash val="solid"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Freeform: Shape 3" descr="team member headshot&#10;">
            <a:extLst>
              <a:ext uri="{FF2B5EF4-FFF2-40B4-BE49-F238E27FC236}">
                <a16:creationId xmlns:a16="http://schemas.microsoft.com/office/drawing/2014/main" id="{74055C55-2E77-4139-8670-5F4B84119D2D}"/>
              </a:ext>
            </a:extLst>
          </p:cNvPr>
          <p:cNvSpPr/>
          <p:nvPr/>
        </p:nvSpPr>
        <p:spPr>
          <a:xfrm>
            <a:off x="5392977" y="264686"/>
            <a:ext cx="1430686" cy="1096258"/>
          </a:xfrm>
          <a:custGeom>
            <a:avLst/>
            <a:gdLst>
              <a:gd name="connsiteX0" fmla="*/ 715343 w 1430686"/>
              <a:gd name="connsiteY0" fmla="*/ 0 h 1096258"/>
              <a:gd name="connsiteX1" fmla="*/ 1430686 w 1430686"/>
              <a:gd name="connsiteY1" fmla="*/ 715343 h 1096258"/>
              <a:gd name="connsiteX2" fmla="*/ 1374471 w 1430686"/>
              <a:gd name="connsiteY2" fmla="*/ 993787 h 1096258"/>
              <a:gd name="connsiteX3" fmla="*/ 1318852 w 1430686"/>
              <a:gd name="connsiteY3" fmla="*/ 1096258 h 1096258"/>
              <a:gd name="connsiteX4" fmla="*/ 111835 w 1430686"/>
              <a:gd name="connsiteY4" fmla="*/ 1096258 h 1096258"/>
              <a:gd name="connsiteX5" fmla="*/ 56215 w 1430686"/>
              <a:gd name="connsiteY5" fmla="*/ 993787 h 1096258"/>
              <a:gd name="connsiteX6" fmla="*/ 0 w 1430686"/>
              <a:gd name="connsiteY6" fmla="*/ 715343 h 1096258"/>
              <a:gd name="connsiteX7" fmla="*/ 715343 w 1430686"/>
              <a:gd name="connsiteY7" fmla="*/ 0 h 10962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430686" h="1096258">
                <a:moveTo>
                  <a:pt x="715343" y="0"/>
                </a:moveTo>
                <a:cubicBezTo>
                  <a:pt x="1110416" y="0"/>
                  <a:pt x="1430686" y="320270"/>
                  <a:pt x="1430686" y="715343"/>
                </a:cubicBezTo>
                <a:cubicBezTo>
                  <a:pt x="1430686" y="814111"/>
                  <a:pt x="1410669" y="908204"/>
                  <a:pt x="1374471" y="993787"/>
                </a:cubicBezTo>
                <a:lnTo>
                  <a:pt x="1318852" y="1096258"/>
                </a:lnTo>
                <a:lnTo>
                  <a:pt x="111835" y="1096258"/>
                </a:lnTo>
                <a:lnTo>
                  <a:pt x="56215" y="993787"/>
                </a:lnTo>
                <a:cubicBezTo>
                  <a:pt x="20017" y="908204"/>
                  <a:pt x="0" y="814111"/>
                  <a:pt x="0" y="715343"/>
                </a:cubicBezTo>
                <a:cubicBezTo>
                  <a:pt x="0" y="320270"/>
                  <a:pt x="320270" y="0"/>
                  <a:pt x="715343" y="0"/>
                </a:cubicBezTo>
                <a:close/>
              </a:path>
            </a:pathLst>
          </a:custGeom>
          <a:blipFill dpi="0" rotWithShape="1">
            <a:blip r:embed="rId4"/>
            <a:srcRect/>
            <a:stretch>
              <a:fillRect l="-75216" t="-3570" r="-3312" b="-436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 Light"/>
              <a:ea typeface="+mn-ea"/>
              <a:cs typeface="+mn-cs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912543CF-3BD4-40B0-BB18-006DCC4331CA}"/>
              </a:ext>
            </a:extLst>
          </p:cNvPr>
          <p:cNvSpPr/>
          <p:nvPr/>
        </p:nvSpPr>
        <p:spPr>
          <a:xfrm>
            <a:off x="5193920" y="1347756"/>
            <a:ext cx="1828800" cy="54864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9525" cap="rnd" cmpd="sng" algn="ctr">
            <a:noFill/>
            <a:prstDash val="solid"/>
          </a:ln>
          <a:effectLst/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5715" tIns="5715" rIns="5715" bIns="54011" numCol="1" spcCol="1270" anchor="ctr" anchorCtr="0">
            <a:noAutofit/>
            <a:flatTx/>
          </a:bodyPr>
          <a:lstStyle/>
          <a:p>
            <a:pPr marL="0" marR="0" lvl="0" indent="0" algn="ctr" defTabSz="4000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172DA6">
                    <a:lumMod val="50000"/>
                  </a:srgbClr>
                </a:solidFill>
                <a:effectLst/>
                <a:uLnTx/>
                <a:uFillTx/>
                <a:latin typeface="Agency FB" panose="020B0503020202020204" pitchFamily="34" charset="0"/>
                <a:ea typeface="+mn-ea"/>
                <a:cs typeface="+mn-cs"/>
              </a:rPr>
              <a:t>Herod the Great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172DA6">
                  <a:lumMod val="50000"/>
                </a:srgbClr>
              </a:solidFill>
              <a:effectLst/>
              <a:uLnTx/>
              <a:uFillTx/>
              <a:latin typeface="Agency FB" panose="020B0503020202020204" pitchFamily="34" charset="0"/>
              <a:ea typeface="+mn-ea"/>
              <a:cs typeface="+mn-cs"/>
            </a:endParaRPr>
          </a:p>
        </p:txBody>
      </p:sp>
      <p:sp>
        <p:nvSpPr>
          <p:cNvPr id="11" name="Freeform: Shape 10" descr="team member headshot&#10;">
            <a:extLst>
              <a:ext uri="{FF2B5EF4-FFF2-40B4-BE49-F238E27FC236}">
                <a16:creationId xmlns:a16="http://schemas.microsoft.com/office/drawing/2014/main" id="{FF019CF1-8A4A-4512-9C57-824573E50F43}"/>
              </a:ext>
            </a:extLst>
          </p:cNvPr>
          <p:cNvSpPr/>
          <p:nvPr/>
        </p:nvSpPr>
        <p:spPr>
          <a:xfrm>
            <a:off x="734117" y="2130898"/>
            <a:ext cx="1280160" cy="1005840"/>
          </a:xfrm>
          <a:custGeom>
            <a:avLst/>
            <a:gdLst>
              <a:gd name="connsiteX0" fmla="*/ 715343 w 1430686"/>
              <a:gd name="connsiteY0" fmla="*/ 0 h 1096258"/>
              <a:gd name="connsiteX1" fmla="*/ 1430686 w 1430686"/>
              <a:gd name="connsiteY1" fmla="*/ 715343 h 1096258"/>
              <a:gd name="connsiteX2" fmla="*/ 1374471 w 1430686"/>
              <a:gd name="connsiteY2" fmla="*/ 993787 h 1096258"/>
              <a:gd name="connsiteX3" fmla="*/ 1318852 w 1430686"/>
              <a:gd name="connsiteY3" fmla="*/ 1096258 h 1096258"/>
              <a:gd name="connsiteX4" fmla="*/ 111835 w 1430686"/>
              <a:gd name="connsiteY4" fmla="*/ 1096258 h 1096258"/>
              <a:gd name="connsiteX5" fmla="*/ 56215 w 1430686"/>
              <a:gd name="connsiteY5" fmla="*/ 993787 h 1096258"/>
              <a:gd name="connsiteX6" fmla="*/ 0 w 1430686"/>
              <a:gd name="connsiteY6" fmla="*/ 715343 h 1096258"/>
              <a:gd name="connsiteX7" fmla="*/ 715343 w 1430686"/>
              <a:gd name="connsiteY7" fmla="*/ 0 h 10962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430686" h="1096258">
                <a:moveTo>
                  <a:pt x="715343" y="0"/>
                </a:moveTo>
                <a:cubicBezTo>
                  <a:pt x="1110416" y="0"/>
                  <a:pt x="1430686" y="320270"/>
                  <a:pt x="1430686" y="715343"/>
                </a:cubicBezTo>
                <a:cubicBezTo>
                  <a:pt x="1430686" y="814111"/>
                  <a:pt x="1410669" y="908204"/>
                  <a:pt x="1374471" y="993787"/>
                </a:cubicBezTo>
                <a:lnTo>
                  <a:pt x="1318852" y="1096258"/>
                </a:lnTo>
                <a:lnTo>
                  <a:pt x="111835" y="1096258"/>
                </a:lnTo>
                <a:lnTo>
                  <a:pt x="56215" y="993787"/>
                </a:lnTo>
                <a:cubicBezTo>
                  <a:pt x="20017" y="908204"/>
                  <a:pt x="0" y="814111"/>
                  <a:pt x="0" y="715343"/>
                </a:cubicBezTo>
                <a:cubicBezTo>
                  <a:pt x="0" y="320270"/>
                  <a:pt x="320270" y="0"/>
                  <a:pt x="715343" y="0"/>
                </a:cubicBezTo>
                <a:close/>
              </a:path>
            </a:pathLst>
          </a:custGeom>
          <a:blipFill>
            <a:blip r:embed="rId5"/>
            <a:stretch>
              <a:fillRect l="-57767" t="-20216" r="-28287" b="-113108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 Light"/>
              <a:ea typeface="+mn-ea"/>
              <a:cs typeface="+mn-cs"/>
            </a:endParaRPr>
          </a:p>
        </p:txBody>
      </p:sp>
      <p:sp>
        <p:nvSpPr>
          <p:cNvPr id="150" name="Rectangle: Rounded Corners 149">
            <a:extLst>
              <a:ext uri="{FF2B5EF4-FFF2-40B4-BE49-F238E27FC236}">
                <a16:creationId xmlns:a16="http://schemas.microsoft.com/office/drawing/2014/main" id="{A84C8281-0D5E-4BF0-AB85-487647294920}"/>
              </a:ext>
            </a:extLst>
          </p:cNvPr>
          <p:cNvSpPr/>
          <p:nvPr/>
        </p:nvSpPr>
        <p:spPr>
          <a:xfrm>
            <a:off x="428310" y="3135061"/>
            <a:ext cx="1828800" cy="548640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 w="9525" cap="rnd" cmpd="sng" algn="ctr">
            <a:noFill/>
            <a:prstDash val="solid"/>
          </a:ln>
          <a:effectLst/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5715" tIns="5715" rIns="5715" bIns="54011" numCol="1" spcCol="1270" anchor="ctr" anchorCtr="0">
            <a:noAutofit/>
            <a:flatTx/>
          </a:bodyPr>
          <a:lstStyle/>
          <a:p>
            <a:pPr marL="0" marR="0" lvl="0" indent="0" algn="ctr" defTabSz="4000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172DA6">
                    <a:lumMod val="50000"/>
                  </a:srgbClr>
                </a:solidFill>
                <a:effectLst/>
                <a:uLnTx/>
                <a:uFillTx/>
                <a:latin typeface="Agency FB" panose="020B0503020202020204" pitchFamily="34" charset="0"/>
                <a:ea typeface="+mn-ea"/>
                <a:cs typeface="+mn-cs"/>
              </a:rPr>
              <a:t>Herod Philip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172DA6">
                  <a:lumMod val="50000"/>
                </a:srgbClr>
              </a:solidFill>
              <a:effectLst/>
              <a:uLnTx/>
              <a:uFillTx/>
              <a:latin typeface="Agency FB" panose="020B0503020202020204" pitchFamily="34" charset="0"/>
              <a:ea typeface="+mn-ea"/>
              <a:cs typeface="+mn-cs"/>
            </a:endParaRPr>
          </a:p>
        </p:txBody>
      </p:sp>
      <p:sp>
        <p:nvSpPr>
          <p:cNvPr id="13" name="Freeform: Shape 12" descr="team member headshot&#10;">
            <a:extLst>
              <a:ext uri="{FF2B5EF4-FFF2-40B4-BE49-F238E27FC236}">
                <a16:creationId xmlns:a16="http://schemas.microsoft.com/office/drawing/2014/main" id="{B1CC3F9A-5DB8-4DE3-8EB2-F1F42DB5B6C1}"/>
              </a:ext>
            </a:extLst>
          </p:cNvPr>
          <p:cNvSpPr/>
          <p:nvPr/>
        </p:nvSpPr>
        <p:spPr>
          <a:xfrm>
            <a:off x="10369500" y="2137464"/>
            <a:ext cx="1280160" cy="1005840"/>
          </a:xfrm>
          <a:custGeom>
            <a:avLst/>
            <a:gdLst>
              <a:gd name="connsiteX0" fmla="*/ 715343 w 1430686"/>
              <a:gd name="connsiteY0" fmla="*/ 0 h 1096258"/>
              <a:gd name="connsiteX1" fmla="*/ 1430686 w 1430686"/>
              <a:gd name="connsiteY1" fmla="*/ 715343 h 1096258"/>
              <a:gd name="connsiteX2" fmla="*/ 1374471 w 1430686"/>
              <a:gd name="connsiteY2" fmla="*/ 993787 h 1096258"/>
              <a:gd name="connsiteX3" fmla="*/ 1318852 w 1430686"/>
              <a:gd name="connsiteY3" fmla="*/ 1096258 h 1096258"/>
              <a:gd name="connsiteX4" fmla="*/ 111835 w 1430686"/>
              <a:gd name="connsiteY4" fmla="*/ 1096258 h 1096258"/>
              <a:gd name="connsiteX5" fmla="*/ 56215 w 1430686"/>
              <a:gd name="connsiteY5" fmla="*/ 993787 h 1096258"/>
              <a:gd name="connsiteX6" fmla="*/ 0 w 1430686"/>
              <a:gd name="connsiteY6" fmla="*/ 715343 h 1096258"/>
              <a:gd name="connsiteX7" fmla="*/ 715343 w 1430686"/>
              <a:gd name="connsiteY7" fmla="*/ 0 h 10962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430686" h="1096258">
                <a:moveTo>
                  <a:pt x="715343" y="0"/>
                </a:moveTo>
                <a:cubicBezTo>
                  <a:pt x="1110416" y="0"/>
                  <a:pt x="1430686" y="320270"/>
                  <a:pt x="1430686" y="715343"/>
                </a:cubicBezTo>
                <a:cubicBezTo>
                  <a:pt x="1430686" y="814111"/>
                  <a:pt x="1410669" y="908204"/>
                  <a:pt x="1374471" y="993787"/>
                </a:cubicBezTo>
                <a:lnTo>
                  <a:pt x="1318852" y="1096258"/>
                </a:lnTo>
                <a:lnTo>
                  <a:pt x="111835" y="1096258"/>
                </a:lnTo>
                <a:lnTo>
                  <a:pt x="56215" y="993787"/>
                </a:lnTo>
                <a:cubicBezTo>
                  <a:pt x="20017" y="908204"/>
                  <a:pt x="0" y="814111"/>
                  <a:pt x="0" y="715343"/>
                </a:cubicBezTo>
                <a:cubicBezTo>
                  <a:pt x="0" y="320270"/>
                  <a:pt x="320270" y="0"/>
                  <a:pt x="715343" y="0"/>
                </a:cubicBezTo>
                <a:close/>
              </a:path>
            </a:pathLst>
          </a:custGeom>
          <a:blipFill>
            <a:blip r:embed="rId6"/>
            <a:stretch>
              <a:fillRect l="-62761" t="-2010" r="-53805" b="-7766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 Light"/>
              <a:ea typeface="+mn-ea"/>
              <a:cs typeface="+mn-cs"/>
            </a:endParaRPr>
          </a:p>
        </p:txBody>
      </p:sp>
      <p:sp>
        <p:nvSpPr>
          <p:cNvPr id="50" name="Freeform: Shape 49" descr="team member headshot&#10;">
            <a:extLst>
              <a:ext uri="{FF2B5EF4-FFF2-40B4-BE49-F238E27FC236}">
                <a16:creationId xmlns:a16="http://schemas.microsoft.com/office/drawing/2014/main" id="{70F9A65A-C160-4E94-A408-0DB9B00BC034}"/>
              </a:ext>
            </a:extLst>
          </p:cNvPr>
          <p:cNvSpPr/>
          <p:nvPr/>
        </p:nvSpPr>
        <p:spPr>
          <a:xfrm>
            <a:off x="3913760" y="4019259"/>
            <a:ext cx="1280160" cy="1005840"/>
          </a:xfrm>
          <a:custGeom>
            <a:avLst/>
            <a:gdLst>
              <a:gd name="connsiteX0" fmla="*/ 715343 w 1430686"/>
              <a:gd name="connsiteY0" fmla="*/ 0 h 1096258"/>
              <a:gd name="connsiteX1" fmla="*/ 1430686 w 1430686"/>
              <a:gd name="connsiteY1" fmla="*/ 715343 h 1096258"/>
              <a:gd name="connsiteX2" fmla="*/ 1374471 w 1430686"/>
              <a:gd name="connsiteY2" fmla="*/ 993787 h 1096258"/>
              <a:gd name="connsiteX3" fmla="*/ 1318852 w 1430686"/>
              <a:gd name="connsiteY3" fmla="*/ 1096258 h 1096258"/>
              <a:gd name="connsiteX4" fmla="*/ 111835 w 1430686"/>
              <a:gd name="connsiteY4" fmla="*/ 1096258 h 1096258"/>
              <a:gd name="connsiteX5" fmla="*/ 56215 w 1430686"/>
              <a:gd name="connsiteY5" fmla="*/ 993787 h 1096258"/>
              <a:gd name="connsiteX6" fmla="*/ 0 w 1430686"/>
              <a:gd name="connsiteY6" fmla="*/ 715343 h 1096258"/>
              <a:gd name="connsiteX7" fmla="*/ 715343 w 1430686"/>
              <a:gd name="connsiteY7" fmla="*/ 0 h 10962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430686" h="1096258">
                <a:moveTo>
                  <a:pt x="715343" y="0"/>
                </a:moveTo>
                <a:cubicBezTo>
                  <a:pt x="1110416" y="0"/>
                  <a:pt x="1430686" y="320270"/>
                  <a:pt x="1430686" y="715343"/>
                </a:cubicBezTo>
                <a:cubicBezTo>
                  <a:pt x="1430686" y="814111"/>
                  <a:pt x="1410669" y="908204"/>
                  <a:pt x="1374471" y="993787"/>
                </a:cubicBezTo>
                <a:lnTo>
                  <a:pt x="1318852" y="1096258"/>
                </a:lnTo>
                <a:lnTo>
                  <a:pt x="111835" y="1096258"/>
                </a:lnTo>
                <a:lnTo>
                  <a:pt x="56215" y="993787"/>
                </a:lnTo>
                <a:cubicBezTo>
                  <a:pt x="20017" y="908204"/>
                  <a:pt x="0" y="814111"/>
                  <a:pt x="0" y="715343"/>
                </a:cubicBezTo>
                <a:cubicBezTo>
                  <a:pt x="0" y="320270"/>
                  <a:pt x="320270" y="0"/>
                  <a:pt x="715343" y="0"/>
                </a:cubicBezTo>
                <a:close/>
              </a:path>
            </a:pathLst>
          </a:custGeom>
          <a:blipFill>
            <a:blip r:embed="rId7"/>
            <a:stretch>
              <a:fillRect l="-124420" t="-32717" r="-39971" b="-116827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 Light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6D30448-15E6-4447-A6A6-A2E0B11CD110}"/>
              </a:ext>
            </a:extLst>
          </p:cNvPr>
          <p:cNvSpPr txBox="1"/>
          <p:nvPr/>
        </p:nvSpPr>
        <p:spPr>
          <a:xfrm rot="16200000">
            <a:off x="-1017419" y="2328549"/>
            <a:ext cx="24269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venir Next LT Pro Light"/>
                <a:ea typeface="+mn-ea"/>
                <a:cs typeface="+mn-cs"/>
              </a:rPr>
              <a:t>CHILDREN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2124E5D4-FDE0-4EF5-8CD7-CE24C25BFD81}"/>
              </a:ext>
            </a:extLst>
          </p:cNvPr>
          <p:cNvSpPr txBox="1"/>
          <p:nvPr/>
        </p:nvSpPr>
        <p:spPr>
          <a:xfrm rot="16200000">
            <a:off x="-801976" y="4228787"/>
            <a:ext cx="242696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venir Next LT Pro Light"/>
                <a:ea typeface="+mn-ea"/>
                <a:cs typeface="+mn-cs"/>
              </a:rPr>
              <a:t>GRAND CHILDREN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3A7992D7-1E78-4949-A154-240C2E78C9DC}"/>
              </a:ext>
            </a:extLst>
          </p:cNvPr>
          <p:cNvSpPr/>
          <p:nvPr/>
        </p:nvSpPr>
        <p:spPr>
          <a:xfrm>
            <a:off x="5632541" y="5009141"/>
            <a:ext cx="1828800" cy="548640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 w="9525" cap="rnd" cmpd="sng" algn="ctr">
            <a:noFill/>
            <a:prstDash val="solid"/>
          </a:ln>
          <a:effectLst/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5715" tIns="5715" rIns="5715" bIns="54011" numCol="1" spcCol="1270" anchor="ctr" anchorCtr="0">
            <a:noAutofit/>
            <a:flatTx/>
          </a:bodyPr>
          <a:lstStyle/>
          <a:p>
            <a:pPr marL="0" marR="0" lvl="0" indent="0" algn="ctr" defTabSz="4000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172DA6">
                    <a:lumMod val="50000"/>
                  </a:srgbClr>
                </a:solidFill>
                <a:effectLst/>
                <a:uLnTx/>
                <a:uFillTx/>
                <a:latin typeface="Agency FB" panose="020B0503020202020204" pitchFamily="34" charset="0"/>
                <a:ea typeface="+mn-ea"/>
                <a:cs typeface="+mn-cs"/>
              </a:rPr>
              <a:t>Herod Agrippa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rPr>
              <a:t>I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172DA6">
                  <a:lumMod val="50000"/>
                </a:srgbClr>
              </a:solidFill>
              <a:effectLst/>
              <a:uLnTx/>
              <a:uFillTx/>
              <a:latin typeface="Agency FB" panose="020B0503020202020204" pitchFamily="34" charset="0"/>
              <a:ea typeface="+mn-ea"/>
              <a:cs typeface="+mn-cs"/>
            </a:endParaRP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60CBAB96-F0E8-4493-B586-603580FE87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6094513" y="1923878"/>
            <a:ext cx="0" cy="377712"/>
          </a:xfrm>
          <a:prstGeom prst="line">
            <a:avLst/>
          </a:prstGeom>
          <a:ln w="28575">
            <a:solidFill>
              <a:schemeClr val="tx1"/>
            </a:solidFill>
            <a:prstDash val="solid"/>
            <a:headEnd type="none" w="sm" len="sm"/>
            <a:tailEnd type="none" w="sm" len="sm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Freeform: Shape 28" descr="team member headshot">
            <a:extLst>
              <a:ext uri="{FF2B5EF4-FFF2-40B4-BE49-F238E27FC236}">
                <a16:creationId xmlns:a16="http://schemas.microsoft.com/office/drawing/2014/main" id="{CD8A624C-BC78-4525-8A21-C57E0338B654}"/>
              </a:ext>
            </a:extLst>
          </p:cNvPr>
          <p:cNvSpPr/>
          <p:nvPr/>
        </p:nvSpPr>
        <p:spPr>
          <a:xfrm>
            <a:off x="5404797" y="2161354"/>
            <a:ext cx="1280160" cy="1005840"/>
          </a:xfrm>
          <a:custGeom>
            <a:avLst/>
            <a:gdLst>
              <a:gd name="connsiteX0" fmla="*/ 715343 w 1430686"/>
              <a:gd name="connsiteY0" fmla="*/ 0 h 1096258"/>
              <a:gd name="connsiteX1" fmla="*/ 1430686 w 1430686"/>
              <a:gd name="connsiteY1" fmla="*/ 715343 h 1096258"/>
              <a:gd name="connsiteX2" fmla="*/ 1374471 w 1430686"/>
              <a:gd name="connsiteY2" fmla="*/ 993787 h 1096258"/>
              <a:gd name="connsiteX3" fmla="*/ 1318852 w 1430686"/>
              <a:gd name="connsiteY3" fmla="*/ 1096258 h 1096258"/>
              <a:gd name="connsiteX4" fmla="*/ 111835 w 1430686"/>
              <a:gd name="connsiteY4" fmla="*/ 1096258 h 1096258"/>
              <a:gd name="connsiteX5" fmla="*/ 56215 w 1430686"/>
              <a:gd name="connsiteY5" fmla="*/ 993787 h 1096258"/>
              <a:gd name="connsiteX6" fmla="*/ 0 w 1430686"/>
              <a:gd name="connsiteY6" fmla="*/ 715343 h 1096258"/>
              <a:gd name="connsiteX7" fmla="*/ 715343 w 1430686"/>
              <a:gd name="connsiteY7" fmla="*/ 0 h 10962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430686" h="1096258">
                <a:moveTo>
                  <a:pt x="715343" y="0"/>
                </a:moveTo>
                <a:cubicBezTo>
                  <a:pt x="1110416" y="0"/>
                  <a:pt x="1430686" y="320270"/>
                  <a:pt x="1430686" y="715343"/>
                </a:cubicBezTo>
                <a:cubicBezTo>
                  <a:pt x="1430686" y="814111"/>
                  <a:pt x="1410669" y="908204"/>
                  <a:pt x="1374471" y="993787"/>
                </a:cubicBezTo>
                <a:lnTo>
                  <a:pt x="1318852" y="1096258"/>
                </a:lnTo>
                <a:lnTo>
                  <a:pt x="111835" y="1096258"/>
                </a:lnTo>
                <a:lnTo>
                  <a:pt x="56215" y="993787"/>
                </a:lnTo>
                <a:cubicBezTo>
                  <a:pt x="20017" y="908204"/>
                  <a:pt x="0" y="814111"/>
                  <a:pt x="0" y="715343"/>
                </a:cubicBezTo>
                <a:cubicBezTo>
                  <a:pt x="0" y="320270"/>
                  <a:pt x="320270" y="0"/>
                  <a:pt x="715343" y="0"/>
                </a:cubicBezTo>
                <a:close/>
              </a:path>
            </a:pathLst>
          </a:custGeom>
          <a:blipFill>
            <a:blip r:embed="rId8"/>
            <a:stretch>
              <a:fillRect l="-21927" t="-18995" r="-9117" b="-20698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 Light"/>
              <a:ea typeface="+mn-ea"/>
              <a:cs typeface="+mn-cs"/>
            </a:endParaRPr>
          </a:p>
        </p:txBody>
      </p:sp>
      <p:sp>
        <p:nvSpPr>
          <p:cNvPr id="30" name="Rectangle: Rounded Corners 29" descr="team member headshot">
            <a:extLst>
              <a:ext uri="{FF2B5EF4-FFF2-40B4-BE49-F238E27FC236}">
                <a16:creationId xmlns:a16="http://schemas.microsoft.com/office/drawing/2014/main" id="{8866A9CC-9947-40B3-9F82-79ABB50BBFD7}"/>
              </a:ext>
            </a:extLst>
          </p:cNvPr>
          <p:cNvSpPr/>
          <p:nvPr/>
        </p:nvSpPr>
        <p:spPr>
          <a:xfrm>
            <a:off x="5179180" y="3143304"/>
            <a:ext cx="1828800" cy="54864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9525" cap="rnd" cmpd="sng" algn="ctr">
            <a:noFill/>
            <a:prstDash val="solid"/>
          </a:ln>
          <a:effectLst/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5715" tIns="5715" rIns="5715" bIns="54011" numCol="1" spcCol="1270" anchor="ctr" anchorCtr="0">
            <a:noAutofit/>
            <a:flatTx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172DA6">
                    <a:lumMod val="50000"/>
                  </a:srgbClr>
                </a:solidFill>
                <a:effectLst/>
                <a:uLnTx/>
                <a:uFillTx/>
                <a:latin typeface="Agency FB" panose="020B0503020202020204" pitchFamily="34" charset="0"/>
                <a:ea typeface="+mn-ea"/>
                <a:cs typeface="+mn-cs"/>
              </a:rPr>
              <a:t>Aristobulus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rPr>
              <a:t> </a:t>
            </a:r>
          </a:p>
        </p:txBody>
      </p:sp>
      <p:cxnSp>
        <p:nvCxnSpPr>
          <p:cNvPr id="31" name="Connector: Elbow 30">
            <a:extLst>
              <a:ext uri="{FF2B5EF4-FFF2-40B4-BE49-F238E27FC236}">
                <a16:creationId xmlns:a16="http://schemas.microsoft.com/office/drawing/2014/main" id="{7F453580-3ED6-4D19-A7B1-11B282FE5C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rot="10800000" flipV="1">
            <a:off x="4561603" y="3879165"/>
            <a:ext cx="1980000" cy="269558"/>
          </a:xfrm>
          <a:prstGeom prst="bentConnector3">
            <a:avLst>
              <a:gd name="adj1" fmla="val 100008"/>
            </a:avLst>
          </a:prstGeom>
          <a:ln w="28575">
            <a:solidFill>
              <a:schemeClr val="tx1"/>
            </a:solidFill>
            <a:prstDash val="solid"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4656AEDF-0235-47AC-AA98-C214F76A35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6536522" y="3866067"/>
            <a:ext cx="0" cy="377712"/>
          </a:xfrm>
          <a:prstGeom prst="line">
            <a:avLst/>
          </a:prstGeom>
          <a:ln w="28575">
            <a:solidFill>
              <a:schemeClr val="tx1"/>
            </a:solidFill>
            <a:prstDash val="solid"/>
            <a:headEnd type="none" w="sm" len="sm"/>
            <a:tailEnd type="none" w="sm" len="sm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Freeform: Shape 26" descr="team member headshot&#10;">
            <a:extLst>
              <a:ext uri="{FF2B5EF4-FFF2-40B4-BE49-F238E27FC236}">
                <a16:creationId xmlns:a16="http://schemas.microsoft.com/office/drawing/2014/main" id="{971A28B6-15B9-4E33-8A13-5BA75945260F}"/>
              </a:ext>
            </a:extLst>
          </p:cNvPr>
          <p:cNvSpPr/>
          <p:nvPr/>
        </p:nvSpPr>
        <p:spPr>
          <a:xfrm>
            <a:off x="5921751" y="3996368"/>
            <a:ext cx="1280160" cy="1005840"/>
          </a:xfrm>
          <a:custGeom>
            <a:avLst/>
            <a:gdLst>
              <a:gd name="connsiteX0" fmla="*/ 715343 w 1430686"/>
              <a:gd name="connsiteY0" fmla="*/ 0 h 1096258"/>
              <a:gd name="connsiteX1" fmla="*/ 1430686 w 1430686"/>
              <a:gd name="connsiteY1" fmla="*/ 715343 h 1096258"/>
              <a:gd name="connsiteX2" fmla="*/ 1374471 w 1430686"/>
              <a:gd name="connsiteY2" fmla="*/ 993787 h 1096258"/>
              <a:gd name="connsiteX3" fmla="*/ 1318852 w 1430686"/>
              <a:gd name="connsiteY3" fmla="*/ 1096258 h 1096258"/>
              <a:gd name="connsiteX4" fmla="*/ 111835 w 1430686"/>
              <a:gd name="connsiteY4" fmla="*/ 1096258 h 1096258"/>
              <a:gd name="connsiteX5" fmla="*/ 56215 w 1430686"/>
              <a:gd name="connsiteY5" fmla="*/ 993787 h 1096258"/>
              <a:gd name="connsiteX6" fmla="*/ 0 w 1430686"/>
              <a:gd name="connsiteY6" fmla="*/ 715343 h 1096258"/>
              <a:gd name="connsiteX7" fmla="*/ 715343 w 1430686"/>
              <a:gd name="connsiteY7" fmla="*/ 0 h 10962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430686" h="1096258">
                <a:moveTo>
                  <a:pt x="715343" y="0"/>
                </a:moveTo>
                <a:cubicBezTo>
                  <a:pt x="1110416" y="0"/>
                  <a:pt x="1430686" y="320270"/>
                  <a:pt x="1430686" y="715343"/>
                </a:cubicBezTo>
                <a:cubicBezTo>
                  <a:pt x="1430686" y="814111"/>
                  <a:pt x="1410669" y="908204"/>
                  <a:pt x="1374471" y="993787"/>
                </a:cubicBezTo>
                <a:lnTo>
                  <a:pt x="1318852" y="1096258"/>
                </a:lnTo>
                <a:lnTo>
                  <a:pt x="111835" y="1096258"/>
                </a:lnTo>
                <a:lnTo>
                  <a:pt x="56215" y="993787"/>
                </a:lnTo>
                <a:cubicBezTo>
                  <a:pt x="20017" y="908204"/>
                  <a:pt x="0" y="814111"/>
                  <a:pt x="0" y="715343"/>
                </a:cubicBezTo>
                <a:cubicBezTo>
                  <a:pt x="0" y="320270"/>
                  <a:pt x="320270" y="0"/>
                  <a:pt x="715343" y="0"/>
                </a:cubicBezTo>
                <a:close/>
              </a:path>
            </a:pathLst>
          </a:custGeom>
          <a:blipFill>
            <a:blip r:embed="rId9"/>
            <a:stretch>
              <a:fillRect l="-31912" t="-6896" r="-31618" b="-34715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 Light"/>
              <a:ea typeface="+mn-ea"/>
              <a:cs typeface="+mn-cs"/>
            </a:endParaRPr>
          </a:p>
        </p:txBody>
      </p:sp>
      <p:cxnSp>
        <p:nvCxnSpPr>
          <p:cNvPr id="35" name="Connector: Elbow 34">
            <a:extLst>
              <a:ext uri="{FF2B5EF4-FFF2-40B4-BE49-F238E27FC236}">
                <a16:creationId xmlns:a16="http://schemas.microsoft.com/office/drawing/2014/main" id="{78F478D5-DA74-4459-A6C6-34188600FB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rot="10800000">
            <a:off x="1188016" y="3690636"/>
            <a:ext cx="2725745" cy="1162825"/>
          </a:xfrm>
          <a:prstGeom prst="bentConnector3">
            <a:avLst>
              <a:gd name="adj1" fmla="val 99947"/>
            </a:avLst>
          </a:prstGeom>
          <a:ln w="28575">
            <a:solidFill>
              <a:schemeClr val="tx1"/>
            </a:solidFill>
            <a:prstDash val="solid"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nector: Elbow 35">
            <a:extLst>
              <a:ext uri="{FF2B5EF4-FFF2-40B4-BE49-F238E27FC236}">
                <a16:creationId xmlns:a16="http://schemas.microsoft.com/office/drawing/2014/main" id="{0AFD22F8-6F19-4893-B76F-1281715383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rot="10800000" flipV="1">
            <a:off x="4561602" y="3315934"/>
            <a:ext cx="6287895" cy="2359606"/>
          </a:xfrm>
          <a:prstGeom prst="bentConnector3">
            <a:avLst>
              <a:gd name="adj1" fmla="val -3018"/>
            </a:avLst>
          </a:prstGeom>
          <a:ln w="28575">
            <a:solidFill>
              <a:schemeClr val="tx1"/>
            </a:solidFill>
            <a:prstDash val="solid"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04D87659-7A9F-4DBF-8DC4-6A4D997E4D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4561602" y="5317005"/>
            <a:ext cx="0" cy="377712"/>
          </a:xfrm>
          <a:prstGeom prst="line">
            <a:avLst/>
          </a:prstGeom>
          <a:ln w="28575">
            <a:solidFill>
              <a:schemeClr val="tx1"/>
            </a:solidFill>
            <a:prstDash val="solid"/>
            <a:headEnd type="none" w="sm" len="sm"/>
            <a:tailEnd type="none" w="sm" len="sm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5" name="Rectangle: Rounded Corners 194">
            <a:extLst>
              <a:ext uri="{FF2B5EF4-FFF2-40B4-BE49-F238E27FC236}">
                <a16:creationId xmlns:a16="http://schemas.microsoft.com/office/drawing/2014/main" id="{81AC151D-872D-4D73-AE29-952F653257C0}"/>
              </a:ext>
            </a:extLst>
          </p:cNvPr>
          <p:cNvSpPr/>
          <p:nvPr/>
        </p:nvSpPr>
        <p:spPr>
          <a:xfrm>
            <a:off x="3634010" y="5038197"/>
            <a:ext cx="1828800" cy="548640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 w="9525" cap="rnd" cmpd="sng" algn="ctr">
            <a:noFill/>
            <a:prstDash val="solid"/>
          </a:ln>
          <a:effectLst/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5715" tIns="5715" rIns="5715" bIns="54011" numCol="1" spcCol="1270" anchor="ctr" anchorCtr="0">
            <a:noAutofit/>
            <a:flatTx/>
          </a:bodyPr>
          <a:lstStyle/>
          <a:p>
            <a:pPr marL="0" marR="0" lvl="0" indent="0" algn="ctr" defTabSz="4000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172DA6">
                    <a:lumMod val="50000"/>
                  </a:srgbClr>
                </a:solidFill>
                <a:effectLst/>
                <a:uLnTx/>
                <a:uFillTx/>
                <a:latin typeface="Agency FB" panose="020B0503020202020204" pitchFamily="34" charset="0"/>
                <a:ea typeface="+mn-ea"/>
                <a:cs typeface="+mn-cs"/>
              </a:rPr>
              <a:t>Herodias 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172DA6">
                  <a:lumMod val="50000"/>
                </a:srgbClr>
              </a:solidFill>
              <a:effectLst/>
              <a:uLnTx/>
              <a:uFillTx/>
              <a:latin typeface="Agency FB" panose="020B0503020202020204" pitchFamily="34" charset="0"/>
              <a:ea typeface="+mn-ea"/>
              <a:cs typeface="+mn-cs"/>
            </a:endParaRPr>
          </a:p>
        </p:txBody>
      </p:sp>
      <p:sp>
        <p:nvSpPr>
          <p:cNvPr id="156" name="Rectangle: Rounded Corners 155">
            <a:extLst>
              <a:ext uri="{FF2B5EF4-FFF2-40B4-BE49-F238E27FC236}">
                <a16:creationId xmlns:a16="http://schemas.microsoft.com/office/drawing/2014/main" id="{A2C318BC-6BF6-496E-9A8C-13F9CFE491B5}"/>
              </a:ext>
            </a:extLst>
          </p:cNvPr>
          <p:cNvSpPr/>
          <p:nvPr/>
        </p:nvSpPr>
        <p:spPr>
          <a:xfrm>
            <a:off x="10085408" y="3141627"/>
            <a:ext cx="1828800" cy="54864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9525" cap="rnd" cmpd="sng" algn="ctr">
            <a:noFill/>
            <a:prstDash val="solid"/>
          </a:ln>
          <a:effectLst/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5715" tIns="5715" rIns="5715" bIns="54011" numCol="1" spcCol="1270" anchor="ctr" anchorCtr="0">
            <a:noAutofit/>
            <a:flatTx/>
          </a:bodyPr>
          <a:lstStyle/>
          <a:p>
            <a:pPr marL="0" marR="0" lvl="0" indent="0" algn="ctr" defTabSz="4000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172DA6">
                    <a:lumMod val="50000"/>
                  </a:srgbClr>
                </a:solidFill>
                <a:effectLst/>
                <a:uLnTx/>
                <a:uFillTx/>
                <a:latin typeface="Agency FB" panose="020B0503020202020204" pitchFamily="34" charset="0"/>
                <a:ea typeface="+mn-ea"/>
                <a:cs typeface="+mn-cs"/>
              </a:rPr>
              <a:t>Herod Antipas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172DA6">
                  <a:lumMod val="50000"/>
                </a:srgbClr>
              </a:solidFill>
              <a:effectLst/>
              <a:uLnTx/>
              <a:uFillTx/>
              <a:latin typeface="Agency FB" panose="020B0503020202020204" pitchFamily="34" charset="0"/>
              <a:ea typeface="+mn-ea"/>
              <a:cs typeface="+mn-cs"/>
            </a:endParaRPr>
          </a:p>
        </p:txBody>
      </p:sp>
      <p:pic>
        <p:nvPicPr>
          <p:cNvPr id="46" name="Picture 45" descr="A couple of red hearts&#10;&#10;Description automatically generated">
            <a:extLst>
              <a:ext uri="{FF2B5EF4-FFF2-40B4-BE49-F238E27FC236}">
                <a16:creationId xmlns:a16="http://schemas.microsoft.com/office/drawing/2014/main" id="{3188ECAE-7D6D-495B-A43D-EA8999DC96D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262494" y="4147467"/>
            <a:ext cx="1449048" cy="1449048"/>
          </a:xfrm>
          <a:prstGeom prst="rect">
            <a:avLst/>
          </a:prstGeom>
        </p:spPr>
      </p:pic>
      <p:pic>
        <p:nvPicPr>
          <p:cNvPr id="32" name="Picture 31" descr="A pink heart with black lines on a yellow background&#10;&#10;Description automatically generated">
            <a:extLst>
              <a:ext uri="{FF2B5EF4-FFF2-40B4-BE49-F238E27FC236}">
                <a16:creationId xmlns:a16="http://schemas.microsoft.com/office/drawing/2014/main" id="{157B9FFD-F966-453B-9F18-385413418064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EA00"/>
              </a:clrFrom>
              <a:clrTo>
                <a:srgbClr val="FFEA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717508" y="3570168"/>
            <a:ext cx="2417584" cy="2417584"/>
          </a:xfrm>
          <a:prstGeom prst="rect">
            <a:avLst/>
          </a:prstGeom>
        </p:spPr>
      </p:pic>
      <p:sp>
        <p:nvSpPr>
          <p:cNvPr id="51" name="Rectangle 50">
            <a:extLst>
              <a:ext uri="{FF2B5EF4-FFF2-40B4-BE49-F238E27FC236}">
                <a16:creationId xmlns:a16="http://schemas.microsoft.com/office/drawing/2014/main" id="{EB9368D0-7D5E-4B12-B877-029EABF40725}"/>
              </a:ext>
            </a:extLst>
          </p:cNvPr>
          <p:cNvSpPr/>
          <p:nvPr/>
        </p:nvSpPr>
        <p:spPr>
          <a:xfrm>
            <a:off x="343019" y="5738520"/>
            <a:ext cx="11816078" cy="991518"/>
          </a:xfrm>
          <a:prstGeom prst="rect">
            <a:avLst/>
          </a:prstGeom>
          <a:solidFill>
            <a:schemeClr val="accent4">
              <a:lumMod val="40000"/>
              <a:lumOff val="60000"/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 Light"/>
              <a:ea typeface="+mn-ea"/>
              <a:cs typeface="+mn-cs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6D1D64DC-AFE1-4F36-983C-3676F5D70174}"/>
              </a:ext>
            </a:extLst>
          </p:cNvPr>
          <p:cNvSpPr txBox="1"/>
          <p:nvPr/>
        </p:nvSpPr>
        <p:spPr>
          <a:xfrm rot="16200000">
            <a:off x="-214809" y="5837958"/>
            <a:ext cx="12862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venir Next LT Pro Light"/>
                <a:ea typeface="+mn-ea"/>
                <a:cs typeface="+mn-cs"/>
              </a:rPr>
              <a:t>GREAT GRAND CHILDREN</a:t>
            </a:r>
          </a:p>
        </p:txBody>
      </p: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F75347AF-C411-445B-A5BD-52934E2CC8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2000668" y="4853461"/>
            <a:ext cx="0" cy="295935"/>
          </a:xfrm>
          <a:prstGeom prst="line">
            <a:avLst/>
          </a:prstGeom>
          <a:ln w="28575">
            <a:solidFill>
              <a:schemeClr val="tx1"/>
            </a:solidFill>
            <a:prstDash val="solid"/>
            <a:headEnd type="none" w="sm" len="sm"/>
            <a:tailEnd type="none" w="sm" len="sm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id="{23FA9F4A-F5BF-4BB6-B134-945421EE7183}"/>
              </a:ext>
            </a:extLst>
          </p:cNvPr>
          <p:cNvSpPr/>
          <p:nvPr/>
        </p:nvSpPr>
        <p:spPr>
          <a:xfrm>
            <a:off x="1090642" y="6155236"/>
            <a:ext cx="1828800" cy="54864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 w="9525" cap="rnd" cmpd="sng" algn="ctr">
            <a:noFill/>
            <a:prstDash val="solid"/>
          </a:ln>
          <a:effectLst/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5715" tIns="5715" rIns="5715" bIns="54011" numCol="1" spcCol="1270" anchor="ctr" anchorCtr="0">
            <a:noAutofit/>
            <a:flatTx/>
          </a:bodyPr>
          <a:lstStyle/>
          <a:p>
            <a:pPr marL="0" marR="0" lvl="0" indent="0" algn="ctr" defTabSz="4000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172DA6">
                    <a:lumMod val="50000"/>
                  </a:srgbClr>
                </a:solidFill>
                <a:effectLst/>
                <a:uLnTx/>
                <a:uFillTx/>
                <a:latin typeface="Agency FB" panose="020B0503020202020204" pitchFamily="34" charset="0"/>
                <a:ea typeface="+mn-ea"/>
                <a:cs typeface="+mn-cs"/>
              </a:rPr>
              <a:t>Salome 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172DA6">
                  <a:lumMod val="50000"/>
                </a:srgbClr>
              </a:solidFill>
              <a:effectLst/>
              <a:uLnTx/>
              <a:uFillTx/>
              <a:latin typeface="Agency FB" panose="020B0503020202020204" pitchFamily="34" charset="0"/>
              <a:ea typeface="+mn-ea"/>
              <a:cs typeface="+mn-cs"/>
            </a:endParaRPr>
          </a:p>
        </p:txBody>
      </p:sp>
      <p:sp>
        <p:nvSpPr>
          <p:cNvPr id="57" name="Freeform: Shape 56" descr="team member headshot&#10;">
            <a:extLst>
              <a:ext uri="{FF2B5EF4-FFF2-40B4-BE49-F238E27FC236}">
                <a16:creationId xmlns:a16="http://schemas.microsoft.com/office/drawing/2014/main" id="{1822E952-7976-4E7F-A698-D901DC0CB1DB}"/>
              </a:ext>
            </a:extLst>
          </p:cNvPr>
          <p:cNvSpPr/>
          <p:nvPr/>
        </p:nvSpPr>
        <p:spPr>
          <a:xfrm>
            <a:off x="1354585" y="5149396"/>
            <a:ext cx="1280160" cy="1005840"/>
          </a:xfrm>
          <a:custGeom>
            <a:avLst/>
            <a:gdLst>
              <a:gd name="connsiteX0" fmla="*/ 715343 w 1430686"/>
              <a:gd name="connsiteY0" fmla="*/ 0 h 1096258"/>
              <a:gd name="connsiteX1" fmla="*/ 1430686 w 1430686"/>
              <a:gd name="connsiteY1" fmla="*/ 715343 h 1096258"/>
              <a:gd name="connsiteX2" fmla="*/ 1374471 w 1430686"/>
              <a:gd name="connsiteY2" fmla="*/ 993787 h 1096258"/>
              <a:gd name="connsiteX3" fmla="*/ 1318852 w 1430686"/>
              <a:gd name="connsiteY3" fmla="*/ 1096258 h 1096258"/>
              <a:gd name="connsiteX4" fmla="*/ 111835 w 1430686"/>
              <a:gd name="connsiteY4" fmla="*/ 1096258 h 1096258"/>
              <a:gd name="connsiteX5" fmla="*/ 56215 w 1430686"/>
              <a:gd name="connsiteY5" fmla="*/ 993787 h 1096258"/>
              <a:gd name="connsiteX6" fmla="*/ 0 w 1430686"/>
              <a:gd name="connsiteY6" fmla="*/ 715343 h 1096258"/>
              <a:gd name="connsiteX7" fmla="*/ 715343 w 1430686"/>
              <a:gd name="connsiteY7" fmla="*/ 0 h 10962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430686" h="1096258">
                <a:moveTo>
                  <a:pt x="715343" y="0"/>
                </a:moveTo>
                <a:cubicBezTo>
                  <a:pt x="1110416" y="0"/>
                  <a:pt x="1430686" y="320270"/>
                  <a:pt x="1430686" y="715343"/>
                </a:cubicBezTo>
                <a:cubicBezTo>
                  <a:pt x="1430686" y="814111"/>
                  <a:pt x="1410669" y="908204"/>
                  <a:pt x="1374471" y="993787"/>
                </a:cubicBezTo>
                <a:lnTo>
                  <a:pt x="1318852" y="1096258"/>
                </a:lnTo>
                <a:lnTo>
                  <a:pt x="111835" y="1096258"/>
                </a:lnTo>
                <a:lnTo>
                  <a:pt x="56215" y="993787"/>
                </a:lnTo>
                <a:cubicBezTo>
                  <a:pt x="20017" y="908204"/>
                  <a:pt x="0" y="814111"/>
                  <a:pt x="0" y="715343"/>
                </a:cubicBezTo>
                <a:cubicBezTo>
                  <a:pt x="0" y="320270"/>
                  <a:pt x="320270" y="0"/>
                  <a:pt x="715343" y="0"/>
                </a:cubicBezTo>
                <a:close/>
              </a:path>
            </a:pathLst>
          </a:custGeom>
          <a:blipFill>
            <a:blip r:embed="rId12"/>
            <a:stretch>
              <a:fillRect l="-2844" r="-10609" b="-7082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 Light"/>
              <a:ea typeface="+mn-ea"/>
              <a:cs typeface="+mn-cs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9CC5D133-42C7-48FA-9371-40032D1B52DB}"/>
              </a:ext>
            </a:extLst>
          </p:cNvPr>
          <p:cNvSpPr/>
          <p:nvPr/>
        </p:nvSpPr>
        <p:spPr>
          <a:xfrm>
            <a:off x="7792266" y="183384"/>
            <a:ext cx="247022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Latha" panose="020B0604020202020204" pitchFamily="34" charset="0"/>
              </a:rPr>
              <a:t>John the Baptist’s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Latha" panose="020B0604020202020204" pitchFamily="34" charset="0"/>
              </a:rPr>
              <a:t>Rebuked this Marriage  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enir Next LT Pro Light"/>
              <a:ea typeface="+mn-ea"/>
              <a:cs typeface="+mn-cs"/>
            </a:endParaRPr>
          </a:p>
        </p:txBody>
      </p: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813C0968-5BD4-4B93-8E01-1B32586E95FA}"/>
              </a:ext>
            </a:extLst>
          </p:cNvPr>
          <p:cNvCxnSpPr/>
          <p:nvPr/>
        </p:nvCxnSpPr>
        <p:spPr>
          <a:xfrm>
            <a:off x="8935329" y="977515"/>
            <a:ext cx="0" cy="4593072"/>
          </a:xfrm>
          <a:prstGeom prst="straightConnector1">
            <a:avLst/>
          </a:prstGeom>
          <a:ln w="57150">
            <a:solidFill>
              <a:srgbClr val="20A47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6863306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9A57C38C-C78D-4FAF-8354-AF307327A308}"/>
              </a:ext>
            </a:extLst>
          </p:cNvPr>
          <p:cNvSpPr/>
          <p:nvPr/>
        </p:nvSpPr>
        <p:spPr>
          <a:xfrm>
            <a:off x="345440" y="1952010"/>
            <a:ext cx="8989060" cy="1805597"/>
          </a:xfrm>
          <a:prstGeom prst="rect">
            <a:avLst/>
          </a:prstGeom>
          <a:solidFill>
            <a:schemeClr val="accent1"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 Light"/>
              <a:ea typeface="+mn-ea"/>
              <a:cs typeface="+mn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B5C476D-49D0-4712-8A4F-8110A2425D0D}"/>
              </a:ext>
            </a:extLst>
          </p:cNvPr>
          <p:cNvSpPr/>
          <p:nvPr/>
        </p:nvSpPr>
        <p:spPr>
          <a:xfrm>
            <a:off x="9329111" y="9030"/>
            <a:ext cx="2862889" cy="3699406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 Light"/>
              <a:ea typeface="+mn-ea"/>
              <a:cs typeface="+mn-cs"/>
            </a:endParaRP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CA7E5150-1C5F-4906-913E-B5895A9BC47F}"/>
              </a:ext>
            </a:extLst>
          </p:cNvPr>
          <p:cNvSpPr/>
          <p:nvPr/>
        </p:nvSpPr>
        <p:spPr>
          <a:xfrm>
            <a:off x="345438" y="3712108"/>
            <a:ext cx="11846561" cy="2004641"/>
          </a:xfrm>
          <a:prstGeom prst="rect">
            <a:avLst/>
          </a:prstGeom>
          <a:solidFill>
            <a:schemeClr val="accent6">
              <a:lumMod val="40000"/>
              <a:lumOff val="60000"/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 Light"/>
              <a:ea typeface="+mn-ea"/>
              <a:cs typeface="+mn-cs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6D9B4A0-411D-4E7F-AB9E-95DE069B5C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498" y="-241076"/>
            <a:ext cx="6561378" cy="1244519"/>
          </a:xfrm>
        </p:spPr>
        <p:txBody>
          <a:bodyPr>
            <a:normAutofit/>
          </a:bodyPr>
          <a:lstStyle/>
          <a:p>
            <a:pPr defTabSz="400050">
              <a:spcAft>
                <a:spcPct val="35000"/>
              </a:spcAft>
            </a:pPr>
            <a:r>
              <a:rPr lang="en-GB" dirty="0">
                <a:solidFill>
                  <a:schemeClr val="accent5">
                    <a:lumMod val="50000"/>
                  </a:schemeClr>
                </a:solidFill>
                <a:latin typeface="Agency FB" panose="020B0503020202020204" pitchFamily="34" charset="0"/>
              </a:rPr>
              <a:t>King </a:t>
            </a:r>
            <a:r>
              <a:rPr lang="en-GB" dirty="0" err="1">
                <a:solidFill>
                  <a:schemeClr val="accent5">
                    <a:lumMod val="50000"/>
                  </a:schemeClr>
                </a:solidFill>
                <a:latin typeface="Agency FB" panose="020B0503020202020204" pitchFamily="34" charset="0"/>
              </a:rPr>
              <a:t>Aretas</a:t>
            </a:r>
            <a:r>
              <a:rPr lang="en-GB" dirty="0">
                <a:solidFill>
                  <a:schemeClr val="accent5">
                    <a:lumMod val="50000"/>
                  </a:schemeClr>
                </a:solidFill>
                <a:latin typeface="Agency FB" panose="020B0503020202020204" pitchFamily="34" charset="0"/>
              </a:rPr>
              <a:t>  </a:t>
            </a:r>
            <a:endParaRPr lang="en-US" dirty="0">
              <a:solidFill>
                <a:schemeClr val="accent5">
                  <a:lumMod val="50000"/>
                </a:schemeClr>
              </a:solidFill>
              <a:latin typeface="Agency FB" panose="020B0503020202020204" pitchFamily="34" charset="0"/>
            </a:endParaRPr>
          </a:p>
        </p:txBody>
      </p:sp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id="{215A627E-A616-4B35-A822-BCD857D053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6060008" y="3683187"/>
            <a:ext cx="0" cy="182880"/>
          </a:xfrm>
          <a:prstGeom prst="line">
            <a:avLst/>
          </a:prstGeom>
          <a:ln w="28575">
            <a:solidFill>
              <a:schemeClr val="tx1"/>
            </a:solidFill>
            <a:prstDash val="solid"/>
            <a:headEnd type="none" w="sm" len="sm"/>
            <a:tailEnd type="none" w="sm" len="sm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1" name="Straight Connector 200">
            <a:extLst>
              <a:ext uri="{FF2B5EF4-FFF2-40B4-BE49-F238E27FC236}">
                <a16:creationId xmlns:a16="http://schemas.microsoft.com/office/drawing/2014/main" id="{7B2075F3-49F1-4561-B16C-A60D139B4E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V="1">
            <a:off x="6091266" y="1143515"/>
            <a:ext cx="0" cy="819824"/>
          </a:xfrm>
          <a:prstGeom prst="line">
            <a:avLst/>
          </a:prstGeom>
          <a:ln w="28575">
            <a:solidFill>
              <a:schemeClr val="tx1"/>
            </a:solidFill>
            <a:prstDash val="solid"/>
            <a:headEnd type="none" w="sm" len="sm"/>
            <a:tailEnd type="none" w="sm" len="sm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ctor: Elbow 6">
            <a:extLst>
              <a:ext uri="{FF2B5EF4-FFF2-40B4-BE49-F238E27FC236}">
                <a16:creationId xmlns:a16="http://schemas.microsoft.com/office/drawing/2014/main" id="{1C54223A-2F2C-4434-A30B-92D8CEE93C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rot="10800000" flipV="1">
            <a:off x="1374196" y="1963303"/>
            <a:ext cx="4837934" cy="269558"/>
          </a:xfrm>
          <a:prstGeom prst="bentConnector3">
            <a:avLst>
              <a:gd name="adj1" fmla="val 100008"/>
            </a:avLst>
          </a:prstGeom>
          <a:ln w="28575">
            <a:solidFill>
              <a:schemeClr val="tx1"/>
            </a:solidFill>
            <a:prstDash val="solid"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Connector: Elbow 95">
            <a:extLst>
              <a:ext uri="{FF2B5EF4-FFF2-40B4-BE49-F238E27FC236}">
                <a16:creationId xmlns:a16="http://schemas.microsoft.com/office/drawing/2014/main" id="{185DC171-E6CD-4880-8EF4-7E0DB7F6C2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3177426" y="1963339"/>
            <a:ext cx="4971142" cy="252758"/>
          </a:xfrm>
          <a:prstGeom prst="bentConnector3">
            <a:avLst>
              <a:gd name="adj1" fmla="val 100252"/>
            </a:avLst>
          </a:prstGeom>
          <a:ln w="28575">
            <a:solidFill>
              <a:schemeClr val="tx1"/>
            </a:solidFill>
            <a:prstDash val="solid"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Freeform: Shape 3" descr="team member headshot&#10;">
            <a:extLst>
              <a:ext uri="{FF2B5EF4-FFF2-40B4-BE49-F238E27FC236}">
                <a16:creationId xmlns:a16="http://schemas.microsoft.com/office/drawing/2014/main" id="{74055C55-2E77-4139-8670-5F4B84119D2D}"/>
              </a:ext>
            </a:extLst>
          </p:cNvPr>
          <p:cNvSpPr/>
          <p:nvPr/>
        </p:nvSpPr>
        <p:spPr>
          <a:xfrm>
            <a:off x="5392977" y="264686"/>
            <a:ext cx="1430686" cy="1096258"/>
          </a:xfrm>
          <a:custGeom>
            <a:avLst/>
            <a:gdLst>
              <a:gd name="connsiteX0" fmla="*/ 715343 w 1430686"/>
              <a:gd name="connsiteY0" fmla="*/ 0 h 1096258"/>
              <a:gd name="connsiteX1" fmla="*/ 1430686 w 1430686"/>
              <a:gd name="connsiteY1" fmla="*/ 715343 h 1096258"/>
              <a:gd name="connsiteX2" fmla="*/ 1374471 w 1430686"/>
              <a:gd name="connsiteY2" fmla="*/ 993787 h 1096258"/>
              <a:gd name="connsiteX3" fmla="*/ 1318852 w 1430686"/>
              <a:gd name="connsiteY3" fmla="*/ 1096258 h 1096258"/>
              <a:gd name="connsiteX4" fmla="*/ 111835 w 1430686"/>
              <a:gd name="connsiteY4" fmla="*/ 1096258 h 1096258"/>
              <a:gd name="connsiteX5" fmla="*/ 56215 w 1430686"/>
              <a:gd name="connsiteY5" fmla="*/ 993787 h 1096258"/>
              <a:gd name="connsiteX6" fmla="*/ 0 w 1430686"/>
              <a:gd name="connsiteY6" fmla="*/ 715343 h 1096258"/>
              <a:gd name="connsiteX7" fmla="*/ 715343 w 1430686"/>
              <a:gd name="connsiteY7" fmla="*/ 0 h 10962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430686" h="1096258">
                <a:moveTo>
                  <a:pt x="715343" y="0"/>
                </a:moveTo>
                <a:cubicBezTo>
                  <a:pt x="1110416" y="0"/>
                  <a:pt x="1430686" y="320270"/>
                  <a:pt x="1430686" y="715343"/>
                </a:cubicBezTo>
                <a:cubicBezTo>
                  <a:pt x="1430686" y="814111"/>
                  <a:pt x="1410669" y="908204"/>
                  <a:pt x="1374471" y="993787"/>
                </a:cubicBezTo>
                <a:lnTo>
                  <a:pt x="1318852" y="1096258"/>
                </a:lnTo>
                <a:lnTo>
                  <a:pt x="111835" y="1096258"/>
                </a:lnTo>
                <a:lnTo>
                  <a:pt x="56215" y="993787"/>
                </a:lnTo>
                <a:cubicBezTo>
                  <a:pt x="20017" y="908204"/>
                  <a:pt x="0" y="814111"/>
                  <a:pt x="0" y="715343"/>
                </a:cubicBezTo>
                <a:cubicBezTo>
                  <a:pt x="0" y="320270"/>
                  <a:pt x="320270" y="0"/>
                  <a:pt x="715343" y="0"/>
                </a:cubicBezTo>
                <a:close/>
              </a:path>
            </a:pathLst>
          </a:custGeom>
          <a:blipFill dpi="0" rotWithShape="1">
            <a:blip r:embed="rId3"/>
            <a:srcRect/>
            <a:stretch>
              <a:fillRect l="-75216" t="-3570" r="-3312" b="-436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 Light"/>
              <a:ea typeface="+mn-ea"/>
              <a:cs typeface="+mn-cs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912543CF-3BD4-40B0-BB18-006DCC4331CA}"/>
              </a:ext>
            </a:extLst>
          </p:cNvPr>
          <p:cNvSpPr/>
          <p:nvPr/>
        </p:nvSpPr>
        <p:spPr>
          <a:xfrm>
            <a:off x="5193920" y="1347756"/>
            <a:ext cx="1828800" cy="54864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9525" cap="rnd" cmpd="sng" algn="ctr">
            <a:noFill/>
            <a:prstDash val="solid"/>
          </a:ln>
          <a:effectLst/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5715" tIns="5715" rIns="5715" bIns="54011" numCol="1" spcCol="1270" anchor="ctr" anchorCtr="0">
            <a:noAutofit/>
            <a:flatTx/>
          </a:bodyPr>
          <a:lstStyle/>
          <a:p>
            <a:pPr marL="0" marR="0" lvl="0" indent="0" algn="ctr" defTabSz="4000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172DA6">
                    <a:lumMod val="50000"/>
                  </a:srgbClr>
                </a:solidFill>
                <a:effectLst/>
                <a:uLnTx/>
                <a:uFillTx/>
                <a:latin typeface="Agency FB" panose="020B0503020202020204" pitchFamily="34" charset="0"/>
                <a:ea typeface="+mn-ea"/>
                <a:cs typeface="+mn-cs"/>
              </a:rPr>
              <a:t>Herod the Great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172DA6">
                  <a:lumMod val="50000"/>
                </a:srgbClr>
              </a:solidFill>
              <a:effectLst/>
              <a:uLnTx/>
              <a:uFillTx/>
              <a:latin typeface="Agency FB" panose="020B0503020202020204" pitchFamily="34" charset="0"/>
              <a:ea typeface="+mn-ea"/>
              <a:cs typeface="+mn-cs"/>
            </a:endParaRPr>
          </a:p>
        </p:txBody>
      </p:sp>
      <p:sp>
        <p:nvSpPr>
          <p:cNvPr id="11" name="Freeform: Shape 10" descr="team member headshot&#10;">
            <a:extLst>
              <a:ext uri="{FF2B5EF4-FFF2-40B4-BE49-F238E27FC236}">
                <a16:creationId xmlns:a16="http://schemas.microsoft.com/office/drawing/2014/main" id="{FF019CF1-8A4A-4512-9C57-824573E50F43}"/>
              </a:ext>
            </a:extLst>
          </p:cNvPr>
          <p:cNvSpPr/>
          <p:nvPr/>
        </p:nvSpPr>
        <p:spPr>
          <a:xfrm>
            <a:off x="734117" y="2130898"/>
            <a:ext cx="1280160" cy="1005840"/>
          </a:xfrm>
          <a:custGeom>
            <a:avLst/>
            <a:gdLst>
              <a:gd name="connsiteX0" fmla="*/ 715343 w 1430686"/>
              <a:gd name="connsiteY0" fmla="*/ 0 h 1096258"/>
              <a:gd name="connsiteX1" fmla="*/ 1430686 w 1430686"/>
              <a:gd name="connsiteY1" fmla="*/ 715343 h 1096258"/>
              <a:gd name="connsiteX2" fmla="*/ 1374471 w 1430686"/>
              <a:gd name="connsiteY2" fmla="*/ 993787 h 1096258"/>
              <a:gd name="connsiteX3" fmla="*/ 1318852 w 1430686"/>
              <a:gd name="connsiteY3" fmla="*/ 1096258 h 1096258"/>
              <a:gd name="connsiteX4" fmla="*/ 111835 w 1430686"/>
              <a:gd name="connsiteY4" fmla="*/ 1096258 h 1096258"/>
              <a:gd name="connsiteX5" fmla="*/ 56215 w 1430686"/>
              <a:gd name="connsiteY5" fmla="*/ 993787 h 1096258"/>
              <a:gd name="connsiteX6" fmla="*/ 0 w 1430686"/>
              <a:gd name="connsiteY6" fmla="*/ 715343 h 1096258"/>
              <a:gd name="connsiteX7" fmla="*/ 715343 w 1430686"/>
              <a:gd name="connsiteY7" fmla="*/ 0 h 10962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430686" h="1096258">
                <a:moveTo>
                  <a:pt x="715343" y="0"/>
                </a:moveTo>
                <a:cubicBezTo>
                  <a:pt x="1110416" y="0"/>
                  <a:pt x="1430686" y="320270"/>
                  <a:pt x="1430686" y="715343"/>
                </a:cubicBezTo>
                <a:cubicBezTo>
                  <a:pt x="1430686" y="814111"/>
                  <a:pt x="1410669" y="908204"/>
                  <a:pt x="1374471" y="993787"/>
                </a:cubicBezTo>
                <a:lnTo>
                  <a:pt x="1318852" y="1096258"/>
                </a:lnTo>
                <a:lnTo>
                  <a:pt x="111835" y="1096258"/>
                </a:lnTo>
                <a:lnTo>
                  <a:pt x="56215" y="993787"/>
                </a:lnTo>
                <a:cubicBezTo>
                  <a:pt x="20017" y="908204"/>
                  <a:pt x="0" y="814111"/>
                  <a:pt x="0" y="715343"/>
                </a:cubicBezTo>
                <a:cubicBezTo>
                  <a:pt x="0" y="320270"/>
                  <a:pt x="320270" y="0"/>
                  <a:pt x="715343" y="0"/>
                </a:cubicBezTo>
                <a:close/>
              </a:path>
            </a:pathLst>
          </a:custGeom>
          <a:blipFill>
            <a:blip r:embed="rId4"/>
            <a:stretch>
              <a:fillRect l="-57767" t="-20216" r="-28287" b="-113108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 Light"/>
              <a:ea typeface="+mn-ea"/>
              <a:cs typeface="+mn-cs"/>
            </a:endParaRPr>
          </a:p>
        </p:txBody>
      </p:sp>
      <p:sp>
        <p:nvSpPr>
          <p:cNvPr id="150" name="Rectangle: Rounded Corners 149">
            <a:extLst>
              <a:ext uri="{FF2B5EF4-FFF2-40B4-BE49-F238E27FC236}">
                <a16:creationId xmlns:a16="http://schemas.microsoft.com/office/drawing/2014/main" id="{A84C8281-0D5E-4BF0-AB85-487647294920}"/>
              </a:ext>
            </a:extLst>
          </p:cNvPr>
          <p:cNvSpPr/>
          <p:nvPr/>
        </p:nvSpPr>
        <p:spPr>
          <a:xfrm>
            <a:off x="428310" y="3135061"/>
            <a:ext cx="1828800" cy="548640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 w="9525" cap="rnd" cmpd="sng" algn="ctr">
            <a:noFill/>
            <a:prstDash val="solid"/>
          </a:ln>
          <a:effectLst/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5715" tIns="5715" rIns="5715" bIns="54011" numCol="1" spcCol="1270" anchor="ctr" anchorCtr="0">
            <a:noAutofit/>
            <a:flatTx/>
          </a:bodyPr>
          <a:lstStyle/>
          <a:p>
            <a:pPr marL="0" marR="0" lvl="0" indent="0" algn="ctr" defTabSz="4000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172DA6">
                    <a:lumMod val="50000"/>
                  </a:srgbClr>
                </a:solidFill>
                <a:effectLst/>
                <a:uLnTx/>
                <a:uFillTx/>
                <a:latin typeface="Agency FB" panose="020B0503020202020204" pitchFamily="34" charset="0"/>
                <a:ea typeface="+mn-ea"/>
                <a:cs typeface="+mn-cs"/>
              </a:rPr>
              <a:t>Herod Philip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172DA6">
                  <a:lumMod val="50000"/>
                </a:srgbClr>
              </a:solidFill>
              <a:effectLst/>
              <a:uLnTx/>
              <a:uFillTx/>
              <a:latin typeface="Agency FB" panose="020B0503020202020204" pitchFamily="34" charset="0"/>
              <a:ea typeface="+mn-ea"/>
              <a:cs typeface="+mn-cs"/>
            </a:endParaRPr>
          </a:p>
        </p:txBody>
      </p:sp>
      <p:sp>
        <p:nvSpPr>
          <p:cNvPr id="50" name="Freeform: Shape 49" descr="team member headshot&#10;">
            <a:extLst>
              <a:ext uri="{FF2B5EF4-FFF2-40B4-BE49-F238E27FC236}">
                <a16:creationId xmlns:a16="http://schemas.microsoft.com/office/drawing/2014/main" id="{70F9A65A-C160-4E94-A408-0DB9B00BC034}"/>
              </a:ext>
            </a:extLst>
          </p:cNvPr>
          <p:cNvSpPr/>
          <p:nvPr/>
        </p:nvSpPr>
        <p:spPr>
          <a:xfrm>
            <a:off x="3913760" y="4019259"/>
            <a:ext cx="1280160" cy="1005840"/>
          </a:xfrm>
          <a:custGeom>
            <a:avLst/>
            <a:gdLst>
              <a:gd name="connsiteX0" fmla="*/ 715343 w 1430686"/>
              <a:gd name="connsiteY0" fmla="*/ 0 h 1096258"/>
              <a:gd name="connsiteX1" fmla="*/ 1430686 w 1430686"/>
              <a:gd name="connsiteY1" fmla="*/ 715343 h 1096258"/>
              <a:gd name="connsiteX2" fmla="*/ 1374471 w 1430686"/>
              <a:gd name="connsiteY2" fmla="*/ 993787 h 1096258"/>
              <a:gd name="connsiteX3" fmla="*/ 1318852 w 1430686"/>
              <a:gd name="connsiteY3" fmla="*/ 1096258 h 1096258"/>
              <a:gd name="connsiteX4" fmla="*/ 111835 w 1430686"/>
              <a:gd name="connsiteY4" fmla="*/ 1096258 h 1096258"/>
              <a:gd name="connsiteX5" fmla="*/ 56215 w 1430686"/>
              <a:gd name="connsiteY5" fmla="*/ 993787 h 1096258"/>
              <a:gd name="connsiteX6" fmla="*/ 0 w 1430686"/>
              <a:gd name="connsiteY6" fmla="*/ 715343 h 1096258"/>
              <a:gd name="connsiteX7" fmla="*/ 715343 w 1430686"/>
              <a:gd name="connsiteY7" fmla="*/ 0 h 10962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430686" h="1096258">
                <a:moveTo>
                  <a:pt x="715343" y="0"/>
                </a:moveTo>
                <a:cubicBezTo>
                  <a:pt x="1110416" y="0"/>
                  <a:pt x="1430686" y="320270"/>
                  <a:pt x="1430686" y="715343"/>
                </a:cubicBezTo>
                <a:cubicBezTo>
                  <a:pt x="1430686" y="814111"/>
                  <a:pt x="1410669" y="908204"/>
                  <a:pt x="1374471" y="993787"/>
                </a:cubicBezTo>
                <a:lnTo>
                  <a:pt x="1318852" y="1096258"/>
                </a:lnTo>
                <a:lnTo>
                  <a:pt x="111835" y="1096258"/>
                </a:lnTo>
                <a:lnTo>
                  <a:pt x="56215" y="993787"/>
                </a:lnTo>
                <a:cubicBezTo>
                  <a:pt x="20017" y="908204"/>
                  <a:pt x="0" y="814111"/>
                  <a:pt x="0" y="715343"/>
                </a:cubicBezTo>
                <a:cubicBezTo>
                  <a:pt x="0" y="320270"/>
                  <a:pt x="320270" y="0"/>
                  <a:pt x="715343" y="0"/>
                </a:cubicBezTo>
                <a:close/>
              </a:path>
            </a:pathLst>
          </a:custGeom>
          <a:blipFill>
            <a:blip r:embed="rId5"/>
            <a:stretch>
              <a:fillRect l="-124420" t="-32717" r="-39971" b="-116827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 Light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6D30448-15E6-4447-A6A6-A2E0B11CD110}"/>
              </a:ext>
            </a:extLst>
          </p:cNvPr>
          <p:cNvSpPr txBox="1"/>
          <p:nvPr/>
        </p:nvSpPr>
        <p:spPr>
          <a:xfrm rot="16200000">
            <a:off x="-1017419" y="2328549"/>
            <a:ext cx="24269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venir Next LT Pro Light"/>
                <a:ea typeface="+mn-ea"/>
                <a:cs typeface="+mn-cs"/>
              </a:rPr>
              <a:t>CHILDREN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2124E5D4-FDE0-4EF5-8CD7-CE24C25BFD81}"/>
              </a:ext>
            </a:extLst>
          </p:cNvPr>
          <p:cNvSpPr txBox="1"/>
          <p:nvPr/>
        </p:nvSpPr>
        <p:spPr>
          <a:xfrm rot="16200000">
            <a:off x="-801976" y="4228787"/>
            <a:ext cx="242696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venir Next LT Pro Light"/>
                <a:ea typeface="+mn-ea"/>
                <a:cs typeface="+mn-cs"/>
              </a:rPr>
              <a:t>GRAND CHILDREN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3A7992D7-1E78-4949-A154-240C2E78C9DC}"/>
              </a:ext>
            </a:extLst>
          </p:cNvPr>
          <p:cNvSpPr/>
          <p:nvPr/>
        </p:nvSpPr>
        <p:spPr>
          <a:xfrm>
            <a:off x="8943887" y="5006623"/>
            <a:ext cx="1828800" cy="548640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 w="9525" cap="rnd" cmpd="sng" algn="ctr">
            <a:noFill/>
            <a:prstDash val="solid"/>
          </a:ln>
          <a:effectLst/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5715" tIns="5715" rIns="5715" bIns="54011" numCol="1" spcCol="1270" anchor="ctr" anchorCtr="0">
            <a:noAutofit/>
            <a:flatTx/>
          </a:bodyPr>
          <a:lstStyle/>
          <a:p>
            <a:pPr marL="0" marR="0" lvl="0" indent="0" algn="ctr" defTabSz="4000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172DA6">
                    <a:lumMod val="50000"/>
                  </a:srgbClr>
                </a:solidFill>
                <a:effectLst/>
                <a:uLnTx/>
                <a:uFillTx/>
                <a:latin typeface="Agency FB" panose="020B0503020202020204" pitchFamily="34" charset="0"/>
                <a:ea typeface="+mn-ea"/>
                <a:cs typeface="+mn-cs"/>
              </a:rPr>
              <a:t>Herod Agrippa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rPr>
              <a:t>I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172DA6">
                  <a:lumMod val="50000"/>
                </a:srgbClr>
              </a:solidFill>
              <a:effectLst/>
              <a:uLnTx/>
              <a:uFillTx/>
              <a:latin typeface="Agency FB" panose="020B0503020202020204" pitchFamily="34" charset="0"/>
              <a:ea typeface="+mn-ea"/>
              <a:cs typeface="+mn-cs"/>
            </a:endParaRP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60CBAB96-F0E8-4493-B586-603580FE87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6094513" y="1923878"/>
            <a:ext cx="0" cy="377712"/>
          </a:xfrm>
          <a:prstGeom prst="line">
            <a:avLst/>
          </a:prstGeom>
          <a:ln w="28575">
            <a:solidFill>
              <a:schemeClr val="tx1"/>
            </a:solidFill>
            <a:prstDash val="solid"/>
            <a:headEnd type="none" w="sm" len="sm"/>
            <a:tailEnd type="none" w="sm" len="sm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Freeform: Shape 28" descr="team member headshot">
            <a:extLst>
              <a:ext uri="{FF2B5EF4-FFF2-40B4-BE49-F238E27FC236}">
                <a16:creationId xmlns:a16="http://schemas.microsoft.com/office/drawing/2014/main" id="{CD8A624C-BC78-4525-8A21-C57E0338B654}"/>
              </a:ext>
            </a:extLst>
          </p:cNvPr>
          <p:cNvSpPr/>
          <p:nvPr/>
        </p:nvSpPr>
        <p:spPr>
          <a:xfrm>
            <a:off x="5404797" y="2161354"/>
            <a:ext cx="1280160" cy="1005840"/>
          </a:xfrm>
          <a:custGeom>
            <a:avLst/>
            <a:gdLst>
              <a:gd name="connsiteX0" fmla="*/ 715343 w 1430686"/>
              <a:gd name="connsiteY0" fmla="*/ 0 h 1096258"/>
              <a:gd name="connsiteX1" fmla="*/ 1430686 w 1430686"/>
              <a:gd name="connsiteY1" fmla="*/ 715343 h 1096258"/>
              <a:gd name="connsiteX2" fmla="*/ 1374471 w 1430686"/>
              <a:gd name="connsiteY2" fmla="*/ 993787 h 1096258"/>
              <a:gd name="connsiteX3" fmla="*/ 1318852 w 1430686"/>
              <a:gd name="connsiteY3" fmla="*/ 1096258 h 1096258"/>
              <a:gd name="connsiteX4" fmla="*/ 111835 w 1430686"/>
              <a:gd name="connsiteY4" fmla="*/ 1096258 h 1096258"/>
              <a:gd name="connsiteX5" fmla="*/ 56215 w 1430686"/>
              <a:gd name="connsiteY5" fmla="*/ 993787 h 1096258"/>
              <a:gd name="connsiteX6" fmla="*/ 0 w 1430686"/>
              <a:gd name="connsiteY6" fmla="*/ 715343 h 1096258"/>
              <a:gd name="connsiteX7" fmla="*/ 715343 w 1430686"/>
              <a:gd name="connsiteY7" fmla="*/ 0 h 10962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430686" h="1096258">
                <a:moveTo>
                  <a:pt x="715343" y="0"/>
                </a:moveTo>
                <a:cubicBezTo>
                  <a:pt x="1110416" y="0"/>
                  <a:pt x="1430686" y="320270"/>
                  <a:pt x="1430686" y="715343"/>
                </a:cubicBezTo>
                <a:cubicBezTo>
                  <a:pt x="1430686" y="814111"/>
                  <a:pt x="1410669" y="908204"/>
                  <a:pt x="1374471" y="993787"/>
                </a:cubicBezTo>
                <a:lnTo>
                  <a:pt x="1318852" y="1096258"/>
                </a:lnTo>
                <a:lnTo>
                  <a:pt x="111835" y="1096258"/>
                </a:lnTo>
                <a:lnTo>
                  <a:pt x="56215" y="993787"/>
                </a:lnTo>
                <a:cubicBezTo>
                  <a:pt x="20017" y="908204"/>
                  <a:pt x="0" y="814111"/>
                  <a:pt x="0" y="715343"/>
                </a:cubicBezTo>
                <a:cubicBezTo>
                  <a:pt x="0" y="320270"/>
                  <a:pt x="320270" y="0"/>
                  <a:pt x="715343" y="0"/>
                </a:cubicBezTo>
                <a:close/>
              </a:path>
            </a:pathLst>
          </a:custGeom>
          <a:blipFill>
            <a:blip r:embed="rId6"/>
            <a:stretch>
              <a:fillRect l="-21927" t="-18995" r="-9117" b="-20698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 Light"/>
              <a:ea typeface="+mn-ea"/>
              <a:cs typeface="+mn-cs"/>
            </a:endParaRPr>
          </a:p>
        </p:txBody>
      </p:sp>
      <p:sp>
        <p:nvSpPr>
          <p:cNvPr id="30" name="Rectangle: Rounded Corners 29" descr="team member headshot">
            <a:extLst>
              <a:ext uri="{FF2B5EF4-FFF2-40B4-BE49-F238E27FC236}">
                <a16:creationId xmlns:a16="http://schemas.microsoft.com/office/drawing/2014/main" id="{8866A9CC-9947-40B3-9F82-79ABB50BBFD7}"/>
              </a:ext>
            </a:extLst>
          </p:cNvPr>
          <p:cNvSpPr/>
          <p:nvPr/>
        </p:nvSpPr>
        <p:spPr>
          <a:xfrm>
            <a:off x="5179180" y="3143304"/>
            <a:ext cx="1828800" cy="54864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9525" cap="rnd" cmpd="sng" algn="ctr">
            <a:noFill/>
            <a:prstDash val="solid"/>
          </a:ln>
          <a:effectLst/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5715" tIns="5715" rIns="5715" bIns="54011" numCol="1" spcCol="1270" anchor="ctr" anchorCtr="0">
            <a:noAutofit/>
            <a:flatTx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172DA6">
                    <a:lumMod val="50000"/>
                  </a:srgbClr>
                </a:solidFill>
                <a:effectLst/>
                <a:uLnTx/>
                <a:uFillTx/>
                <a:latin typeface="Agency FB" panose="020B0503020202020204" pitchFamily="34" charset="0"/>
                <a:ea typeface="+mn-ea"/>
                <a:cs typeface="+mn-cs"/>
              </a:rPr>
              <a:t>Aristobulus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rPr>
              <a:t> </a:t>
            </a:r>
          </a:p>
        </p:txBody>
      </p:sp>
      <p:cxnSp>
        <p:nvCxnSpPr>
          <p:cNvPr id="31" name="Connector: Elbow 30">
            <a:extLst>
              <a:ext uri="{FF2B5EF4-FFF2-40B4-BE49-F238E27FC236}">
                <a16:creationId xmlns:a16="http://schemas.microsoft.com/office/drawing/2014/main" id="{7F453580-3ED6-4D19-A7B1-11B282FE5C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rot="10800000" flipV="1">
            <a:off x="4561606" y="3863158"/>
            <a:ext cx="5296681" cy="285563"/>
          </a:xfrm>
          <a:prstGeom prst="bentConnector3">
            <a:avLst>
              <a:gd name="adj1" fmla="val 99105"/>
            </a:avLst>
          </a:prstGeom>
          <a:ln w="28575">
            <a:solidFill>
              <a:schemeClr val="tx1"/>
            </a:solidFill>
            <a:prstDash val="solid"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4656AEDF-0235-47AC-AA98-C214F76A35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9858287" y="3874739"/>
            <a:ext cx="0" cy="377712"/>
          </a:xfrm>
          <a:prstGeom prst="line">
            <a:avLst/>
          </a:prstGeom>
          <a:ln w="28575">
            <a:solidFill>
              <a:schemeClr val="tx1"/>
            </a:solidFill>
            <a:prstDash val="solid"/>
            <a:headEnd type="none" w="sm" len="sm"/>
            <a:tailEnd type="none" w="sm" len="sm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Freeform: Shape 26" descr="team member headshot&#10;">
            <a:extLst>
              <a:ext uri="{FF2B5EF4-FFF2-40B4-BE49-F238E27FC236}">
                <a16:creationId xmlns:a16="http://schemas.microsoft.com/office/drawing/2014/main" id="{971A28B6-15B9-4E33-8A13-5BA75945260F}"/>
              </a:ext>
            </a:extLst>
          </p:cNvPr>
          <p:cNvSpPr/>
          <p:nvPr/>
        </p:nvSpPr>
        <p:spPr>
          <a:xfrm>
            <a:off x="9164395" y="4078787"/>
            <a:ext cx="1280160" cy="1005840"/>
          </a:xfrm>
          <a:custGeom>
            <a:avLst/>
            <a:gdLst>
              <a:gd name="connsiteX0" fmla="*/ 715343 w 1430686"/>
              <a:gd name="connsiteY0" fmla="*/ 0 h 1096258"/>
              <a:gd name="connsiteX1" fmla="*/ 1430686 w 1430686"/>
              <a:gd name="connsiteY1" fmla="*/ 715343 h 1096258"/>
              <a:gd name="connsiteX2" fmla="*/ 1374471 w 1430686"/>
              <a:gd name="connsiteY2" fmla="*/ 993787 h 1096258"/>
              <a:gd name="connsiteX3" fmla="*/ 1318852 w 1430686"/>
              <a:gd name="connsiteY3" fmla="*/ 1096258 h 1096258"/>
              <a:gd name="connsiteX4" fmla="*/ 111835 w 1430686"/>
              <a:gd name="connsiteY4" fmla="*/ 1096258 h 1096258"/>
              <a:gd name="connsiteX5" fmla="*/ 56215 w 1430686"/>
              <a:gd name="connsiteY5" fmla="*/ 993787 h 1096258"/>
              <a:gd name="connsiteX6" fmla="*/ 0 w 1430686"/>
              <a:gd name="connsiteY6" fmla="*/ 715343 h 1096258"/>
              <a:gd name="connsiteX7" fmla="*/ 715343 w 1430686"/>
              <a:gd name="connsiteY7" fmla="*/ 0 h 10962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430686" h="1096258">
                <a:moveTo>
                  <a:pt x="715343" y="0"/>
                </a:moveTo>
                <a:cubicBezTo>
                  <a:pt x="1110416" y="0"/>
                  <a:pt x="1430686" y="320270"/>
                  <a:pt x="1430686" y="715343"/>
                </a:cubicBezTo>
                <a:cubicBezTo>
                  <a:pt x="1430686" y="814111"/>
                  <a:pt x="1410669" y="908204"/>
                  <a:pt x="1374471" y="993787"/>
                </a:cubicBezTo>
                <a:lnTo>
                  <a:pt x="1318852" y="1096258"/>
                </a:lnTo>
                <a:lnTo>
                  <a:pt x="111835" y="1096258"/>
                </a:lnTo>
                <a:lnTo>
                  <a:pt x="56215" y="993787"/>
                </a:lnTo>
                <a:cubicBezTo>
                  <a:pt x="20017" y="908204"/>
                  <a:pt x="0" y="814111"/>
                  <a:pt x="0" y="715343"/>
                </a:cubicBezTo>
                <a:cubicBezTo>
                  <a:pt x="0" y="320270"/>
                  <a:pt x="320270" y="0"/>
                  <a:pt x="715343" y="0"/>
                </a:cubicBezTo>
                <a:close/>
              </a:path>
            </a:pathLst>
          </a:custGeom>
          <a:blipFill>
            <a:blip r:embed="rId7"/>
            <a:stretch>
              <a:fillRect l="-31912" t="-6896" r="-31618" b="-34715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 Light"/>
              <a:ea typeface="+mn-ea"/>
              <a:cs typeface="+mn-cs"/>
            </a:endParaRPr>
          </a:p>
        </p:txBody>
      </p:sp>
      <p:cxnSp>
        <p:nvCxnSpPr>
          <p:cNvPr id="35" name="Connector: Elbow 34">
            <a:extLst>
              <a:ext uri="{FF2B5EF4-FFF2-40B4-BE49-F238E27FC236}">
                <a16:creationId xmlns:a16="http://schemas.microsoft.com/office/drawing/2014/main" id="{78F478D5-DA74-4459-A6C6-34188600FB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rot="10800000">
            <a:off x="1188016" y="3690636"/>
            <a:ext cx="2725745" cy="1162825"/>
          </a:xfrm>
          <a:prstGeom prst="bentConnector3">
            <a:avLst>
              <a:gd name="adj1" fmla="val 99947"/>
            </a:avLst>
          </a:prstGeom>
          <a:ln w="28575">
            <a:solidFill>
              <a:schemeClr val="tx1"/>
            </a:solidFill>
            <a:prstDash val="solid"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nector: Elbow 35">
            <a:extLst>
              <a:ext uri="{FF2B5EF4-FFF2-40B4-BE49-F238E27FC236}">
                <a16:creationId xmlns:a16="http://schemas.microsoft.com/office/drawing/2014/main" id="{0AFD22F8-6F19-4893-B76F-1281715383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rot="10800000" flipV="1">
            <a:off x="5193921" y="3316195"/>
            <a:ext cx="3417343" cy="1537266"/>
          </a:xfrm>
          <a:prstGeom prst="bentConnector3">
            <a:avLst>
              <a:gd name="adj1" fmla="val 19080"/>
            </a:avLst>
          </a:prstGeom>
          <a:ln w="28575">
            <a:solidFill>
              <a:schemeClr val="tx1"/>
            </a:solidFill>
            <a:prstDash val="solid"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5" name="Rectangle: Rounded Corners 194">
            <a:extLst>
              <a:ext uri="{FF2B5EF4-FFF2-40B4-BE49-F238E27FC236}">
                <a16:creationId xmlns:a16="http://schemas.microsoft.com/office/drawing/2014/main" id="{81AC151D-872D-4D73-AE29-952F653257C0}"/>
              </a:ext>
            </a:extLst>
          </p:cNvPr>
          <p:cNvSpPr/>
          <p:nvPr/>
        </p:nvSpPr>
        <p:spPr>
          <a:xfrm>
            <a:off x="3634010" y="5038197"/>
            <a:ext cx="1828800" cy="548640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 w="9525" cap="rnd" cmpd="sng" algn="ctr">
            <a:noFill/>
            <a:prstDash val="solid"/>
          </a:ln>
          <a:effectLst/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5715" tIns="5715" rIns="5715" bIns="54011" numCol="1" spcCol="1270" anchor="ctr" anchorCtr="0">
            <a:noAutofit/>
            <a:flatTx/>
          </a:bodyPr>
          <a:lstStyle/>
          <a:p>
            <a:pPr marL="0" marR="0" lvl="0" indent="0" algn="ctr" defTabSz="4000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172DA6">
                    <a:lumMod val="50000"/>
                  </a:srgbClr>
                </a:solidFill>
                <a:effectLst/>
                <a:uLnTx/>
                <a:uFillTx/>
                <a:latin typeface="Agency FB" panose="020B0503020202020204" pitchFamily="34" charset="0"/>
                <a:ea typeface="+mn-ea"/>
                <a:cs typeface="+mn-cs"/>
              </a:rPr>
              <a:t>Herodias 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172DA6">
                  <a:lumMod val="50000"/>
                </a:srgbClr>
              </a:solidFill>
              <a:effectLst/>
              <a:uLnTx/>
              <a:uFillTx/>
              <a:latin typeface="Agency FB" panose="020B0503020202020204" pitchFamily="34" charset="0"/>
              <a:ea typeface="+mn-ea"/>
              <a:cs typeface="+mn-cs"/>
            </a:endParaRPr>
          </a:p>
        </p:txBody>
      </p:sp>
      <p:sp>
        <p:nvSpPr>
          <p:cNvPr id="156" name="Rectangle: Rounded Corners 155">
            <a:extLst>
              <a:ext uri="{FF2B5EF4-FFF2-40B4-BE49-F238E27FC236}">
                <a16:creationId xmlns:a16="http://schemas.microsoft.com/office/drawing/2014/main" id="{A2C318BC-6BF6-496E-9A8C-13F9CFE491B5}"/>
              </a:ext>
            </a:extLst>
          </p:cNvPr>
          <p:cNvSpPr/>
          <p:nvPr/>
        </p:nvSpPr>
        <p:spPr>
          <a:xfrm>
            <a:off x="7246958" y="3141627"/>
            <a:ext cx="1828800" cy="54864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9525" cap="rnd" cmpd="sng" algn="ctr">
            <a:noFill/>
            <a:prstDash val="solid"/>
          </a:ln>
          <a:effectLst/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5715" tIns="5715" rIns="5715" bIns="54011" numCol="1" spcCol="1270" anchor="ctr" anchorCtr="0">
            <a:noAutofit/>
            <a:flatTx/>
          </a:bodyPr>
          <a:lstStyle/>
          <a:p>
            <a:pPr marL="0" marR="0" lvl="0" indent="0" algn="ctr" defTabSz="4000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172DA6">
                    <a:lumMod val="50000"/>
                  </a:srgbClr>
                </a:solidFill>
                <a:effectLst/>
                <a:uLnTx/>
                <a:uFillTx/>
                <a:latin typeface="Agency FB" panose="020B0503020202020204" pitchFamily="34" charset="0"/>
                <a:ea typeface="+mn-ea"/>
                <a:cs typeface="+mn-cs"/>
              </a:rPr>
              <a:t>Herod Antipas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172DA6">
                  <a:lumMod val="50000"/>
                </a:srgbClr>
              </a:solidFill>
              <a:effectLst/>
              <a:uLnTx/>
              <a:uFillTx/>
              <a:latin typeface="Agency FB" panose="020B0503020202020204" pitchFamily="34" charset="0"/>
              <a:ea typeface="+mn-ea"/>
              <a:cs typeface="+mn-cs"/>
            </a:endParaRPr>
          </a:p>
        </p:txBody>
      </p:sp>
      <p:pic>
        <p:nvPicPr>
          <p:cNvPr id="46" name="Picture 45" descr="A couple of red hearts&#10;&#10;Description automatically generated">
            <a:extLst>
              <a:ext uri="{FF2B5EF4-FFF2-40B4-BE49-F238E27FC236}">
                <a16:creationId xmlns:a16="http://schemas.microsoft.com/office/drawing/2014/main" id="{3188ECAE-7D6D-495B-A43D-EA8999DC96D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44877" y="4038088"/>
            <a:ext cx="1449048" cy="1449048"/>
          </a:xfrm>
          <a:prstGeom prst="rect">
            <a:avLst/>
          </a:prstGeom>
        </p:spPr>
      </p:pic>
      <p:pic>
        <p:nvPicPr>
          <p:cNvPr id="32" name="Picture 31" descr="A pink heart with black lines on a yellow background&#10;&#10;Description automatically generated">
            <a:extLst>
              <a:ext uri="{FF2B5EF4-FFF2-40B4-BE49-F238E27FC236}">
                <a16:creationId xmlns:a16="http://schemas.microsoft.com/office/drawing/2014/main" id="{157B9FFD-F966-453B-9F18-385413418064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EA00"/>
              </a:clrFrom>
              <a:clrTo>
                <a:srgbClr val="FFEA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717508" y="3570168"/>
            <a:ext cx="2417584" cy="2417584"/>
          </a:xfrm>
          <a:prstGeom prst="rect">
            <a:avLst/>
          </a:prstGeom>
        </p:spPr>
      </p:pic>
      <p:sp>
        <p:nvSpPr>
          <p:cNvPr id="51" name="Rectangle 50">
            <a:extLst>
              <a:ext uri="{FF2B5EF4-FFF2-40B4-BE49-F238E27FC236}">
                <a16:creationId xmlns:a16="http://schemas.microsoft.com/office/drawing/2014/main" id="{EB9368D0-7D5E-4B12-B877-029EABF40725}"/>
              </a:ext>
            </a:extLst>
          </p:cNvPr>
          <p:cNvSpPr/>
          <p:nvPr/>
        </p:nvSpPr>
        <p:spPr>
          <a:xfrm>
            <a:off x="343018" y="5681976"/>
            <a:ext cx="11848981" cy="1190531"/>
          </a:xfrm>
          <a:prstGeom prst="rect">
            <a:avLst/>
          </a:prstGeom>
          <a:solidFill>
            <a:schemeClr val="accent4">
              <a:lumMod val="40000"/>
              <a:lumOff val="60000"/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 Light"/>
              <a:ea typeface="+mn-ea"/>
              <a:cs typeface="+mn-cs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6D1D64DC-AFE1-4F36-983C-3676F5D70174}"/>
              </a:ext>
            </a:extLst>
          </p:cNvPr>
          <p:cNvSpPr txBox="1"/>
          <p:nvPr/>
        </p:nvSpPr>
        <p:spPr>
          <a:xfrm rot="16200000">
            <a:off x="-214809" y="5837958"/>
            <a:ext cx="12862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venir Next LT Pro Light"/>
                <a:ea typeface="+mn-ea"/>
                <a:cs typeface="+mn-cs"/>
              </a:rPr>
              <a:t>GREAT GRAND CHILDREN</a:t>
            </a:r>
          </a:p>
        </p:txBody>
      </p: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F75347AF-C411-445B-A5BD-52934E2CC8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2000668" y="4853461"/>
            <a:ext cx="0" cy="295935"/>
          </a:xfrm>
          <a:prstGeom prst="line">
            <a:avLst/>
          </a:prstGeom>
          <a:ln w="28575">
            <a:solidFill>
              <a:schemeClr val="tx1"/>
            </a:solidFill>
            <a:prstDash val="solid"/>
            <a:headEnd type="none" w="sm" len="sm"/>
            <a:tailEnd type="none" w="sm" len="sm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id="{23FA9F4A-F5BF-4BB6-B134-945421EE7183}"/>
              </a:ext>
            </a:extLst>
          </p:cNvPr>
          <p:cNvSpPr/>
          <p:nvPr/>
        </p:nvSpPr>
        <p:spPr>
          <a:xfrm>
            <a:off x="1090642" y="6155236"/>
            <a:ext cx="1828800" cy="54864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 w="9525" cap="rnd" cmpd="sng" algn="ctr">
            <a:noFill/>
            <a:prstDash val="solid"/>
          </a:ln>
          <a:effectLst/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5715" tIns="5715" rIns="5715" bIns="54011" numCol="1" spcCol="1270" anchor="ctr" anchorCtr="0">
            <a:noAutofit/>
            <a:flatTx/>
          </a:bodyPr>
          <a:lstStyle/>
          <a:p>
            <a:pPr marL="0" marR="0" lvl="0" indent="0" algn="ctr" defTabSz="4000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172DA6">
                    <a:lumMod val="50000"/>
                  </a:srgbClr>
                </a:solidFill>
                <a:effectLst/>
                <a:uLnTx/>
                <a:uFillTx/>
                <a:latin typeface="Agency FB" panose="020B0503020202020204" pitchFamily="34" charset="0"/>
                <a:ea typeface="+mn-ea"/>
                <a:cs typeface="+mn-cs"/>
              </a:rPr>
              <a:t>Salome 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172DA6">
                  <a:lumMod val="50000"/>
                </a:srgbClr>
              </a:solidFill>
              <a:effectLst/>
              <a:uLnTx/>
              <a:uFillTx/>
              <a:latin typeface="Agency FB" panose="020B0503020202020204" pitchFamily="34" charset="0"/>
              <a:ea typeface="+mn-ea"/>
              <a:cs typeface="+mn-cs"/>
            </a:endParaRPr>
          </a:p>
        </p:txBody>
      </p:sp>
      <p:sp>
        <p:nvSpPr>
          <p:cNvPr id="57" name="Freeform: Shape 56" descr="team member headshot&#10;">
            <a:extLst>
              <a:ext uri="{FF2B5EF4-FFF2-40B4-BE49-F238E27FC236}">
                <a16:creationId xmlns:a16="http://schemas.microsoft.com/office/drawing/2014/main" id="{1822E952-7976-4E7F-A698-D901DC0CB1DB}"/>
              </a:ext>
            </a:extLst>
          </p:cNvPr>
          <p:cNvSpPr/>
          <p:nvPr/>
        </p:nvSpPr>
        <p:spPr>
          <a:xfrm>
            <a:off x="1354585" y="5149396"/>
            <a:ext cx="1280160" cy="1005840"/>
          </a:xfrm>
          <a:custGeom>
            <a:avLst/>
            <a:gdLst>
              <a:gd name="connsiteX0" fmla="*/ 715343 w 1430686"/>
              <a:gd name="connsiteY0" fmla="*/ 0 h 1096258"/>
              <a:gd name="connsiteX1" fmla="*/ 1430686 w 1430686"/>
              <a:gd name="connsiteY1" fmla="*/ 715343 h 1096258"/>
              <a:gd name="connsiteX2" fmla="*/ 1374471 w 1430686"/>
              <a:gd name="connsiteY2" fmla="*/ 993787 h 1096258"/>
              <a:gd name="connsiteX3" fmla="*/ 1318852 w 1430686"/>
              <a:gd name="connsiteY3" fmla="*/ 1096258 h 1096258"/>
              <a:gd name="connsiteX4" fmla="*/ 111835 w 1430686"/>
              <a:gd name="connsiteY4" fmla="*/ 1096258 h 1096258"/>
              <a:gd name="connsiteX5" fmla="*/ 56215 w 1430686"/>
              <a:gd name="connsiteY5" fmla="*/ 993787 h 1096258"/>
              <a:gd name="connsiteX6" fmla="*/ 0 w 1430686"/>
              <a:gd name="connsiteY6" fmla="*/ 715343 h 1096258"/>
              <a:gd name="connsiteX7" fmla="*/ 715343 w 1430686"/>
              <a:gd name="connsiteY7" fmla="*/ 0 h 10962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430686" h="1096258">
                <a:moveTo>
                  <a:pt x="715343" y="0"/>
                </a:moveTo>
                <a:cubicBezTo>
                  <a:pt x="1110416" y="0"/>
                  <a:pt x="1430686" y="320270"/>
                  <a:pt x="1430686" y="715343"/>
                </a:cubicBezTo>
                <a:cubicBezTo>
                  <a:pt x="1430686" y="814111"/>
                  <a:pt x="1410669" y="908204"/>
                  <a:pt x="1374471" y="993787"/>
                </a:cubicBezTo>
                <a:lnTo>
                  <a:pt x="1318852" y="1096258"/>
                </a:lnTo>
                <a:lnTo>
                  <a:pt x="111835" y="1096258"/>
                </a:lnTo>
                <a:lnTo>
                  <a:pt x="56215" y="993787"/>
                </a:lnTo>
                <a:cubicBezTo>
                  <a:pt x="20017" y="908204"/>
                  <a:pt x="0" y="814111"/>
                  <a:pt x="0" y="715343"/>
                </a:cubicBezTo>
                <a:cubicBezTo>
                  <a:pt x="0" y="320270"/>
                  <a:pt x="320270" y="0"/>
                  <a:pt x="715343" y="0"/>
                </a:cubicBezTo>
                <a:close/>
              </a:path>
            </a:pathLst>
          </a:custGeom>
          <a:blipFill>
            <a:blip r:embed="rId10"/>
            <a:stretch>
              <a:fillRect l="-2844" r="-10609" b="-7082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 Light"/>
              <a:ea typeface="+mn-ea"/>
              <a:cs typeface="+mn-cs"/>
            </a:endParaRPr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08539092-D0DD-4A8C-B584-65638B035D04}"/>
              </a:ext>
            </a:extLst>
          </p:cNvPr>
          <p:cNvSpPr/>
          <p:nvPr/>
        </p:nvSpPr>
        <p:spPr>
          <a:xfrm>
            <a:off x="10314770" y="3123931"/>
            <a:ext cx="1828800" cy="54864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9525" cap="rnd" cmpd="sng" algn="ctr">
            <a:noFill/>
            <a:prstDash val="solid"/>
          </a:ln>
          <a:effectLst/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5715" tIns="5715" rIns="5715" bIns="54011" numCol="1" spcCol="1270" anchor="ctr" anchorCtr="0">
            <a:noAutofit/>
            <a:flatTx/>
          </a:bodyPr>
          <a:lstStyle/>
          <a:p>
            <a:pPr marL="0" marR="0" lvl="0" indent="0" algn="ctr" defTabSz="4000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172DA6">
                    <a:lumMod val="50000"/>
                  </a:srgbClr>
                </a:solidFill>
                <a:effectLst/>
                <a:uLnTx/>
                <a:uFillTx/>
                <a:latin typeface="Agency FB" panose="020B0503020202020204" pitchFamily="34" charset="0"/>
                <a:ea typeface="+mn-ea"/>
                <a:cs typeface="+mn-cs"/>
              </a:rPr>
              <a:t>Phasaelis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172DA6">
                    <a:lumMod val="50000"/>
                  </a:srgbClr>
                </a:solidFill>
                <a:effectLst/>
                <a:uLnTx/>
                <a:uFillTx/>
                <a:latin typeface="Agency FB" panose="020B0503020202020204" pitchFamily="34" charset="0"/>
                <a:ea typeface="+mn-ea"/>
                <a:cs typeface="+mn-cs"/>
              </a:rPr>
              <a:t>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172DA6">
                  <a:lumMod val="50000"/>
                </a:srgbClr>
              </a:solidFill>
              <a:effectLst/>
              <a:uLnTx/>
              <a:uFillTx/>
              <a:latin typeface="Agency FB" panose="020B0503020202020204" pitchFamily="34" charset="0"/>
              <a:ea typeface="+mn-ea"/>
              <a:cs typeface="+mn-cs"/>
            </a:endParaRPr>
          </a:p>
        </p:txBody>
      </p:sp>
      <p:cxnSp>
        <p:nvCxnSpPr>
          <p:cNvPr id="47" name="Connector: Elbow 46">
            <a:extLst>
              <a:ext uri="{FF2B5EF4-FFF2-40B4-BE49-F238E27FC236}">
                <a16:creationId xmlns:a16="http://schemas.microsoft.com/office/drawing/2014/main" id="{BAE6499A-9F9F-4E56-932C-E903E07306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stCxn id="42" idx="6"/>
            <a:endCxn id="13" idx="1"/>
          </p:cNvCxnSpPr>
          <p:nvPr/>
        </p:nvCxnSpPr>
        <p:spPr>
          <a:xfrm flipH="1">
            <a:off x="8811210" y="2776110"/>
            <a:ext cx="1787652" cy="17696"/>
          </a:xfrm>
          <a:prstGeom prst="bentConnector5">
            <a:avLst>
              <a:gd name="adj1" fmla="val -12788"/>
              <a:gd name="adj2" fmla="val 63189"/>
              <a:gd name="adj3" fmla="val 121611"/>
            </a:avLst>
          </a:prstGeom>
          <a:ln w="28575">
            <a:solidFill>
              <a:schemeClr val="tx1"/>
            </a:solidFill>
            <a:prstDash val="solid"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Freeform: Shape 41" descr="team member headshot&#10;">
            <a:extLst>
              <a:ext uri="{FF2B5EF4-FFF2-40B4-BE49-F238E27FC236}">
                <a16:creationId xmlns:a16="http://schemas.microsoft.com/office/drawing/2014/main" id="{91BAC0BE-9AB4-4EDC-BF9E-75A7072F6C17}"/>
              </a:ext>
            </a:extLst>
          </p:cNvPr>
          <p:cNvSpPr/>
          <p:nvPr/>
        </p:nvSpPr>
        <p:spPr>
          <a:xfrm>
            <a:off x="10598862" y="2119768"/>
            <a:ext cx="1280160" cy="1005840"/>
          </a:xfrm>
          <a:custGeom>
            <a:avLst/>
            <a:gdLst>
              <a:gd name="connsiteX0" fmla="*/ 715343 w 1430686"/>
              <a:gd name="connsiteY0" fmla="*/ 0 h 1096258"/>
              <a:gd name="connsiteX1" fmla="*/ 1430686 w 1430686"/>
              <a:gd name="connsiteY1" fmla="*/ 715343 h 1096258"/>
              <a:gd name="connsiteX2" fmla="*/ 1374471 w 1430686"/>
              <a:gd name="connsiteY2" fmla="*/ 993787 h 1096258"/>
              <a:gd name="connsiteX3" fmla="*/ 1318852 w 1430686"/>
              <a:gd name="connsiteY3" fmla="*/ 1096258 h 1096258"/>
              <a:gd name="connsiteX4" fmla="*/ 111835 w 1430686"/>
              <a:gd name="connsiteY4" fmla="*/ 1096258 h 1096258"/>
              <a:gd name="connsiteX5" fmla="*/ 56215 w 1430686"/>
              <a:gd name="connsiteY5" fmla="*/ 993787 h 1096258"/>
              <a:gd name="connsiteX6" fmla="*/ 0 w 1430686"/>
              <a:gd name="connsiteY6" fmla="*/ 715343 h 1096258"/>
              <a:gd name="connsiteX7" fmla="*/ 715343 w 1430686"/>
              <a:gd name="connsiteY7" fmla="*/ 0 h 10962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430686" h="1096258">
                <a:moveTo>
                  <a:pt x="715343" y="0"/>
                </a:moveTo>
                <a:cubicBezTo>
                  <a:pt x="1110416" y="0"/>
                  <a:pt x="1430686" y="320270"/>
                  <a:pt x="1430686" y="715343"/>
                </a:cubicBezTo>
                <a:cubicBezTo>
                  <a:pt x="1430686" y="814111"/>
                  <a:pt x="1410669" y="908204"/>
                  <a:pt x="1374471" y="993787"/>
                </a:cubicBezTo>
                <a:lnTo>
                  <a:pt x="1318852" y="1096258"/>
                </a:lnTo>
                <a:lnTo>
                  <a:pt x="111835" y="1096258"/>
                </a:lnTo>
                <a:lnTo>
                  <a:pt x="56215" y="993787"/>
                </a:lnTo>
                <a:cubicBezTo>
                  <a:pt x="20017" y="908204"/>
                  <a:pt x="0" y="814111"/>
                  <a:pt x="0" y="715343"/>
                </a:cubicBezTo>
                <a:cubicBezTo>
                  <a:pt x="0" y="320270"/>
                  <a:pt x="320270" y="0"/>
                  <a:pt x="715343" y="0"/>
                </a:cubicBezTo>
                <a:close/>
              </a:path>
            </a:pathLst>
          </a:custGeom>
          <a:blipFill>
            <a:blip r:embed="rId11"/>
            <a:stretch>
              <a:fillRect l="-85792" t="-45019" r="-146466" b="-130633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 Light"/>
              <a:ea typeface="+mn-ea"/>
              <a:cs typeface="+mn-cs"/>
            </a:endParaRPr>
          </a:p>
        </p:txBody>
      </p:sp>
      <p:sp>
        <p:nvSpPr>
          <p:cNvPr id="13" name="Freeform: Shape 12" descr="team member headshot&#10;">
            <a:extLst>
              <a:ext uri="{FF2B5EF4-FFF2-40B4-BE49-F238E27FC236}">
                <a16:creationId xmlns:a16="http://schemas.microsoft.com/office/drawing/2014/main" id="{B1CC3F9A-5DB8-4DE3-8EB2-F1F42DB5B6C1}"/>
              </a:ext>
            </a:extLst>
          </p:cNvPr>
          <p:cNvSpPr/>
          <p:nvPr/>
        </p:nvSpPr>
        <p:spPr>
          <a:xfrm>
            <a:off x="7531050" y="2137464"/>
            <a:ext cx="1280160" cy="1005840"/>
          </a:xfrm>
          <a:custGeom>
            <a:avLst/>
            <a:gdLst>
              <a:gd name="connsiteX0" fmla="*/ 715343 w 1430686"/>
              <a:gd name="connsiteY0" fmla="*/ 0 h 1096258"/>
              <a:gd name="connsiteX1" fmla="*/ 1430686 w 1430686"/>
              <a:gd name="connsiteY1" fmla="*/ 715343 h 1096258"/>
              <a:gd name="connsiteX2" fmla="*/ 1374471 w 1430686"/>
              <a:gd name="connsiteY2" fmla="*/ 993787 h 1096258"/>
              <a:gd name="connsiteX3" fmla="*/ 1318852 w 1430686"/>
              <a:gd name="connsiteY3" fmla="*/ 1096258 h 1096258"/>
              <a:gd name="connsiteX4" fmla="*/ 111835 w 1430686"/>
              <a:gd name="connsiteY4" fmla="*/ 1096258 h 1096258"/>
              <a:gd name="connsiteX5" fmla="*/ 56215 w 1430686"/>
              <a:gd name="connsiteY5" fmla="*/ 993787 h 1096258"/>
              <a:gd name="connsiteX6" fmla="*/ 0 w 1430686"/>
              <a:gd name="connsiteY6" fmla="*/ 715343 h 1096258"/>
              <a:gd name="connsiteX7" fmla="*/ 715343 w 1430686"/>
              <a:gd name="connsiteY7" fmla="*/ 0 h 10962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430686" h="1096258">
                <a:moveTo>
                  <a:pt x="715343" y="0"/>
                </a:moveTo>
                <a:cubicBezTo>
                  <a:pt x="1110416" y="0"/>
                  <a:pt x="1430686" y="320270"/>
                  <a:pt x="1430686" y="715343"/>
                </a:cubicBezTo>
                <a:cubicBezTo>
                  <a:pt x="1430686" y="814111"/>
                  <a:pt x="1410669" y="908204"/>
                  <a:pt x="1374471" y="993787"/>
                </a:cubicBezTo>
                <a:lnTo>
                  <a:pt x="1318852" y="1096258"/>
                </a:lnTo>
                <a:lnTo>
                  <a:pt x="111835" y="1096258"/>
                </a:lnTo>
                <a:lnTo>
                  <a:pt x="56215" y="993787"/>
                </a:lnTo>
                <a:cubicBezTo>
                  <a:pt x="20017" y="908204"/>
                  <a:pt x="0" y="814111"/>
                  <a:pt x="0" y="715343"/>
                </a:cubicBezTo>
                <a:cubicBezTo>
                  <a:pt x="0" y="320270"/>
                  <a:pt x="320270" y="0"/>
                  <a:pt x="715343" y="0"/>
                </a:cubicBezTo>
                <a:close/>
              </a:path>
            </a:pathLst>
          </a:custGeom>
          <a:blipFill>
            <a:blip r:embed="rId12"/>
            <a:stretch>
              <a:fillRect l="-62761" t="-2010" r="-53805" b="-7766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 Light"/>
              <a:ea typeface="+mn-ea"/>
              <a:cs typeface="+mn-cs"/>
            </a:endParaRPr>
          </a:p>
        </p:txBody>
      </p:sp>
      <p:sp>
        <p:nvSpPr>
          <p:cNvPr id="59" name="Rectangle: Rounded Corners 58">
            <a:extLst>
              <a:ext uri="{FF2B5EF4-FFF2-40B4-BE49-F238E27FC236}">
                <a16:creationId xmlns:a16="http://schemas.microsoft.com/office/drawing/2014/main" id="{43A7CE3E-07F4-4CD1-92B9-15E77BEB6F1D}"/>
              </a:ext>
            </a:extLst>
          </p:cNvPr>
          <p:cNvSpPr/>
          <p:nvPr/>
        </p:nvSpPr>
        <p:spPr>
          <a:xfrm>
            <a:off x="10303492" y="1217672"/>
            <a:ext cx="1828800" cy="54864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9525" cap="rnd" cmpd="sng" algn="ctr">
            <a:noFill/>
            <a:prstDash val="solid"/>
          </a:ln>
          <a:effectLst/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5715" tIns="5715" rIns="5715" bIns="54011" numCol="1" spcCol="1270" anchor="ctr" anchorCtr="0">
            <a:noAutofit/>
            <a:flatTx/>
          </a:bodyPr>
          <a:lstStyle/>
          <a:p>
            <a:pPr marL="0" marR="0" lvl="0" indent="0" algn="ctr" defTabSz="4000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172DA6">
                    <a:lumMod val="50000"/>
                  </a:srgbClr>
                </a:solidFill>
                <a:effectLst/>
                <a:uLnTx/>
                <a:uFillTx/>
                <a:latin typeface="Agency FB" panose="020B0503020202020204" pitchFamily="34" charset="0"/>
                <a:ea typeface="+mn-ea"/>
                <a:cs typeface="+mn-cs"/>
              </a:rPr>
              <a:t>King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172DA6">
                    <a:lumMod val="50000"/>
                  </a:srgbClr>
                </a:solidFill>
                <a:effectLst/>
                <a:uLnTx/>
                <a:uFillTx/>
                <a:latin typeface="Agency FB" panose="020B0503020202020204" pitchFamily="34" charset="0"/>
                <a:ea typeface="+mn-ea"/>
                <a:cs typeface="+mn-cs"/>
              </a:rPr>
              <a:t>Aretas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172DA6">
                    <a:lumMod val="50000"/>
                  </a:srgbClr>
                </a:solidFill>
                <a:effectLst/>
                <a:uLnTx/>
                <a:uFillTx/>
                <a:latin typeface="Agency FB" panose="020B0503020202020204" pitchFamily="34" charset="0"/>
                <a:ea typeface="+mn-ea"/>
                <a:cs typeface="+mn-cs"/>
              </a:rPr>
              <a:t> 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172DA6">
                  <a:lumMod val="50000"/>
                </a:srgbClr>
              </a:solidFill>
              <a:effectLst/>
              <a:uLnTx/>
              <a:uFillTx/>
              <a:latin typeface="Agency FB" panose="020B0503020202020204" pitchFamily="34" charset="0"/>
              <a:ea typeface="+mn-ea"/>
              <a:cs typeface="+mn-cs"/>
            </a:endParaRPr>
          </a:p>
        </p:txBody>
      </p:sp>
      <p:sp>
        <p:nvSpPr>
          <p:cNvPr id="60" name="Freeform: Shape 59" descr="team member headshot&#10;">
            <a:extLst>
              <a:ext uri="{FF2B5EF4-FFF2-40B4-BE49-F238E27FC236}">
                <a16:creationId xmlns:a16="http://schemas.microsoft.com/office/drawing/2014/main" id="{503ACE76-DBFA-4A8A-B8E8-7D59C4626885}"/>
              </a:ext>
            </a:extLst>
          </p:cNvPr>
          <p:cNvSpPr/>
          <p:nvPr/>
        </p:nvSpPr>
        <p:spPr>
          <a:xfrm>
            <a:off x="10587584" y="213509"/>
            <a:ext cx="1280160" cy="1005840"/>
          </a:xfrm>
          <a:custGeom>
            <a:avLst/>
            <a:gdLst>
              <a:gd name="connsiteX0" fmla="*/ 715343 w 1430686"/>
              <a:gd name="connsiteY0" fmla="*/ 0 h 1096258"/>
              <a:gd name="connsiteX1" fmla="*/ 1430686 w 1430686"/>
              <a:gd name="connsiteY1" fmla="*/ 715343 h 1096258"/>
              <a:gd name="connsiteX2" fmla="*/ 1374471 w 1430686"/>
              <a:gd name="connsiteY2" fmla="*/ 993787 h 1096258"/>
              <a:gd name="connsiteX3" fmla="*/ 1318852 w 1430686"/>
              <a:gd name="connsiteY3" fmla="*/ 1096258 h 1096258"/>
              <a:gd name="connsiteX4" fmla="*/ 111835 w 1430686"/>
              <a:gd name="connsiteY4" fmla="*/ 1096258 h 1096258"/>
              <a:gd name="connsiteX5" fmla="*/ 56215 w 1430686"/>
              <a:gd name="connsiteY5" fmla="*/ 993787 h 1096258"/>
              <a:gd name="connsiteX6" fmla="*/ 0 w 1430686"/>
              <a:gd name="connsiteY6" fmla="*/ 715343 h 1096258"/>
              <a:gd name="connsiteX7" fmla="*/ 715343 w 1430686"/>
              <a:gd name="connsiteY7" fmla="*/ 0 h 10962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430686" h="1096258">
                <a:moveTo>
                  <a:pt x="715343" y="0"/>
                </a:moveTo>
                <a:cubicBezTo>
                  <a:pt x="1110416" y="0"/>
                  <a:pt x="1430686" y="320270"/>
                  <a:pt x="1430686" y="715343"/>
                </a:cubicBezTo>
                <a:cubicBezTo>
                  <a:pt x="1430686" y="814111"/>
                  <a:pt x="1410669" y="908204"/>
                  <a:pt x="1374471" y="993787"/>
                </a:cubicBezTo>
                <a:lnTo>
                  <a:pt x="1318852" y="1096258"/>
                </a:lnTo>
                <a:lnTo>
                  <a:pt x="111835" y="1096258"/>
                </a:lnTo>
                <a:lnTo>
                  <a:pt x="56215" y="993787"/>
                </a:lnTo>
                <a:cubicBezTo>
                  <a:pt x="20017" y="908204"/>
                  <a:pt x="0" y="814111"/>
                  <a:pt x="0" y="715343"/>
                </a:cubicBezTo>
                <a:cubicBezTo>
                  <a:pt x="0" y="320270"/>
                  <a:pt x="320270" y="0"/>
                  <a:pt x="715343" y="0"/>
                </a:cubicBezTo>
                <a:close/>
              </a:path>
            </a:pathLst>
          </a:custGeom>
          <a:blipFill>
            <a:blip r:embed="rId13"/>
            <a:stretch>
              <a:fillRect l="-131398" t="2352" r="-100860" b="-178004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 Light"/>
              <a:ea typeface="+mn-ea"/>
              <a:cs typeface="+mn-cs"/>
            </a:endParaRPr>
          </a:p>
        </p:txBody>
      </p: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C929C65B-EB5E-4587-BAD1-49E71AF05F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11251285" y="1735022"/>
            <a:ext cx="0" cy="377712"/>
          </a:xfrm>
          <a:prstGeom prst="line">
            <a:avLst/>
          </a:prstGeom>
          <a:ln w="28575">
            <a:solidFill>
              <a:schemeClr val="tx1"/>
            </a:solidFill>
            <a:prstDash val="solid"/>
            <a:headEnd type="none" w="sm" len="sm"/>
            <a:tailEnd type="none" w="sm" len="sm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id="{4CB1BDA8-E962-4A7F-82AF-93B51AC5BC1E}"/>
              </a:ext>
            </a:extLst>
          </p:cNvPr>
          <p:cNvSpPr/>
          <p:nvPr/>
        </p:nvSpPr>
        <p:spPr>
          <a:xfrm>
            <a:off x="9124736" y="170893"/>
            <a:ext cx="172022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Calibri" panose="020F0502020204030204" pitchFamily="34" charset="0"/>
                <a:cs typeface="Latha" panose="020B0604020202020204" pitchFamily="34" charset="0"/>
              </a:rPr>
              <a:t>Nabatean Arabia Kingdom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ook Antiqua" panose="02040602050305030304" pitchFamily="18" charset="0"/>
              <a:ea typeface="+mn-ea"/>
              <a:cs typeface="+mn-cs"/>
            </a:endParaRPr>
          </a:p>
        </p:txBody>
      </p:sp>
      <p:pic>
        <p:nvPicPr>
          <p:cNvPr id="58" name="Picture 57" descr="A pink heart with black lines on a yellow background&#10;&#10;Description automatically generated">
            <a:extLst>
              <a:ext uri="{FF2B5EF4-FFF2-40B4-BE49-F238E27FC236}">
                <a16:creationId xmlns:a16="http://schemas.microsoft.com/office/drawing/2014/main" id="{9A047608-11AC-411A-942D-B20EC71EAB41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EA00"/>
              </a:clrFrom>
              <a:clrTo>
                <a:srgbClr val="FFEA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730735" y="1577057"/>
            <a:ext cx="2164950" cy="2164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73347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3" name="Picture 2">
            <a:extLst>
              <a:ext uri="{FF2B5EF4-FFF2-40B4-BE49-F238E27FC236}">
                <a16:creationId xmlns:a16="http://schemas.microsoft.com/office/drawing/2014/main" id="{93274B0C-1CB3-4AA4-A183-20B7FE5DB1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5" name="Picture 9224">
            <a:extLst>
              <a:ext uri="{FF2B5EF4-FFF2-40B4-BE49-F238E27FC236}">
                <a16:creationId xmlns:a16="http://schemas.microsoft.com/office/drawing/2014/main" id="{2E640319-3BB6-49BF-BAF4-D63FEC73E1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9227" name="Rectangle 9226">
            <a:extLst>
              <a:ext uri="{FF2B5EF4-FFF2-40B4-BE49-F238E27FC236}">
                <a16:creationId xmlns:a16="http://schemas.microsoft.com/office/drawing/2014/main" id="{5BECDBB2-914C-44DE-B171-6F7946196F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229" name="Picture 2">
            <a:extLst>
              <a:ext uri="{FF2B5EF4-FFF2-40B4-BE49-F238E27FC236}">
                <a16:creationId xmlns:a16="http://schemas.microsoft.com/office/drawing/2014/main" id="{1D5C6008-3DE6-42B7-AED2-68544F325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Are We Unwilling To Confront Sin?">
            <a:extLst>
              <a:ext uri="{FF2B5EF4-FFF2-40B4-BE49-F238E27FC236}">
                <a16:creationId xmlns:a16="http://schemas.microsoft.com/office/drawing/2014/main" id="{B7A3CAD5-8EEE-4D8C-8109-057627533E29}"/>
              </a:ext>
            </a:extLst>
          </p:cNvPr>
          <p:cNvPicPr>
            <a:picLocks noGrp="1" noChangeAspect="1" noChangeArrowheads="1"/>
          </p:cNvPicPr>
          <p:nvPr>
            <p:ph sz="quarter" idx="13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8" r="577" b="-1"/>
          <a:stretch/>
        </p:blipFill>
        <p:spPr bwMode="auto">
          <a:xfrm>
            <a:off x="-197581" y="10"/>
            <a:ext cx="12389581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31" name="Picture 9230">
            <a:extLst>
              <a:ext uri="{FF2B5EF4-FFF2-40B4-BE49-F238E27FC236}">
                <a16:creationId xmlns:a16="http://schemas.microsoft.com/office/drawing/2014/main" id="{5D09915C-7FC3-45EF-BDD0-6393ACE446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7584" y="-2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561D676-EA9A-4408-8D45-F43AC98DCB08}"/>
              </a:ext>
            </a:extLst>
          </p:cNvPr>
          <p:cNvSpPr/>
          <p:nvPr/>
        </p:nvSpPr>
        <p:spPr>
          <a:xfrm>
            <a:off x="6704330" y="695268"/>
            <a:ext cx="5685251" cy="2890663"/>
          </a:xfrm>
          <a:prstGeom prst="rect">
            <a:avLst/>
          </a:prstGeom>
          <a:solidFill>
            <a:srgbClr val="0092B3">
              <a:alpha val="66000"/>
            </a:srgbClr>
          </a:solidFill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"/>
            </a:pPr>
            <a:r>
              <a:rPr lang="en-GB" sz="32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Latha" panose="020B0604020202020204" pitchFamily="34" charset="0"/>
              </a:rPr>
              <a:t>Christ confronted it,</a:t>
            </a:r>
            <a:endParaRPr lang="en-GB" sz="2800" b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Latha" panose="020B0604020202020204" pitchFamily="34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"/>
            </a:pPr>
            <a:r>
              <a:rPr lang="en-GB" sz="32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Latha" panose="020B0604020202020204" pitchFamily="34" charset="0"/>
              </a:rPr>
              <a:t>Stephen confronted it,</a:t>
            </a:r>
            <a:endParaRPr lang="en-GB" sz="2800" b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Latha" panose="020B0604020202020204" pitchFamily="34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"/>
            </a:pPr>
            <a:r>
              <a:rPr lang="en-GB" sz="32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Latha" panose="020B0604020202020204" pitchFamily="34" charset="0"/>
              </a:rPr>
              <a:t>Paul confronted it,</a:t>
            </a:r>
            <a:endParaRPr lang="en-GB" sz="2800" b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Latha" panose="020B0604020202020204" pitchFamily="34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"/>
            </a:pPr>
            <a:r>
              <a:rPr lang="en-GB" sz="32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Latha" panose="020B0604020202020204" pitchFamily="34" charset="0"/>
              </a:rPr>
              <a:t>Peter confronted it,</a:t>
            </a:r>
            <a:endParaRPr lang="en-GB" sz="2800" b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Latha" panose="020B0604020202020204" pitchFamily="34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"/>
            </a:pPr>
            <a:r>
              <a:rPr lang="en-GB" sz="32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Latha" panose="020B0604020202020204" pitchFamily="34" charset="0"/>
              </a:rPr>
              <a:t>John the Baptist confronted it </a:t>
            </a:r>
            <a:endParaRPr lang="en-GB" sz="2800" b="1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Lath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598323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Two Kings and a Truth | Dominicana">
            <a:extLst>
              <a:ext uri="{FF2B5EF4-FFF2-40B4-BE49-F238E27FC236}">
                <a16:creationId xmlns:a16="http://schemas.microsoft.com/office/drawing/2014/main" id="{A25B583A-6AB0-4CC7-A53D-89D05DB3E33B}"/>
              </a:ext>
            </a:extLst>
          </p:cNvPr>
          <p:cNvPicPr>
            <a:picLocks noGrp="1" noChangeAspect="1" noChangeArrowheads="1"/>
          </p:cNvPicPr>
          <p:nvPr>
            <p:ph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54" b="3792"/>
          <a:stretch/>
        </p:blipFill>
        <p:spPr bwMode="auto">
          <a:xfrm>
            <a:off x="-197584" y="10"/>
            <a:ext cx="12389581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23F56AF-D00D-4B80-BD05-6C7A0E8E6CFC}"/>
              </a:ext>
            </a:extLst>
          </p:cNvPr>
          <p:cNvSpPr/>
          <p:nvPr/>
        </p:nvSpPr>
        <p:spPr>
          <a:xfrm>
            <a:off x="-197584" y="5401768"/>
            <a:ext cx="12389584" cy="1456232"/>
          </a:xfrm>
          <a:prstGeom prst="rect">
            <a:avLst/>
          </a:prstGeom>
          <a:solidFill>
            <a:srgbClr val="F7EFE2"/>
          </a:solidFill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GB" sz="3970" b="1" i="1" dirty="0">
                <a:latin typeface="Calibri" panose="020F0502020204030204" pitchFamily="34" charset="0"/>
                <a:cs typeface="Latha" panose="020B0604020202020204" pitchFamily="34" charset="0"/>
              </a:rPr>
              <a:t>V 5, </a:t>
            </a:r>
            <a:r>
              <a:rPr lang="en-GB" sz="3970" i="1" dirty="0">
                <a:latin typeface="Calibri" panose="020F0502020204030204" pitchFamily="34" charset="0"/>
                <a:cs typeface="Latha" panose="020B0604020202020204" pitchFamily="34" charset="0"/>
              </a:rPr>
              <a:t>And although he wanted to put him to death, he feared the multitude, because they counted him as a prophet.</a:t>
            </a:r>
            <a:endParaRPr lang="en-GB" sz="3970" dirty="0">
              <a:effectLst/>
              <a:latin typeface="Calibri" panose="020F0502020204030204" pitchFamily="34" charset="0"/>
              <a:ea typeface="Calibri" panose="020F0502020204030204" pitchFamily="34" charset="0"/>
              <a:cs typeface="Lath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814545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Two Kings and a Truth | Dominicana">
            <a:extLst>
              <a:ext uri="{FF2B5EF4-FFF2-40B4-BE49-F238E27FC236}">
                <a16:creationId xmlns:a16="http://schemas.microsoft.com/office/drawing/2014/main" id="{A25B583A-6AB0-4CC7-A53D-89D05DB3E33B}"/>
              </a:ext>
            </a:extLst>
          </p:cNvPr>
          <p:cNvPicPr>
            <a:picLocks noGrp="1" noChangeAspect="1" noChangeArrowheads="1"/>
          </p:cNvPicPr>
          <p:nvPr>
            <p:ph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54" b="3792"/>
          <a:stretch/>
        </p:blipFill>
        <p:spPr bwMode="auto">
          <a:xfrm>
            <a:off x="-197584" y="10"/>
            <a:ext cx="12389581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23F56AF-D00D-4B80-BD05-6C7A0E8E6CFC}"/>
              </a:ext>
            </a:extLst>
          </p:cNvPr>
          <p:cNvSpPr/>
          <p:nvPr/>
        </p:nvSpPr>
        <p:spPr>
          <a:xfrm>
            <a:off x="-197584" y="5401768"/>
            <a:ext cx="12389584" cy="1423338"/>
          </a:xfrm>
          <a:prstGeom prst="rect">
            <a:avLst/>
          </a:prstGeom>
          <a:solidFill>
            <a:srgbClr val="F7EFE2"/>
          </a:solidFill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en-GB" sz="8000" b="1" dirty="0"/>
              <a:t>Mark 6:20</a:t>
            </a:r>
            <a:endParaRPr lang="en-GB" sz="16600" dirty="0">
              <a:effectLst/>
              <a:latin typeface="Calibri" panose="020F0502020204030204" pitchFamily="34" charset="0"/>
              <a:ea typeface="Calibri" panose="020F0502020204030204" pitchFamily="34" charset="0"/>
              <a:cs typeface="Lath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811882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5" name="Picture 2">
            <a:extLst>
              <a:ext uri="{FF2B5EF4-FFF2-40B4-BE49-F238E27FC236}">
                <a16:creationId xmlns:a16="http://schemas.microsoft.com/office/drawing/2014/main" id="{93274B0C-1CB3-4AA4-A183-20B7FE5DB1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7" name="Picture 12296">
            <a:extLst>
              <a:ext uri="{FF2B5EF4-FFF2-40B4-BE49-F238E27FC236}">
                <a16:creationId xmlns:a16="http://schemas.microsoft.com/office/drawing/2014/main" id="{2E640319-3BB6-49BF-BAF4-D63FEC73E1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12299" name="Rectangle 12298">
            <a:extLst>
              <a:ext uri="{FF2B5EF4-FFF2-40B4-BE49-F238E27FC236}">
                <a16:creationId xmlns:a16="http://schemas.microsoft.com/office/drawing/2014/main" id="{5BECDBB2-914C-44DE-B171-6F7946196F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301" name="Picture 2">
            <a:extLst>
              <a:ext uri="{FF2B5EF4-FFF2-40B4-BE49-F238E27FC236}">
                <a16:creationId xmlns:a16="http://schemas.microsoft.com/office/drawing/2014/main" id="{1D5C6008-3DE6-42B7-AED2-68544F325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 descr="Dance Floor Where John The Baptist Was Sent To Die Found In Jordan">
            <a:extLst>
              <a:ext uri="{FF2B5EF4-FFF2-40B4-BE49-F238E27FC236}">
                <a16:creationId xmlns:a16="http://schemas.microsoft.com/office/drawing/2014/main" id="{19E5CF71-264E-4B48-92B8-3229E15B5C7F}"/>
              </a:ext>
            </a:extLst>
          </p:cNvPr>
          <p:cNvPicPr>
            <a:picLocks noGrp="1" noChangeAspect="1" noChangeArrowheads="1"/>
          </p:cNvPicPr>
          <p:nvPr>
            <p:ph sz="quarter" idx="13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63"/>
          <a:stretch/>
        </p:blipFill>
        <p:spPr bwMode="auto">
          <a:xfrm>
            <a:off x="-197581" y="10"/>
            <a:ext cx="12389581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03" name="Picture 12302">
            <a:extLst>
              <a:ext uri="{FF2B5EF4-FFF2-40B4-BE49-F238E27FC236}">
                <a16:creationId xmlns:a16="http://schemas.microsoft.com/office/drawing/2014/main" id="{5D09915C-7FC3-45EF-BDD0-6393ACE446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7584" y="-2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A2EC1BD-AC5B-43CA-B19B-E66DE20A4B77}"/>
              </a:ext>
            </a:extLst>
          </p:cNvPr>
          <p:cNvSpPr/>
          <p:nvPr/>
        </p:nvSpPr>
        <p:spPr>
          <a:xfrm>
            <a:off x="-197581" y="5453256"/>
            <a:ext cx="12389581" cy="1404744"/>
          </a:xfrm>
          <a:prstGeom prst="rect">
            <a:avLst/>
          </a:prstGeom>
          <a:solidFill>
            <a:srgbClr val="F7EFE2"/>
          </a:solidFill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GB" sz="3820" b="1" dirty="0">
                <a:latin typeface="Calibri" panose="020F0502020204030204" pitchFamily="34" charset="0"/>
                <a:ea typeface="Calibri" panose="020F0502020204030204" pitchFamily="34" charset="0"/>
                <a:cs typeface="Latha" panose="020B0604020202020204" pitchFamily="34" charset="0"/>
              </a:rPr>
              <a:t>V6,</a:t>
            </a:r>
            <a:r>
              <a:rPr lang="en-GB" sz="3820" b="1" i="1" dirty="0">
                <a:latin typeface="Calibri" panose="020F0502020204030204" pitchFamily="34" charset="0"/>
                <a:ea typeface="Calibri" panose="020F0502020204030204" pitchFamily="34" charset="0"/>
                <a:cs typeface="Latha" panose="020B0604020202020204" pitchFamily="34" charset="0"/>
              </a:rPr>
              <a:t> But when Herod’s birthday was celebrated, the daughter of Herodias danced before them and pleased Herod. </a:t>
            </a:r>
            <a:endParaRPr lang="en-GB" sz="382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Lath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203954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>
            <a:extLst>
              <a:ext uri="{FF2B5EF4-FFF2-40B4-BE49-F238E27FC236}">
                <a16:creationId xmlns:a16="http://schemas.microsoft.com/office/drawing/2014/main" id="{93274B0C-1CB3-4AA4-A183-20B7FE5DB1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E640319-3BB6-49BF-BAF4-D63FEC73E1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5BECDBB2-914C-44DE-B171-6F7946196F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2">
            <a:extLst>
              <a:ext uri="{FF2B5EF4-FFF2-40B4-BE49-F238E27FC236}">
                <a16:creationId xmlns:a16="http://schemas.microsoft.com/office/drawing/2014/main" id="{1D5C6008-3DE6-42B7-AED2-68544F325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46DDA046-156A-444B-A2A4-2EF6B7AA7664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 rotWithShape="1">
          <a:blip r:embed="rId4"/>
          <a:srcRect l="8635" r="1486" b="-1"/>
          <a:stretch/>
        </p:blipFill>
        <p:spPr>
          <a:xfrm>
            <a:off x="-197581" y="10"/>
            <a:ext cx="12389581" cy="685799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D09915C-7FC3-45EF-BDD0-6393ACE446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7584" y="-2"/>
            <a:ext cx="121920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8DBBD72-A8D9-496B-A806-9790C0E5D316}"/>
              </a:ext>
            </a:extLst>
          </p:cNvPr>
          <p:cNvSpPr/>
          <p:nvPr/>
        </p:nvSpPr>
        <p:spPr>
          <a:xfrm>
            <a:off x="3629025" y="263772"/>
            <a:ext cx="8562975" cy="1466555"/>
          </a:xfrm>
          <a:prstGeom prst="rect">
            <a:avLst/>
          </a:prstGeom>
          <a:solidFill>
            <a:srgbClr val="F7EFE2"/>
          </a:solidFill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GB" sz="4000" b="1" dirty="0">
                <a:latin typeface="Calibri" panose="020F0502020204030204" pitchFamily="34" charset="0"/>
                <a:ea typeface="Calibri" panose="020F0502020204030204" pitchFamily="34" charset="0"/>
                <a:cs typeface="Latha" panose="020B0604020202020204" pitchFamily="34" charset="0"/>
              </a:rPr>
              <a:t>V7,</a:t>
            </a:r>
            <a:r>
              <a:rPr lang="en-GB" sz="4000" i="1" dirty="0">
                <a:latin typeface="Calibri" panose="020F0502020204030204" pitchFamily="34" charset="0"/>
                <a:ea typeface="Calibri" panose="020F0502020204030204" pitchFamily="34" charset="0"/>
                <a:cs typeface="Latha" panose="020B0604020202020204" pitchFamily="34" charset="0"/>
              </a:rPr>
              <a:t> Therefore he promised with an oath to give her whatever she might ask.</a:t>
            </a:r>
            <a:endParaRPr lang="en-GB" sz="4000" dirty="0">
              <a:effectLst/>
              <a:latin typeface="Calibri" panose="020F0502020204030204" pitchFamily="34" charset="0"/>
              <a:ea typeface="Calibri" panose="020F0502020204030204" pitchFamily="34" charset="0"/>
              <a:cs typeface="Lath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866744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>
            <a:extLst>
              <a:ext uri="{FF2B5EF4-FFF2-40B4-BE49-F238E27FC236}">
                <a16:creationId xmlns:a16="http://schemas.microsoft.com/office/drawing/2014/main" id="{93274B0C-1CB3-4AA4-A183-20B7FE5DB1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E640319-3BB6-49BF-BAF4-D63FEC73E1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5BECDBB2-914C-44DE-B171-6F7946196F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2">
            <a:extLst>
              <a:ext uri="{FF2B5EF4-FFF2-40B4-BE49-F238E27FC236}">
                <a16:creationId xmlns:a16="http://schemas.microsoft.com/office/drawing/2014/main" id="{1D5C6008-3DE6-42B7-AED2-68544F325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46DDA046-156A-444B-A2A4-2EF6B7AA7664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 rotWithShape="1">
          <a:blip r:embed="rId4"/>
          <a:srcRect l="8635" r="1486" b="-1"/>
          <a:stretch/>
        </p:blipFill>
        <p:spPr>
          <a:xfrm>
            <a:off x="-197581" y="10"/>
            <a:ext cx="12389581" cy="685799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D09915C-7FC3-45EF-BDD0-6393ACE446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7584" y="-2"/>
            <a:ext cx="121920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8DBBD72-A8D9-496B-A806-9790C0E5D316}"/>
              </a:ext>
            </a:extLst>
          </p:cNvPr>
          <p:cNvSpPr/>
          <p:nvPr/>
        </p:nvSpPr>
        <p:spPr>
          <a:xfrm>
            <a:off x="5781675" y="568572"/>
            <a:ext cx="4676775" cy="1423338"/>
          </a:xfrm>
          <a:prstGeom prst="rect">
            <a:avLst/>
          </a:prstGeom>
          <a:solidFill>
            <a:srgbClr val="F7EFE2"/>
          </a:solidFill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GB" sz="8000" b="1" dirty="0"/>
              <a:t>Mark 6:23</a:t>
            </a:r>
            <a:endParaRPr lang="en-GB" sz="19900" dirty="0">
              <a:effectLst/>
              <a:latin typeface="Calibri" panose="020F0502020204030204" pitchFamily="34" charset="0"/>
              <a:ea typeface="Calibri" panose="020F0502020204030204" pitchFamily="34" charset="0"/>
              <a:cs typeface="Lath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649515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77" name="Picture 2">
            <a:extLst>
              <a:ext uri="{FF2B5EF4-FFF2-40B4-BE49-F238E27FC236}">
                <a16:creationId xmlns:a16="http://schemas.microsoft.com/office/drawing/2014/main" id="{22790EC5-ACA7-4536-8066-B60199F3C6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78" name="Picture 15368">
            <a:extLst>
              <a:ext uri="{FF2B5EF4-FFF2-40B4-BE49-F238E27FC236}">
                <a16:creationId xmlns:a16="http://schemas.microsoft.com/office/drawing/2014/main" id="{CAD20AEA-7CAF-4A83-BE2E-EAF010B8B7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15379" name="Rectangle 15370">
            <a:extLst>
              <a:ext uri="{FF2B5EF4-FFF2-40B4-BE49-F238E27FC236}">
                <a16:creationId xmlns:a16="http://schemas.microsoft.com/office/drawing/2014/main" id="{4A391C69-E52F-4DC0-B51A-0DABC54840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380" name="Rectangle 15372">
            <a:extLst>
              <a:ext uri="{FF2B5EF4-FFF2-40B4-BE49-F238E27FC236}">
                <a16:creationId xmlns:a16="http://schemas.microsoft.com/office/drawing/2014/main" id="{048390FD-448E-4FF2-AEE8-C46960568E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275961" y="-2"/>
            <a:ext cx="81313" cy="6858002"/>
          </a:xfrm>
          <a:prstGeom prst="rect">
            <a:avLst/>
          </a:prstGeom>
          <a:gradFill flip="none" rotWithShape="1">
            <a:gsLst>
              <a:gs pos="84000">
                <a:srgbClr val="B5B5B5"/>
              </a:gs>
              <a:gs pos="60159">
                <a:srgbClr val="D5D5D5"/>
              </a:gs>
              <a:gs pos="50447">
                <a:srgbClr val="E6E6E6"/>
              </a:gs>
              <a:gs pos="44260">
                <a:srgbClr val="D5D5D5"/>
              </a:gs>
              <a:gs pos="15928">
                <a:srgbClr val="B5B5B5"/>
              </a:gs>
              <a:gs pos="7000">
                <a:srgbClr val="8A8A8A"/>
              </a:gs>
              <a:gs pos="0">
                <a:srgbClr val="BBBBBB"/>
              </a:gs>
              <a:gs pos="93000">
                <a:srgbClr val="8A8A8A"/>
              </a:gs>
              <a:gs pos="100000">
                <a:srgbClr val="BBBBB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381" name="Picture 15374">
            <a:extLst>
              <a:ext uri="{FF2B5EF4-FFF2-40B4-BE49-F238E27FC236}">
                <a16:creationId xmlns:a16="http://schemas.microsoft.com/office/drawing/2014/main" id="{0BD259F2-A289-4420-B3EB-BBC6A904FC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362" name="Picture 2" descr="The Daughter's Dance | Storacles of Prophecy | Amazing Facts">
            <a:extLst>
              <a:ext uri="{FF2B5EF4-FFF2-40B4-BE49-F238E27FC236}">
                <a16:creationId xmlns:a16="http://schemas.microsoft.com/office/drawing/2014/main" id="{93B405C5-720B-4D6D-BB6F-301FBA24B923}"/>
              </a:ext>
            </a:extLst>
          </p:cNvPr>
          <p:cNvPicPr>
            <a:picLocks noGrp="1" noChangeAspect="1" noChangeArrowheads="1"/>
          </p:cNvPicPr>
          <p:nvPr>
            <p:ph sz="quarter" idx="13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50"/>
          <a:stretch/>
        </p:blipFill>
        <p:spPr bwMode="auto">
          <a:xfrm>
            <a:off x="7357274" y="10"/>
            <a:ext cx="4834726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97F5EA8-5D38-48B4-B755-6D5F8EF23E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2925" y="1638300"/>
            <a:ext cx="6376196" cy="2946399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l"/>
            <a:r>
              <a:rPr lang="en-GB" b="1" dirty="0">
                <a:latin typeface="Calibri" panose="020F0502020204030204" pitchFamily="34" charset="0"/>
                <a:cs typeface="Calibri" panose="020F0502020204030204" pitchFamily="34" charset="0"/>
              </a:rPr>
              <a:t>V 8,</a:t>
            </a:r>
            <a:r>
              <a:rPr lang="en-GB" i="1" dirty="0">
                <a:latin typeface="Calibri" panose="020F0502020204030204" pitchFamily="34" charset="0"/>
                <a:cs typeface="Calibri" panose="020F0502020204030204" pitchFamily="34" charset="0"/>
              </a:rPr>
              <a:t> So she, having been prompted by her mother, said, “Give me John the Baptist’s head here on a platter.”</a:t>
            </a:r>
            <a:b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 sz="4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70017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F8CACB-CE1D-4ED6-AAE7-80FA90B773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8BD007-0259-4C3D-A3EC-14B9739C7013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amera 19">
            <a:extLst>
              <a:ext uri="{FF2B5EF4-FFF2-40B4-BE49-F238E27FC236}">
                <a16:creationId xmlns:a16="http://schemas.microsoft.com/office/drawing/2014/main" id="{9D22011B-E782-40F3-B08C-EDBEFADC8206}"/>
              </a:ext>
            </a:extLst>
          </p:cNvPr>
          <p:cNvPicPr>
            <a:picLocks noChangeAspect="1"/>
            <a:extLst>
              <a:ext uri="{51228E76-BA90-4043-B771-695A4F85340A}">
                <alf:liveFeedProps xmlns="" xmlns:alf="http://schemas.microsoft.com/office/drawing/2021/livefeed"/>
              </a:ext>
            </a:extLst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74933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B4288AD3-B1EE-4C0D-8281-3D2932523AC5}"/>
              </a:ext>
            </a:extLst>
          </p:cNvPr>
          <p:cNvSpPr txBox="1">
            <a:spLocks/>
          </p:cNvSpPr>
          <p:nvPr/>
        </p:nvSpPr>
        <p:spPr>
          <a:xfrm>
            <a:off x="0" y="5867400"/>
            <a:ext cx="12188952" cy="990600"/>
          </a:xfrm>
          <a:prstGeom prst="rect">
            <a:avLst/>
          </a:prstGeom>
          <a:solidFill>
            <a:srgbClr val="7AD9C0"/>
          </a:solidFill>
        </p:spPr>
        <p:txBody>
          <a:bodyPr vert="horz" lIns="91440" tIns="45720" rIns="91440" bIns="45720" rtlCol="0" anchor="ctr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/>
              <a:t>From Matthew 13:53 till Matthew 16:12, eight incidents in the life of our Lord Jesus Christ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794040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4D4DD4CF-9732-4771-98FE-77886DC915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3856644-299A-4E3B-A33D-D64CCC061FE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769" r="2615" b="1"/>
          <a:stretch/>
        </p:blipFill>
        <p:spPr>
          <a:xfrm>
            <a:off x="1" y="10"/>
            <a:ext cx="7479157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2861A9C-C970-4FFE-B67C-222B6F5732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479161" y="-2"/>
            <a:ext cx="81313" cy="6858002"/>
          </a:xfrm>
          <a:prstGeom prst="rect">
            <a:avLst/>
          </a:prstGeom>
          <a:gradFill flip="none" rotWithShape="1">
            <a:gsLst>
              <a:gs pos="84000">
                <a:srgbClr val="B5B5B5"/>
              </a:gs>
              <a:gs pos="60159">
                <a:srgbClr val="D5D5D5"/>
              </a:gs>
              <a:gs pos="50447">
                <a:srgbClr val="E6E6E6"/>
              </a:gs>
              <a:gs pos="44260">
                <a:srgbClr val="D5D5D5"/>
              </a:gs>
              <a:gs pos="15928">
                <a:srgbClr val="B5B5B5"/>
              </a:gs>
              <a:gs pos="7000">
                <a:srgbClr val="8A8A8A"/>
              </a:gs>
              <a:gs pos="0">
                <a:srgbClr val="BBBBBB"/>
              </a:gs>
              <a:gs pos="93000">
                <a:srgbClr val="8A8A8A"/>
              </a:gs>
              <a:gs pos="100000">
                <a:srgbClr val="BBBBB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2FDF82E-EBD8-4EC5-AD10-CD9E70EE85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5F51660-F715-47D3-8876-A856B52548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88407" y="2886191"/>
            <a:ext cx="4798868" cy="1573863"/>
          </a:xfrm>
        </p:spPr>
        <p:txBody>
          <a:bodyPr>
            <a:noAutofit/>
          </a:bodyPr>
          <a:lstStyle/>
          <a:p>
            <a:pPr algn="l"/>
            <a:r>
              <a:rPr lang="en-GB" sz="4000" b="1" dirty="0">
                <a:latin typeface="Calibri" panose="020F0502020204030204" pitchFamily="34" charset="0"/>
                <a:cs typeface="Calibri" panose="020F0502020204030204" pitchFamily="34" charset="0"/>
              </a:rPr>
              <a:t>V 9,</a:t>
            </a:r>
            <a:r>
              <a:rPr lang="en-GB" sz="4000" i="1" dirty="0">
                <a:latin typeface="Calibri" panose="020F0502020204030204" pitchFamily="34" charset="0"/>
                <a:cs typeface="Calibri" panose="020F0502020204030204" pitchFamily="34" charset="0"/>
              </a:rPr>
              <a:t> And the king was sorry; nevertheless, because of the oaths and because of those who sat with him, he commanded it to be given to her. </a:t>
            </a:r>
            <a:br>
              <a:rPr lang="en-GB" sz="40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GB" sz="4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341204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2">
            <a:extLst>
              <a:ext uri="{FF2B5EF4-FFF2-40B4-BE49-F238E27FC236}">
                <a16:creationId xmlns:a16="http://schemas.microsoft.com/office/drawing/2014/main" id="{22790EC5-ACA7-4536-8066-B60199F3C6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5">
            <a:extLst>
              <a:ext uri="{FF2B5EF4-FFF2-40B4-BE49-F238E27FC236}">
                <a16:creationId xmlns:a16="http://schemas.microsoft.com/office/drawing/2014/main" id="{CAD20AEA-7CAF-4A83-BE2E-EAF010B8B7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36" name="Rectangle 27">
            <a:extLst>
              <a:ext uri="{FF2B5EF4-FFF2-40B4-BE49-F238E27FC236}">
                <a16:creationId xmlns:a16="http://schemas.microsoft.com/office/drawing/2014/main" id="{45873676-3D69-48B0-BA02-D759766A90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7" name="Picture 2">
            <a:extLst>
              <a:ext uri="{FF2B5EF4-FFF2-40B4-BE49-F238E27FC236}">
                <a16:creationId xmlns:a16="http://schemas.microsoft.com/office/drawing/2014/main" id="{248E96D7-6599-4607-9958-FD9E100013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99478AA5-D1D0-4B5E-9FDE-6F55026DA3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4229100"/>
            <a:ext cx="12192000" cy="0"/>
          </a:xfrm>
          <a:prstGeom prst="line">
            <a:avLst/>
          </a:prstGeom>
          <a:ln w="82550" cap="sq">
            <a:solidFill>
              <a:srgbClr val="D9D9D9"/>
            </a:solidFill>
            <a:miter lim="800000"/>
          </a:ln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BFBFBF"/>
            </a:contourClr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4" name="Picture 33">
            <a:extLst>
              <a:ext uri="{FF2B5EF4-FFF2-40B4-BE49-F238E27FC236}">
                <a16:creationId xmlns:a16="http://schemas.microsoft.com/office/drawing/2014/main" id="{3CA8EEE2-DA9A-4635-9B41-33EB565145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67B4851C-16AA-4455-AA4E-9327D7BB9643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 rotWithShape="1">
          <a:blip r:embed="rId4"/>
          <a:srcRect t="34357" b="6193"/>
          <a:stretch/>
        </p:blipFill>
        <p:spPr>
          <a:xfrm>
            <a:off x="-3" y="1"/>
            <a:ext cx="12191980" cy="4229098"/>
          </a:xfrm>
          <a:prstGeom prst="rect">
            <a:avLst/>
          </a:prstGeom>
        </p:spPr>
      </p:pic>
      <p:sp>
        <p:nvSpPr>
          <p:cNvPr id="38" name="Title 1">
            <a:extLst>
              <a:ext uri="{FF2B5EF4-FFF2-40B4-BE49-F238E27FC236}">
                <a16:creationId xmlns:a16="http://schemas.microsoft.com/office/drawing/2014/main" id="{9A842AD9-E6E7-4158-8320-6942291E19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202108"/>
            <a:ext cx="9899904" cy="1116711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GB" sz="4000" dirty="0"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br>
              <a:rPr lang="en-GB" sz="40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GB" sz="4000" b="1" dirty="0">
                <a:latin typeface="Calibri" panose="020F0502020204030204" pitchFamily="34" charset="0"/>
                <a:cs typeface="Calibri" panose="020F0502020204030204" pitchFamily="34" charset="0"/>
              </a:rPr>
              <a:t>V 10-11,</a:t>
            </a:r>
            <a:r>
              <a:rPr lang="en-GB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4000" i="1" dirty="0">
                <a:latin typeface="Calibri" panose="020F0502020204030204" pitchFamily="34" charset="0"/>
                <a:cs typeface="Calibri" panose="020F0502020204030204" pitchFamily="34" charset="0"/>
              </a:rPr>
              <a:t>So he sent and had John beheaded in prison. </a:t>
            </a:r>
            <a:r>
              <a:rPr lang="en-GB" sz="4000" b="1" i="1" baseline="30000" dirty="0">
                <a:latin typeface="Calibri" panose="020F0502020204030204" pitchFamily="34" charset="0"/>
                <a:cs typeface="Calibri" panose="020F0502020204030204" pitchFamily="34" charset="0"/>
              </a:rPr>
              <a:t>11 </a:t>
            </a:r>
            <a:r>
              <a:rPr lang="en-GB" sz="4000" i="1" dirty="0">
                <a:latin typeface="Calibri" panose="020F0502020204030204" pitchFamily="34" charset="0"/>
                <a:cs typeface="Calibri" panose="020F0502020204030204" pitchFamily="34" charset="0"/>
              </a:rPr>
              <a:t>And his head was brought on a platter and given to the girl, and she brought it to her mother. </a:t>
            </a:r>
            <a:br>
              <a:rPr lang="en-GB" sz="40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 sz="4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956135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4D4DD4CF-9732-4771-98FE-77886DC915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3856644-299A-4E3B-A33D-D64CCC061FE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769" r="2615" b="1"/>
          <a:stretch/>
        </p:blipFill>
        <p:spPr>
          <a:xfrm>
            <a:off x="1" y="10"/>
            <a:ext cx="7479157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2861A9C-C970-4FFE-B67C-222B6F5732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479161" y="-2"/>
            <a:ext cx="81313" cy="6858002"/>
          </a:xfrm>
          <a:prstGeom prst="rect">
            <a:avLst/>
          </a:prstGeom>
          <a:gradFill flip="none" rotWithShape="1">
            <a:gsLst>
              <a:gs pos="84000">
                <a:srgbClr val="B5B5B5"/>
              </a:gs>
              <a:gs pos="60159">
                <a:srgbClr val="D5D5D5"/>
              </a:gs>
              <a:gs pos="50447">
                <a:srgbClr val="E6E6E6"/>
              </a:gs>
              <a:gs pos="44260">
                <a:srgbClr val="D5D5D5"/>
              </a:gs>
              <a:gs pos="15928">
                <a:srgbClr val="B5B5B5"/>
              </a:gs>
              <a:gs pos="7000">
                <a:srgbClr val="8A8A8A"/>
              </a:gs>
              <a:gs pos="0">
                <a:srgbClr val="BBBBBB"/>
              </a:gs>
              <a:gs pos="93000">
                <a:srgbClr val="8A8A8A"/>
              </a:gs>
              <a:gs pos="100000">
                <a:srgbClr val="BBBBB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2FDF82E-EBD8-4EC5-AD10-CD9E70EE85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5F51660-F715-47D3-8876-A856B52548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78882" y="2305166"/>
            <a:ext cx="4650880" cy="1573863"/>
          </a:xfrm>
        </p:spPr>
        <p:txBody>
          <a:bodyPr>
            <a:noAutofit/>
          </a:bodyPr>
          <a:lstStyle/>
          <a:p>
            <a:pPr algn="l"/>
            <a:r>
              <a:rPr lang="en-GB" dirty="0"/>
              <a:t> </a:t>
            </a:r>
            <a:br>
              <a:rPr lang="en-GB" dirty="0"/>
            </a:br>
            <a:r>
              <a:rPr lang="en-GB" dirty="0"/>
              <a:t>He was afraid to lose his throne. </a:t>
            </a:r>
            <a:br>
              <a:rPr lang="en-GB" dirty="0"/>
            </a:br>
            <a:br>
              <a:rPr lang="en-GB" dirty="0"/>
            </a:br>
            <a:r>
              <a:rPr lang="en-GB" dirty="0"/>
              <a:t>He was afraid of John. </a:t>
            </a:r>
            <a:br>
              <a:rPr lang="en-GB" dirty="0"/>
            </a:br>
            <a:br>
              <a:rPr lang="en-GB" dirty="0"/>
            </a:br>
            <a:r>
              <a:rPr lang="en-GB" dirty="0"/>
              <a:t>He was afraid of his wife. </a:t>
            </a:r>
            <a:br>
              <a:rPr lang="en-GB" dirty="0"/>
            </a:br>
            <a:br>
              <a:rPr lang="en-GB" dirty="0"/>
            </a:br>
            <a:r>
              <a:rPr lang="en-GB" dirty="0"/>
              <a:t>He was afraid of the people around him. </a:t>
            </a:r>
          </a:p>
        </p:txBody>
      </p:sp>
    </p:spTree>
    <p:extLst>
      <p:ext uri="{BB962C8B-B14F-4D97-AF65-F5344CB8AC3E}">
        <p14:creationId xmlns:p14="http://schemas.microsoft.com/office/powerpoint/2010/main" val="260982994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>
            <a:extLst>
              <a:ext uri="{FF2B5EF4-FFF2-40B4-BE49-F238E27FC236}">
                <a16:creationId xmlns:a16="http://schemas.microsoft.com/office/drawing/2014/main" id="{93274B0C-1CB3-4AA4-A183-20B7FE5DB1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E640319-3BB6-49BF-BAF4-D63FEC73E1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5BECDBB2-914C-44DE-B171-6F7946196F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2">
            <a:extLst>
              <a:ext uri="{FF2B5EF4-FFF2-40B4-BE49-F238E27FC236}">
                <a16:creationId xmlns:a16="http://schemas.microsoft.com/office/drawing/2014/main" id="{1D5C6008-3DE6-42B7-AED2-68544F325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Content Placeholder 3" descr="A person and person painting&#10;&#10;Description automatically generated">
            <a:extLst>
              <a:ext uri="{FF2B5EF4-FFF2-40B4-BE49-F238E27FC236}">
                <a16:creationId xmlns:a16="http://schemas.microsoft.com/office/drawing/2014/main" id="{95177ABE-AE45-499F-840B-458D9DD253B9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 rotWithShape="1">
          <a:blip r:embed="rId4"/>
          <a:srcRect b="1595"/>
          <a:stretch/>
        </p:blipFill>
        <p:spPr>
          <a:xfrm>
            <a:off x="-197581" y="10"/>
            <a:ext cx="12389581" cy="685799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D09915C-7FC3-45EF-BDD0-6393ACE446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7584" y="-2"/>
            <a:ext cx="121920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A849F15-D3B3-46DD-8236-F5BC97FA436B}"/>
              </a:ext>
            </a:extLst>
          </p:cNvPr>
          <p:cNvSpPr/>
          <p:nvPr/>
        </p:nvSpPr>
        <p:spPr>
          <a:xfrm>
            <a:off x="476250" y="5937884"/>
            <a:ext cx="5362575" cy="721360"/>
          </a:xfrm>
          <a:prstGeom prst="rect">
            <a:avLst/>
          </a:prstGeom>
          <a:solidFill>
            <a:srgbClr val="1B1A1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rgbClr val="DEC795"/>
                </a:solidFill>
              </a:rPr>
              <a:t>Matthew 14:12</a:t>
            </a:r>
          </a:p>
        </p:txBody>
      </p:sp>
    </p:spTree>
    <p:extLst>
      <p:ext uri="{BB962C8B-B14F-4D97-AF65-F5344CB8AC3E}">
        <p14:creationId xmlns:p14="http://schemas.microsoft.com/office/powerpoint/2010/main" val="9493528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91" name="Picture 2">
            <a:extLst>
              <a:ext uri="{FF2B5EF4-FFF2-40B4-BE49-F238E27FC236}">
                <a16:creationId xmlns:a16="http://schemas.microsoft.com/office/drawing/2014/main" id="{93274B0C-1CB3-4AA4-A183-20B7FE5DB1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3" name="Picture 16392">
            <a:extLst>
              <a:ext uri="{FF2B5EF4-FFF2-40B4-BE49-F238E27FC236}">
                <a16:creationId xmlns:a16="http://schemas.microsoft.com/office/drawing/2014/main" id="{2E640319-3BB6-49BF-BAF4-D63FEC73E1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16395" name="Rectangle 16394">
            <a:extLst>
              <a:ext uri="{FF2B5EF4-FFF2-40B4-BE49-F238E27FC236}">
                <a16:creationId xmlns:a16="http://schemas.microsoft.com/office/drawing/2014/main" id="{5BECDBB2-914C-44DE-B171-6F7946196F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397" name="Picture 2">
            <a:extLst>
              <a:ext uri="{FF2B5EF4-FFF2-40B4-BE49-F238E27FC236}">
                <a16:creationId xmlns:a16="http://schemas.microsoft.com/office/drawing/2014/main" id="{1D5C6008-3DE6-42B7-AED2-68544F325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6" name="Picture 2" descr="Jesus, The Missionary: Series Introduction Reaching Teaching International  Ministries | lacienciadelcafe.com.ar">
            <a:extLst>
              <a:ext uri="{FF2B5EF4-FFF2-40B4-BE49-F238E27FC236}">
                <a16:creationId xmlns:a16="http://schemas.microsoft.com/office/drawing/2014/main" id="{4DB90936-A57F-4B5D-BC86-815236648B01}"/>
              </a:ext>
            </a:extLst>
          </p:cNvPr>
          <p:cNvPicPr>
            <a:picLocks noGrp="1" noChangeAspect="1" noChangeArrowheads="1"/>
          </p:cNvPicPr>
          <p:nvPr>
            <p:ph sz="quarter" idx="13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074"/>
          <a:stretch/>
        </p:blipFill>
        <p:spPr bwMode="auto">
          <a:xfrm>
            <a:off x="-197581" y="10"/>
            <a:ext cx="12389581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9" name="Picture 16398">
            <a:extLst>
              <a:ext uri="{FF2B5EF4-FFF2-40B4-BE49-F238E27FC236}">
                <a16:creationId xmlns:a16="http://schemas.microsoft.com/office/drawing/2014/main" id="{5D09915C-7FC3-45EF-BDD0-6393ACE446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7584" y="-2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8B64D5F-47B0-4E17-9A95-BD2FC0C0B24C}"/>
              </a:ext>
            </a:extLst>
          </p:cNvPr>
          <p:cNvSpPr/>
          <p:nvPr/>
        </p:nvSpPr>
        <p:spPr>
          <a:xfrm>
            <a:off x="-3" y="3579451"/>
            <a:ext cx="6293587" cy="2890663"/>
          </a:xfrm>
          <a:prstGeom prst="rect">
            <a:avLst/>
          </a:prstGeom>
          <a:solidFill>
            <a:srgbClr val="F7EFE2"/>
          </a:solidFill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GB" sz="3200" b="1" dirty="0">
                <a:latin typeface="Calibri" panose="020F0502020204030204" pitchFamily="34" charset="0"/>
                <a:ea typeface="Calibri" panose="020F0502020204030204" pitchFamily="34" charset="0"/>
                <a:cs typeface="Latha" panose="020B0604020202020204" pitchFamily="34" charset="0"/>
              </a:rPr>
              <a:t>V13</a:t>
            </a:r>
            <a:r>
              <a:rPr lang="en-GB" sz="3200" dirty="0">
                <a:latin typeface="Calibri" panose="020F0502020204030204" pitchFamily="34" charset="0"/>
                <a:ea typeface="Calibri" panose="020F0502020204030204" pitchFamily="34" charset="0"/>
                <a:cs typeface="Latha" panose="020B0604020202020204" pitchFamily="34" charset="0"/>
              </a:rPr>
              <a:t>,</a:t>
            </a:r>
            <a:r>
              <a:rPr lang="en-GB" sz="3200" dirty="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Latha" panose="020B0604020202020204" pitchFamily="34" charset="0"/>
              </a:rPr>
              <a:t> </a:t>
            </a:r>
            <a:r>
              <a:rPr lang="en-GB" sz="3200" i="1" dirty="0">
                <a:latin typeface="Calibri" panose="020F0502020204030204" pitchFamily="34" charset="0"/>
                <a:ea typeface="Calibri" panose="020F0502020204030204" pitchFamily="34" charset="0"/>
                <a:cs typeface="Latha" panose="020B0604020202020204" pitchFamily="34" charset="0"/>
              </a:rPr>
              <a:t>When Jesus heard it, He departed from there by boat to a deserted place by Himself. But when the multitudes heard it, they followed Him on foot from the cities.</a:t>
            </a:r>
            <a:r>
              <a:rPr lang="en-GB" sz="3200" dirty="0">
                <a:latin typeface="Calibri" panose="020F0502020204030204" pitchFamily="34" charset="0"/>
                <a:ea typeface="Calibri" panose="020F0502020204030204" pitchFamily="34" charset="0"/>
                <a:cs typeface="Latha" panose="020B0604020202020204" pitchFamily="34" charset="0"/>
              </a:rPr>
              <a:t> </a:t>
            </a:r>
            <a:endParaRPr lang="en-GB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Lath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468890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7" name="Picture 2">
            <a:extLst>
              <a:ext uri="{FF2B5EF4-FFF2-40B4-BE49-F238E27FC236}">
                <a16:creationId xmlns:a16="http://schemas.microsoft.com/office/drawing/2014/main" id="{93274B0C-1CB3-4AA4-A183-20B7FE5DB1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9" name="Picture 17418">
            <a:extLst>
              <a:ext uri="{FF2B5EF4-FFF2-40B4-BE49-F238E27FC236}">
                <a16:creationId xmlns:a16="http://schemas.microsoft.com/office/drawing/2014/main" id="{2E640319-3BB6-49BF-BAF4-D63FEC73E1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17421" name="Rectangle 17420">
            <a:extLst>
              <a:ext uri="{FF2B5EF4-FFF2-40B4-BE49-F238E27FC236}">
                <a16:creationId xmlns:a16="http://schemas.microsoft.com/office/drawing/2014/main" id="{5BECDBB2-914C-44DE-B171-6F7946196F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423" name="Picture 2">
            <a:extLst>
              <a:ext uri="{FF2B5EF4-FFF2-40B4-BE49-F238E27FC236}">
                <a16:creationId xmlns:a16="http://schemas.microsoft.com/office/drawing/2014/main" id="{1D5C6008-3DE6-42B7-AED2-68544F325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 descr="Herod Learns of Christ's Birth">
            <a:extLst>
              <a:ext uri="{FF2B5EF4-FFF2-40B4-BE49-F238E27FC236}">
                <a16:creationId xmlns:a16="http://schemas.microsoft.com/office/drawing/2014/main" id="{D7D10C60-ECBC-4F47-AEBF-191F561632A7}"/>
              </a:ext>
            </a:extLst>
          </p:cNvPr>
          <p:cNvPicPr>
            <a:picLocks noGrp="1" noChangeAspect="1" noChangeArrowheads="1"/>
          </p:cNvPicPr>
          <p:nvPr>
            <p:ph sz="quarter" idx="13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5"/>
          <a:stretch/>
        </p:blipFill>
        <p:spPr bwMode="auto">
          <a:xfrm>
            <a:off x="-197581" y="10"/>
            <a:ext cx="12389581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25" name="Picture 17424">
            <a:extLst>
              <a:ext uri="{FF2B5EF4-FFF2-40B4-BE49-F238E27FC236}">
                <a16:creationId xmlns:a16="http://schemas.microsoft.com/office/drawing/2014/main" id="{5D09915C-7FC3-45EF-BDD0-6393ACE446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7584" y="-2"/>
            <a:ext cx="121920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048AAB3-9959-4BA7-8EBA-51DC0D5E8291}"/>
              </a:ext>
            </a:extLst>
          </p:cNvPr>
          <p:cNvSpPr/>
          <p:nvPr/>
        </p:nvSpPr>
        <p:spPr>
          <a:xfrm>
            <a:off x="7785931" y="1923534"/>
            <a:ext cx="3279359" cy="1107996"/>
          </a:xfrm>
          <a:prstGeom prst="rect">
            <a:avLst/>
          </a:prstGeom>
          <a:solidFill>
            <a:srgbClr val="F7EFE2"/>
          </a:solidFill>
        </p:spPr>
        <p:txBody>
          <a:bodyPr wrap="none">
            <a:spAutoFit/>
          </a:bodyPr>
          <a:lstStyle/>
          <a:p>
            <a:r>
              <a:rPr lang="en-GB" sz="6600" b="1" dirty="0">
                <a:latin typeface="Calibri" panose="020F0502020204030204" pitchFamily="34" charset="0"/>
                <a:ea typeface="Calibri" panose="020F0502020204030204" pitchFamily="34" charset="0"/>
                <a:cs typeface="Latha" panose="020B0604020202020204" pitchFamily="34" charset="0"/>
              </a:rPr>
              <a:t>Luke 9:9</a:t>
            </a:r>
            <a:r>
              <a:rPr lang="en-GB" sz="6600" dirty="0">
                <a:latin typeface="Calibri" panose="020F0502020204030204" pitchFamily="34" charset="0"/>
                <a:ea typeface="Calibri" panose="020F0502020204030204" pitchFamily="34" charset="0"/>
                <a:cs typeface="Latha" panose="020B0604020202020204" pitchFamily="34" charset="0"/>
              </a:rPr>
              <a:t> </a:t>
            </a:r>
            <a:endParaRPr lang="en-GB" sz="6600" dirty="0"/>
          </a:p>
        </p:txBody>
      </p:sp>
    </p:spTree>
    <p:extLst>
      <p:ext uri="{BB962C8B-B14F-4D97-AF65-F5344CB8AC3E}">
        <p14:creationId xmlns:p14="http://schemas.microsoft.com/office/powerpoint/2010/main" val="149410823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BB18FF-BCDA-4846-A35D-322E787B5C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573355-EB4F-48C1-896E-720BDA1F462E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8434" name="Picture 2" descr="Jesus Declares: I Am the Light of the World; the Truth Shall Make You Free">
            <a:extLst>
              <a:ext uri="{FF2B5EF4-FFF2-40B4-BE49-F238E27FC236}">
                <a16:creationId xmlns:a16="http://schemas.microsoft.com/office/drawing/2014/main" id="{118C96AE-3173-4F0E-B687-0062B870DF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525"/>
            <a:ext cx="12192000" cy="683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E24BD15-65E8-4837-ACE7-EB32ED22C2C3}"/>
              </a:ext>
            </a:extLst>
          </p:cNvPr>
          <p:cNvSpPr/>
          <p:nvPr/>
        </p:nvSpPr>
        <p:spPr>
          <a:xfrm>
            <a:off x="556806" y="4968359"/>
            <a:ext cx="5066708" cy="1107996"/>
          </a:xfrm>
          <a:prstGeom prst="rect">
            <a:avLst/>
          </a:prstGeom>
          <a:solidFill>
            <a:srgbClr val="F7EFE2"/>
          </a:solidFill>
        </p:spPr>
        <p:txBody>
          <a:bodyPr wrap="none">
            <a:spAutoFit/>
          </a:bodyPr>
          <a:lstStyle/>
          <a:p>
            <a:r>
              <a:rPr lang="en-GB" sz="6600" b="1" dirty="0">
                <a:latin typeface="Calibri" panose="020F0502020204030204" pitchFamily="34" charset="0"/>
                <a:ea typeface="Calibri" panose="020F0502020204030204" pitchFamily="34" charset="0"/>
                <a:cs typeface="Latha" panose="020B0604020202020204" pitchFamily="34" charset="0"/>
              </a:rPr>
              <a:t>Luke 13:32-33</a:t>
            </a:r>
            <a:endParaRPr lang="en-GB" sz="6600" dirty="0"/>
          </a:p>
        </p:txBody>
      </p:sp>
    </p:spTree>
    <p:extLst>
      <p:ext uri="{BB962C8B-B14F-4D97-AF65-F5344CB8AC3E}">
        <p14:creationId xmlns:p14="http://schemas.microsoft.com/office/powerpoint/2010/main" val="307308552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60E5EA-8759-465B-AC0D-C99175A2BA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7A744C-D72F-4728-91DB-81F4F4B80137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B86EEA8-8BB7-4683-AE09-F65170A5E9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CA7C434-872B-4FFE-B862-EF9B85766F85}"/>
              </a:ext>
            </a:extLst>
          </p:cNvPr>
          <p:cNvSpPr/>
          <p:nvPr/>
        </p:nvSpPr>
        <p:spPr>
          <a:xfrm>
            <a:off x="3843823" y="99962"/>
            <a:ext cx="4824141" cy="1200329"/>
          </a:xfrm>
          <a:prstGeom prst="rect">
            <a:avLst/>
          </a:prstGeom>
          <a:solidFill>
            <a:srgbClr val="F7EFE2"/>
          </a:solidFill>
        </p:spPr>
        <p:txBody>
          <a:bodyPr wrap="none">
            <a:spAutoFit/>
          </a:bodyPr>
          <a:lstStyle/>
          <a:p>
            <a:r>
              <a:rPr lang="en-GB" sz="7200" b="1" dirty="0">
                <a:latin typeface="Calibri" panose="020F0502020204030204" pitchFamily="34" charset="0"/>
                <a:ea typeface="Calibri" panose="020F0502020204030204" pitchFamily="34" charset="0"/>
                <a:cs typeface="Latha" panose="020B0604020202020204" pitchFamily="34" charset="0"/>
              </a:rPr>
              <a:t>Luke 23:6-8</a:t>
            </a:r>
            <a:r>
              <a:rPr lang="en-GB" sz="6600" dirty="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</a:rPr>
              <a:t> </a:t>
            </a:r>
            <a:endParaRPr lang="en-GB" sz="7200" dirty="0"/>
          </a:p>
        </p:txBody>
      </p:sp>
    </p:spTree>
    <p:extLst>
      <p:ext uri="{BB962C8B-B14F-4D97-AF65-F5344CB8AC3E}">
        <p14:creationId xmlns:p14="http://schemas.microsoft.com/office/powerpoint/2010/main" val="6564835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3" name="Picture 2">
            <a:extLst>
              <a:ext uri="{FF2B5EF4-FFF2-40B4-BE49-F238E27FC236}">
                <a16:creationId xmlns:a16="http://schemas.microsoft.com/office/drawing/2014/main" id="{22790EC5-ACA7-4536-8066-B60199F3C6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5" name="Picture 19464">
            <a:extLst>
              <a:ext uri="{FF2B5EF4-FFF2-40B4-BE49-F238E27FC236}">
                <a16:creationId xmlns:a16="http://schemas.microsoft.com/office/drawing/2014/main" id="{CAD20AEA-7CAF-4A83-BE2E-EAF010B8B7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19467" name="Rectangle 19466">
            <a:extLst>
              <a:ext uri="{FF2B5EF4-FFF2-40B4-BE49-F238E27FC236}">
                <a16:creationId xmlns:a16="http://schemas.microsoft.com/office/drawing/2014/main" id="{2255CADE-DCE0-447F-B290-2AE78E5E55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469" name="Rectangle 19468">
            <a:extLst>
              <a:ext uri="{FF2B5EF4-FFF2-40B4-BE49-F238E27FC236}">
                <a16:creationId xmlns:a16="http://schemas.microsoft.com/office/drawing/2014/main" id="{4245587C-701C-48A1-9B6B-10C3DF81A8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933061" y="-2"/>
            <a:ext cx="81313" cy="6858002"/>
          </a:xfrm>
          <a:prstGeom prst="rect">
            <a:avLst/>
          </a:prstGeom>
          <a:gradFill flip="none" rotWithShape="1">
            <a:gsLst>
              <a:gs pos="84000">
                <a:srgbClr val="B5B5B5"/>
              </a:gs>
              <a:gs pos="60159">
                <a:srgbClr val="D5D5D5"/>
              </a:gs>
              <a:gs pos="50447">
                <a:srgbClr val="E6E6E6"/>
              </a:gs>
              <a:gs pos="44260">
                <a:srgbClr val="D5D5D5"/>
              </a:gs>
              <a:gs pos="15928">
                <a:srgbClr val="B5B5B5"/>
              </a:gs>
              <a:gs pos="7000">
                <a:srgbClr val="8A8A8A"/>
              </a:gs>
              <a:gs pos="0">
                <a:srgbClr val="BBBBBB"/>
              </a:gs>
              <a:gs pos="93000">
                <a:srgbClr val="8A8A8A"/>
              </a:gs>
              <a:gs pos="100000">
                <a:srgbClr val="BBBBB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471" name="Picture 19470">
            <a:extLst>
              <a:ext uri="{FF2B5EF4-FFF2-40B4-BE49-F238E27FC236}">
                <a16:creationId xmlns:a16="http://schemas.microsoft.com/office/drawing/2014/main" id="{2E5CF545-7AAF-4A13-8871-089E929E85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9458" name="Picture 2" descr="Gospel of John | DWELLING in the Word | Page 2">
            <a:extLst>
              <a:ext uri="{FF2B5EF4-FFF2-40B4-BE49-F238E27FC236}">
                <a16:creationId xmlns:a16="http://schemas.microsoft.com/office/drawing/2014/main" id="{D022BBEE-0DEE-4A35-AC6D-C5FEB035D2CB}"/>
              </a:ext>
            </a:extLst>
          </p:cNvPr>
          <p:cNvPicPr>
            <a:picLocks noGrp="1" noChangeAspect="1" noChangeArrowheads="1"/>
          </p:cNvPicPr>
          <p:nvPr>
            <p:ph sz="quarter" idx="13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" b="959"/>
          <a:stretch/>
        </p:blipFill>
        <p:spPr bwMode="auto">
          <a:xfrm>
            <a:off x="8860" y="10"/>
            <a:ext cx="6924201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D39916A-3FC8-4ADF-B933-1ADEB1AAC2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33061" y="353061"/>
            <a:ext cx="5293986" cy="273049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GB" sz="8800" b="1" dirty="0"/>
              <a:t>Luke 23:9</a:t>
            </a:r>
            <a:endParaRPr lang="en-US" sz="13800" dirty="0"/>
          </a:p>
        </p:txBody>
      </p:sp>
    </p:spTree>
    <p:extLst>
      <p:ext uri="{BB962C8B-B14F-4D97-AF65-F5344CB8AC3E}">
        <p14:creationId xmlns:p14="http://schemas.microsoft.com/office/powerpoint/2010/main" val="280163746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7" name="Picture 2">
            <a:extLst>
              <a:ext uri="{FF2B5EF4-FFF2-40B4-BE49-F238E27FC236}">
                <a16:creationId xmlns:a16="http://schemas.microsoft.com/office/drawing/2014/main" id="{93274B0C-1CB3-4AA4-A183-20B7FE5DB1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9" name="Picture 20488">
            <a:extLst>
              <a:ext uri="{FF2B5EF4-FFF2-40B4-BE49-F238E27FC236}">
                <a16:creationId xmlns:a16="http://schemas.microsoft.com/office/drawing/2014/main" id="{2E640319-3BB6-49BF-BAF4-D63FEC73E1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20491" name="Rectangle 20490">
            <a:extLst>
              <a:ext uri="{FF2B5EF4-FFF2-40B4-BE49-F238E27FC236}">
                <a16:creationId xmlns:a16="http://schemas.microsoft.com/office/drawing/2014/main" id="{5BECDBB2-914C-44DE-B171-6F7946196F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493" name="Picture 2">
            <a:extLst>
              <a:ext uri="{FF2B5EF4-FFF2-40B4-BE49-F238E27FC236}">
                <a16:creationId xmlns:a16="http://schemas.microsoft.com/office/drawing/2014/main" id="{1D5C6008-3DE6-42B7-AED2-68544F325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2" name="Picture 2" descr="Jesus before Caiaphas - Peter's Denial - YouTube">
            <a:extLst>
              <a:ext uri="{FF2B5EF4-FFF2-40B4-BE49-F238E27FC236}">
                <a16:creationId xmlns:a16="http://schemas.microsoft.com/office/drawing/2014/main" id="{460A9B10-98FE-4DBF-B088-AB4DB0842AC1}"/>
              </a:ext>
            </a:extLst>
          </p:cNvPr>
          <p:cNvPicPr>
            <a:picLocks noGrp="1" noChangeAspect="1" noChangeArrowheads="1"/>
          </p:cNvPicPr>
          <p:nvPr>
            <p:ph sz="quarter" idx="13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41" b="22413"/>
          <a:stretch/>
        </p:blipFill>
        <p:spPr bwMode="auto">
          <a:xfrm>
            <a:off x="-197581" y="0"/>
            <a:ext cx="1238958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95" name="Picture 20494">
            <a:extLst>
              <a:ext uri="{FF2B5EF4-FFF2-40B4-BE49-F238E27FC236}">
                <a16:creationId xmlns:a16="http://schemas.microsoft.com/office/drawing/2014/main" id="{5D09915C-7FC3-45EF-BDD0-6393ACE446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7584" y="-2"/>
            <a:ext cx="12192000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63955E7-48D7-43B8-B753-B721F5888EBD}"/>
              </a:ext>
            </a:extLst>
          </p:cNvPr>
          <p:cNvSpPr/>
          <p:nvPr/>
        </p:nvSpPr>
        <p:spPr>
          <a:xfrm>
            <a:off x="3688019" y="4730234"/>
            <a:ext cx="4618380" cy="1015663"/>
          </a:xfrm>
          <a:prstGeom prst="rect">
            <a:avLst/>
          </a:prstGeom>
          <a:solidFill>
            <a:srgbClr val="F7EFE2"/>
          </a:solidFill>
        </p:spPr>
        <p:txBody>
          <a:bodyPr wrap="none">
            <a:spAutoFit/>
          </a:bodyPr>
          <a:lstStyle/>
          <a:p>
            <a:r>
              <a:rPr lang="en-GB" sz="6000" b="1" dirty="0">
                <a:latin typeface="Calibri" panose="020F0502020204030204" pitchFamily="34" charset="0"/>
                <a:ea typeface="Calibri" panose="020F0502020204030204" pitchFamily="34" charset="0"/>
                <a:cs typeface="Latha" panose="020B0604020202020204" pitchFamily="34" charset="0"/>
              </a:rPr>
              <a:t>Luke 23:10-12</a:t>
            </a:r>
            <a:endParaRPr lang="en-GB" sz="6000" dirty="0"/>
          </a:p>
        </p:txBody>
      </p:sp>
    </p:spTree>
    <p:extLst>
      <p:ext uri="{BB962C8B-B14F-4D97-AF65-F5344CB8AC3E}">
        <p14:creationId xmlns:p14="http://schemas.microsoft.com/office/powerpoint/2010/main" val="8223766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">
            <a:extLst>
              <a:ext uri="{FF2B5EF4-FFF2-40B4-BE49-F238E27FC236}">
                <a16:creationId xmlns:a16="http://schemas.microsoft.com/office/drawing/2014/main" id="{22790EC5-ACA7-4536-8066-B60199F3C6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CAD20AEA-7CAF-4A83-BE2E-EAF010B8B7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30" name="Rectangle 29">
            <a:extLst>
              <a:ext uri="{FF2B5EF4-FFF2-40B4-BE49-F238E27FC236}">
                <a16:creationId xmlns:a16="http://schemas.microsoft.com/office/drawing/2014/main" id="{2255CADE-DCE0-447F-B290-2AE78E5E55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245587C-701C-48A1-9B6B-10C3DF81A8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933061" y="-2"/>
            <a:ext cx="81313" cy="6858002"/>
          </a:xfrm>
          <a:prstGeom prst="rect">
            <a:avLst/>
          </a:prstGeom>
          <a:gradFill flip="none" rotWithShape="1">
            <a:gsLst>
              <a:gs pos="84000">
                <a:srgbClr val="B5B5B5"/>
              </a:gs>
              <a:gs pos="60159">
                <a:srgbClr val="D5D5D5"/>
              </a:gs>
              <a:gs pos="50447">
                <a:srgbClr val="E6E6E6"/>
              </a:gs>
              <a:gs pos="44260">
                <a:srgbClr val="D5D5D5"/>
              </a:gs>
              <a:gs pos="15928">
                <a:srgbClr val="B5B5B5"/>
              </a:gs>
              <a:gs pos="7000">
                <a:srgbClr val="8A8A8A"/>
              </a:gs>
              <a:gs pos="0">
                <a:srgbClr val="BBBBBB"/>
              </a:gs>
              <a:gs pos="93000">
                <a:srgbClr val="8A8A8A"/>
              </a:gs>
              <a:gs pos="100000">
                <a:srgbClr val="BBBBB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2E5CF545-7AAF-4A13-8871-089E929E85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Camera 3">
            <a:extLst>
              <a:ext uri="{FF2B5EF4-FFF2-40B4-BE49-F238E27FC236}">
                <a16:creationId xmlns:a16="http://schemas.microsoft.com/office/drawing/2014/main" id="{FB3F713D-6654-4261-9A77-35D1242D6C95}"/>
              </a:ext>
            </a:extLst>
          </p:cNvPr>
          <p:cNvPicPr>
            <a:picLocks noGrp="1"/>
            <a:extLst>
              <a:ext uri="{51228E76-BA90-4043-B771-695A4F85340A}">
                <alf:liveFeedProps xmlns="" xmlns:alf="http://schemas.microsoft.com/office/drawing/2021/livefeed"/>
              </a:ext>
            </a:extLst>
          </p:cNvPicPr>
          <p:nvPr>
            <p:ph sz="quarter" idx="13"/>
          </p:nvPr>
        </p:nvPicPr>
        <p:blipFill rotWithShape="1">
          <a:blip r:embed="rId4"/>
          <a:srcRect l="23141" r="12091"/>
          <a:stretch/>
        </p:blipFill>
        <p:spPr>
          <a:xfrm>
            <a:off x="0" y="-3"/>
            <a:ext cx="8341360" cy="6857990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0F44108A-18AC-4545-A0EB-6239243E55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41360" y="129541"/>
            <a:ext cx="3707844" cy="273049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b="1" dirty="0">
                <a:solidFill>
                  <a:schemeClr val="tx2"/>
                </a:solidFill>
              </a:rPr>
              <a:t>1st Response to Jesus Unbelief!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7B57E69C-1550-4F9F-84FD-877C02A98383}"/>
              </a:ext>
            </a:extLst>
          </p:cNvPr>
          <p:cNvSpPr txBox="1">
            <a:spLocks/>
          </p:cNvSpPr>
          <p:nvPr/>
        </p:nvSpPr>
        <p:spPr>
          <a:xfrm>
            <a:off x="8412758" y="3279770"/>
            <a:ext cx="3707844" cy="339851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 dirty="0">
                <a:solidFill>
                  <a:srgbClr val="4D2A0C"/>
                </a:solidFill>
              </a:rPr>
              <a:t>2Nd  Response </a:t>
            </a:r>
            <a:r>
              <a:rPr lang="en-GB" sz="4800" b="1" dirty="0">
                <a:solidFill>
                  <a:srgbClr val="4D2A0C"/>
                </a:solidFill>
              </a:rPr>
              <a:t>is Fear that Forfeit’s Christ!</a:t>
            </a:r>
            <a:endParaRPr lang="en-US" sz="4800" b="1" dirty="0">
              <a:solidFill>
                <a:srgbClr val="4D2A0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465250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>
            <a:extLst>
              <a:ext uri="{FF2B5EF4-FFF2-40B4-BE49-F238E27FC236}">
                <a16:creationId xmlns:a16="http://schemas.microsoft.com/office/drawing/2014/main" id="{93274B0C-1CB3-4AA4-A183-20B7FE5DB1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E640319-3BB6-49BF-BAF4-D63FEC73E1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5BECDBB2-914C-44DE-B171-6F7946196F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2">
            <a:extLst>
              <a:ext uri="{FF2B5EF4-FFF2-40B4-BE49-F238E27FC236}">
                <a16:creationId xmlns:a16="http://schemas.microsoft.com/office/drawing/2014/main" id="{1D5C6008-3DE6-42B7-AED2-68544F325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41BC5F0C-1B32-4D76-9188-502473D33A36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 rotWithShape="1">
          <a:blip r:embed="rId4"/>
          <a:srcRect l="5606" r="-1" b="-1"/>
          <a:stretch/>
        </p:blipFill>
        <p:spPr>
          <a:xfrm>
            <a:off x="-197581" y="-4"/>
            <a:ext cx="12389581" cy="685799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D09915C-7FC3-45EF-BDD0-6393ACE446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7584" y="-2"/>
            <a:ext cx="121920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FC7A883-F234-4F1E-B968-F8F48F1AEBFA}"/>
              </a:ext>
            </a:extLst>
          </p:cNvPr>
          <p:cNvSpPr/>
          <p:nvPr/>
        </p:nvSpPr>
        <p:spPr>
          <a:xfrm>
            <a:off x="6915150" y="184380"/>
            <a:ext cx="5276850" cy="1327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GB" sz="3600" b="1" dirty="0">
                <a:latin typeface="Abadi" panose="020B0604020104020204" pitchFamily="34" charset="0"/>
                <a:ea typeface="Calibri" panose="020F0502020204030204" pitchFamily="34" charset="0"/>
                <a:cs typeface="Latha" panose="020B0604020202020204" pitchFamily="34" charset="0"/>
              </a:rPr>
              <a:t>Herod rejected Christ, and Christ rejected Herod.</a:t>
            </a:r>
            <a:endParaRPr lang="en-GB" sz="3600" b="1" dirty="0">
              <a:latin typeface="Abadi" panose="020B0604020104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6E95A0E-87CC-47C7-B71C-CBFA93BCCAED}"/>
              </a:ext>
            </a:extLst>
          </p:cNvPr>
          <p:cNvSpPr/>
          <p:nvPr/>
        </p:nvSpPr>
        <p:spPr>
          <a:xfrm>
            <a:off x="6943725" y="1808771"/>
            <a:ext cx="6096000" cy="3939989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GB" sz="4400" dirty="0">
                <a:latin typeface="Calibri" panose="020F0502020204030204" pitchFamily="34" charset="0"/>
                <a:ea typeface="Calibri" panose="020F0502020204030204" pitchFamily="34" charset="0"/>
                <a:cs typeface="Latha" panose="020B0604020202020204" pitchFamily="34" charset="0"/>
              </a:rPr>
              <a:t>Hard, stony ground. </a:t>
            </a:r>
            <a:endParaRPr lang="en-GB" sz="4000" dirty="0">
              <a:latin typeface="Calibri" panose="020F0502020204030204" pitchFamily="34" charset="0"/>
              <a:ea typeface="Calibri" panose="020F0502020204030204" pitchFamily="34" charset="0"/>
              <a:cs typeface="Latha" panose="020B0604020202020204" pitchFamily="34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"/>
            </a:pPr>
            <a:r>
              <a:rPr lang="en-GB" sz="4400" dirty="0">
                <a:latin typeface="Calibri" panose="020F0502020204030204" pitchFamily="34" charset="0"/>
                <a:ea typeface="Calibri" panose="020F0502020204030204" pitchFamily="34" charset="0"/>
                <a:cs typeface="Latha" panose="020B0604020202020204" pitchFamily="34" charset="0"/>
              </a:rPr>
              <a:t>For fear of a woman, </a:t>
            </a:r>
            <a:endParaRPr lang="en-GB" sz="4000" dirty="0">
              <a:latin typeface="Calibri" panose="020F0502020204030204" pitchFamily="34" charset="0"/>
              <a:ea typeface="Calibri" panose="020F0502020204030204" pitchFamily="34" charset="0"/>
              <a:cs typeface="Latha" panose="020B0604020202020204" pitchFamily="34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"/>
            </a:pPr>
            <a:r>
              <a:rPr lang="en-GB" sz="4400" dirty="0">
                <a:latin typeface="Calibri" panose="020F0502020204030204" pitchFamily="34" charset="0"/>
                <a:ea typeface="Calibri" panose="020F0502020204030204" pitchFamily="34" charset="0"/>
                <a:cs typeface="Latha" panose="020B0604020202020204" pitchFamily="34" charset="0"/>
              </a:rPr>
              <a:t>Fear of a reputation, </a:t>
            </a:r>
            <a:endParaRPr lang="en-GB" sz="4000" dirty="0">
              <a:latin typeface="Calibri" panose="020F0502020204030204" pitchFamily="34" charset="0"/>
              <a:ea typeface="Calibri" panose="020F0502020204030204" pitchFamily="34" charset="0"/>
              <a:cs typeface="Latha" panose="020B0604020202020204" pitchFamily="34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"/>
            </a:pPr>
            <a:r>
              <a:rPr lang="en-GB" sz="4400" dirty="0">
                <a:latin typeface="Calibri" panose="020F0502020204030204" pitchFamily="34" charset="0"/>
                <a:ea typeface="Calibri" panose="020F0502020204030204" pitchFamily="34" charset="0"/>
                <a:cs typeface="Latha" panose="020B0604020202020204" pitchFamily="34" charset="0"/>
              </a:rPr>
              <a:t>Fear of his peers, </a:t>
            </a:r>
            <a:endParaRPr lang="en-GB" sz="4000" dirty="0">
              <a:latin typeface="Calibri" panose="020F0502020204030204" pitchFamily="34" charset="0"/>
              <a:ea typeface="Calibri" panose="020F0502020204030204" pitchFamily="34" charset="0"/>
              <a:cs typeface="Latha" panose="020B0604020202020204" pitchFamily="34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"/>
            </a:pPr>
            <a:r>
              <a:rPr lang="en-GB" sz="4400" dirty="0">
                <a:latin typeface="Calibri" panose="020F0502020204030204" pitchFamily="34" charset="0"/>
                <a:ea typeface="Calibri" panose="020F0502020204030204" pitchFamily="34" charset="0"/>
                <a:cs typeface="Latha" panose="020B0604020202020204" pitchFamily="34" charset="0"/>
              </a:rPr>
              <a:t>Fear of his throne, </a:t>
            </a:r>
            <a:endParaRPr lang="en-GB" sz="4000" dirty="0">
              <a:effectLst/>
              <a:latin typeface="Calibri" panose="020F0502020204030204" pitchFamily="34" charset="0"/>
              <a:ea typeface="Calibri" panose="020F0502020204030204" pitchFamily="34" charset="0"/>
              <a:cs typeface="Lath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073330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>
            <a:extLst>
              <a:ext uri="{FF2B5EF4-FFF2-40B4-BE49-F238E27FC236}">
                <a16:creationId xmlns:a16="http://schemas.microsoft.com/office/drawing/2014/main" id="{93274B0C-1CB3-4AA4-A183-20B7FE5DB1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E640319-3BB6-49BF-BAF4-D63FEC73E1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5BECDBB2-914C-44DE-B171-6F7946196F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2">
            <a:extLst>
              <a:ext uri="{FF2B5EF4-FFF2-40B4-BE49-F238E27FC236}">
                <a16:creationId xmlns:a16="http://schemas.microsoft.com/office/drawing/2014/main" id="{1D5C6008-3DE6-42B7-AED2-68544F325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41BC5F0C-1B32-4D76-9188-502473D33A36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 rotWithShape="1">
          <a:blip r:embed="rId4"/>
          <a:srcRect l="5606" r="-1" b="-1"/>
          <a:stretch/>
        </p:blipFill>
        <p:spPr>
          <a:xfrm>
            <a:off x="-197581" y="-4"/>
            <a:ext cx="12389581" cy="685799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D09915C-7FC3-45EF-BDD0-6393ACE446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7584" y="-2"/>
            <a:ext cx="121920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FC7A883-F234-4F1E-B968-F8F48F1AEBFA}"/>
              </a:ext>
            </a:extLst>
          </p:cNvPr>
          <p:cNvSpPr/>
          <p:nvPr/>
        </p:nvSpPr>
        <p:spPr>
          <a:xfrm>
            <a:off x="6915150" y="184380"/>
            <a:ext cx="5276850" cy="1327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GB" sz="3600" b="1" dirty="0">
                <a:latin typeface="Abadi" panose="020B0604020104020204" pitchFamily="34" charset="0"/>
                <a:ea typeface="Calibri" panose="020F0502020204030204" pitchFamily="34" charset="0"/>
                <a:cs typeface="Latha" panose="020B0604020202020204" pitchFamily="34" charset="0"/>
              </a:rPr>
              <a:t>Herod rejected Christ, and Christ rejected Herod.</a:t>
            </a:r>
            <a:endParaRPr lang="en-GB" sz="3600" b="1" dirty="0">
              <a:latin typeface="Abadi" panose="020B0604020104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6E95A0E-87CC-47C7-B71C-CBFA93BCCAED}"/>
              </a:ext>
            </a:extLst>
          </p:cNvPr>
          <p:cNvSpPr/>
          <p:nvPr/>
        </p:nvSpPr>
        <p:spPr>
          <a:xfrm>
            <a:off x="6943725" y="1808771"/>
            <a:ext cx="527685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4800" b="1" dirty="0">
                <a:solidFill>
                  <a:srgbClr val="C0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A day will come when you ask the questions and get NO answers. </a:t>
            </a:r>
          </a:p>
        </p:txBody>
      </p:sp>
    </p:spTree>
    <p:extLst>
      <p:ext uri="{BB962C8B-B14F-4D97-AF65-F5344CB8AC3E}">
        <p14:creationId xmlns:p14="http://schemas.microsoft.com/office/powerpoint/2010/main" val="6099634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61" name="Rectangle 1060">
            <a:extLst>
              <a:ext uri="{FF2B5EF4-FFF2-40B4-BE49-F238E27FC236}">
                <a16:creationId xmlns:a16="http://schemas.microsoft.com/office/drawing/2014/main" id="{4D4DD4CF-9732-4771-98FE-77886DC915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7D47560-64F2-4A50-A71E-6BB3341FE56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802" r="20401" b="-1"/>
          <a:stretch/>
        </p:blipFill>
        <p:spPr>
          <a:xfrm>
            <a:off x="0" y="10"/>
            <a:ext cx="7479162" cy="6857990"/>
          </a:xfrm>
          <a:prstGeom prst="rect">
            <a:avLst/>
          </a:prstGeom>
        </p:spPr>
      </p:pic>
      <p:sp>
        <p:nvSpPr>
          <p:cNvPr id="1063" name="Rectangle 1062">
            <a:extLst>
              <a:ext uri="{FF2B5EF4-FFF2-40B4-BE49-F238E27FC236}">
                <a16:creationId xmlns:a16="http://schemas.microsoft.com/office/drawing/2014/main" id="{A2861A9C-C970-4FFE-B67C-222B6F5732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479161" y="-2"/>
            <a:ext cx="81313" cy="6858002"/>
          </a:xfrm>
          <a:prstGeom prst="rect">
            <a:avLst/>
          </a:prstGeom>
          <a:gradFill flip="none" rotWithShape="1">
            <a:gsLst>
              <a:gs pos="84000">
                <a:srgbClr val="B5B5B5"/>
              </a:gs>
              <a:gs pos="60159">
                <a:srgbClr val="D5D5D5"/>
              </a:gs>
              <a:gs pos="50447">
                <a:srgbClr val="E6E6E6"/>
              </a:gs>
              <a:gs pos="44260">
                <a:srgbClr val="D5D5D5"/>
              </a:gs>
              <a:gs pos="15928">
                <a:srgbClr val="B5B5B5"/>
              </a:gs>
              <a:gs pos="7000">
                <a:srgbClr val="8A8A8A"/>
              </a:gs>
              <a:gs pos="0">
                <a:srgbClr val="BBBBBB"/>
              </a:gs>
              <a:gs pos="93000">
                <a:srgbClr val="8A8A8A"/>
              </a:gs>
              <a:gs pos="100000">
                <a:srgbClr val="BBBBB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65" name="Picture 1064">
            <a:extLst>
              <a:ext uri="{FF2B5EF4-FFF2-40B4-BE49-F238E27FC236}">
                <a16:creationId xmlns:a16="http://schemas.microsoft.com/office/drawing/2014/main" id="{D2FDF82E-EBD8-4EC5-AD10-CD9E70EE85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48" name="Title 1">
            <a:extLst>
              <a:ext uri="{FF2B5EF4-FFF2-40B4-BE49-F238E27FC236}">
                <a16:creationId xmlns:a16="http://schemas.microsoft.com/office/drawing/2014/main" id="{614062D1-D993-4561-9177-1B4A406DAC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60474" y="640831"/>
            <a:ext cx="4631526" cy="1573863"/>
          </a:xfrm>
        </p:spPr>
        <p:txBody>
          <a:bodyPr>
            <a:noAutofit/>
          </a:bodyPr>
          <a:lstStyle/>
          <a:p>
            <a:pPr algn="l"/>
            <a:r>
              <a:rPr lang="en-GB" sz="3200" b="1" dirty="0">
                <a:solidFill>
                  <a:srgbClr val="4D2A0C"/>
                </a:solidFill>
              </a:rPr>
              <a:t>Matthew 14</a:t>
            </a:r>
            <a:r>
              <a:rPr lang="en-GB" sz="3200" dirty="0">
                <a:solidFill>
                  <a:srgbClr val="4D2A0C"/>
                </a:solidFill>
              </a:rPr>
              <a:t>, </a:t>
            </a:r>
            <a:r>
              <a:rPr lang="en-GB" sz="3200" b="1" dirty="0">
                <a:solidFill>
                  <a:srgbClr val="4D2A0C"/>
                </a:solidFill>
              </a:rPr>
              <a:t>Luke 9 and Mark 6</a:t>
            </a:r>
            <a:r>
              <a:rPr lang="en-GB" sz="3200" dirty="0">
                <a:solidFill>
                  <a:srgbClr val="4D2A0C"/>
                </a:solidFill>
              </a:rPr>
              <a:t> parallel perspectives to make this story full.</a:t>
            </a:r>
          </a:p>
        </p:txBody>
      </p:sp>
      <p:sp>
        <p:nvSpPr>
          <p:cNvPr id="1049" name="Content Placeholder 4">
            <a:extLst>
              <a:ext uri="{FF2B5EF4-FFF2-40B4-BE49-F238E27FC236}">
                <a16:creationId xmlns:a16="http://schemas.microsoft.com/office/drawing/2014/main" id="{D28B97E9-92B1-4199-A59F-0AAFECB40138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7667154" y="2769800"/>
            <a:ext cx="4418166" cy="3942080"/>
          </a:xfrm>
        </p:spPr>
        <p:txBody>
          <a:bodyPr>
            <a:normAutofit/>
          </a:bodyPr>
          <a:lstStyle/>
          <a:p>
            <a:r>
              <a:rPr lang="en-GB" sz="3200" b="1" dirty="0"/>
              <a:t>Verses 1-2</a:t>
            </a:r>
            <a:r>
              <a:rPr lang="en-GB" sz="3200" dirty="0"/>
              <a:t> talks about their reaction.</a:t>
            </a:r>
          </a:p>
          <a:p>
            <a:r>
              <a:rPr lang="en-GB" sz="3200" b="1" dirty="0"/>
              <a:t>Verses 3-12</a:t>
            </a:r>
            <a:r>
              <a:rPr lang="en-GB" sz="3200" dirty="0"/>
              <a:t> is the flashback of what has happened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18766561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5" name="Picture 2">
            <a:extLst>
              <a:ext uri="{FF2B5EF4-FFF2-40B4-BE49-F238E27FC236}">
                <a16:creationId xmlns:a16="http://schemas.microsoft.com/office/drawing/2014/main" id="{22790EC5-ACA7-4536-8066-B60199F3C6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Picture 2056">
            <a:extLst>
              <a:ext uri="{FF2B5EF4-FFF2-40B4-BE49-F238E27FC236}">
                <a16:creationId xmlns:a16="http://schemas.microsoft.com/office/drawing/2014/main" id="{CAD20AEA-7CAF-4A83-BE2E-EAF010B8B7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2059" name="Rectangle 2058">
            <a:extLst>
              <a:ext uri="{FF2B5EF4-FFF2-40B4-BE49-F238E27FC236}">
                <a16:creationId xmlns:a16="http://schemas.microsoft.com/office/drawing/2014/main" id="{2255CADE-DCE0-447F-B290-2AE78E5E55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 descr="A Tale of Two Kings - Part 1 King Herod - Cross Examined">
            <a:extLst>
              <a:ext uri="{FF2B5EF4-FFF2-40B4-BE49-F238E27FC236}">
                <a16:creationId xmlns:a16="http://schemas.microsoft.com/office/drawing/2014/main" id="{866D9952-ECD7-4B13-9D2C-F1E27394721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0" r="25780"/>
          <a:stretch/>
        </p:blipFill>
        <p:spPr bwMode="auto">
          <a:xfrm>
            <a:off x="8860" y="10"/>
            <a:ext cx="6924201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61" name="Rectangle 2060">
            <a:extLst>
              <a:ext uri="{FF2B5EF4-FFF2-40B4-BE49-F238E27FC236}">
                <a16:creationId xmlns:a16="http://schemas.microsoft.com/office/drawing/2014/main" id="{4245587C-701C-48A1-9B6B-10C3DF81A8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933061" y="-2"/>
            <a:ext cx="81313" cy="6858002"/>
          </a:xfrm>
          <a:prstGeom prst="rect">
            <a:avLst/>
          </a:prstGeom>
          <a:gradFill flip="none" rotWithShape="1">
            <a:gsLst>
              <a:gs pos="84000">
                <a:srgbClr val="B5B5B5"/>
              </a:gs>
              <a:gs pos="60159">
                <a:srgbClr val="D5D5D5"/>
              </a:gs>
              <a:gs pos="50447">
                <a:srgbClr val="E6E6E6"/>
              </a:gs>
              <a:gs pos="44260">
                <a:srgbClr val="D5D5D5"/>
              </a:gs>
              <a:gs pos="15928">
                <a:srgbClr val="B5B5B5"/>
              </a:gs>
              <a:gs pos="7000">
                <a:srgbClr val="8A8A8A"/>
              </a:gs>
              <a:gs pos="0">
                <a:srgbClr val="BBBBBB"/>
              </a:gs>
              <a:gs pos="93000">
                <a:srgbClr val="8A8A8A"/>
              </a:gs>
              <a:gs pos="100000">
                <a:srgbClr val="BBBBB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63" name="Picture 2062">
            <a:extLst>
              <a:ext uri="{FF2B5EF4-FFF2-40B4-BE49-F238E27FC236}">
                <a16:creationId xmlns:a16="http://schemas.microsoft.com/office/drawing/2014/main" id="{2E5CF545-7AAF-4A13-8871-089E929E85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E3853B7-D765-4E17-8D2D-B036C5F7D9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95687" y="23496"/>
            <a:ext cx="5167402" cy="2730498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GB" b="1" dirty="0"/>
              <a:t>V 1,</a:t>
            </a:r>
            <a:r>
              <a:rPr lang="en-GB" i="1" dirty="0"/>
              <a:t> At that </a:t>
            </a:r>
            <a:r>
              <a:rPr lang="en-GB" i="1" dirty="0">
                <a:highlight>
                  <a:srgbClr val="FFFF00"/>
                </a:highlight>
              </a:rPr>
              <a:t>time</a:t>
            </a:r>
            <a:r>
              <a:rPr lang="en-GB" i="1" dirty="0"/>
              <a:t> </a:t>
            </a:r>
            <a:r>
              <a:rPr lang="en-GB" i="1" dirty="0">
                <a:highlight>
                  <a:srgbClr val="7AD9C0"/>
                </a:highlight>
              </a:rPr>
              <a:t>Herod the </a:t>
            </a:r>
            <a:r>
              <a:rPr lang="en-GB" i="1" dirty="0">
                <a:highlight>
                  <a:srgbClr val="00FFFF"/>
                </a:highlight>
              </a:rPr>
              <a:t>tetrarch</a:t>
            </a:r>
            <a:r>
              <a:rPr lang="en-GB" i="1" dirty="0">
                <a:highlight>
                  <a:srgbClr val="7AD9C0"/>
                </a:highlight>
              </a:rPr>
              <a:t> heard the report about Jesus</a:t>
            </a:r>
            <a:br>
              <a:rPr lang="en-GB" dirty="0"/>
            </a:br>
            <a:endParaRPr lang="en-US" sz="48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1D22D82-EC7A-4962-88EE-4F5EA2F842CB}"/>
              </a:ext>
            </a:extLst>
          </p:cNvPr>
          <p:cNvSpPr/>
          <p:nvPr/>
        </p:nvSpPr>
        <p:spPr>
          <a:xfrm>
            <a:off x="6973717" y="2287704"/>
            <a:ext cx="5972176" cy="16039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GB" sz="4400" b="1" i="1" cap="all" dirty="0">
                <a:highlight>
                  <a:srgbClr val="FFFF00"/>
                </a:highlight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Kairos, “a general season.”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A942F70-581E-4F5D-8B86-9950F4C8443E}"/>
              </a:ext>
            </a:extLst>
          </p:cNvPr>
          <p:cNvSpPr/>
          <p:nvPr/>
        </p:nvSpPr>
        <p:spPr>
          <a:xfrm>
            <a:off x="6973717" y="3970165"/>
            <a:ext cx="491533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4000" b="1" i="1" cap="all" dirty="0">
                <a:highlight>
                  <a:srgbClr val="00FFFF"/>
                </a:highlight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Tetrarch “a ruler of a fourth part.”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DFE5D52-774F-41C7-8A1B-5107317E3413}"/>
              </a:ext>
            </a:extLst>
          </p:cNvPr>
          <p:cNvSpPr/>
          <p:nvPr/>
        </p:nvSpPr>
        <p:spPr>
          <a:xfrm>
            <a:off x="6973717" y="5357983"/>
            <a:ext cx="5132558" cy="14665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GB" sz="4000" b="1" i="1" cap="all" dirty="0">
                <a:highlight>
                  <a:srgbClr val="7AD9C0"/>
                </a:highlight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V 9, he is called “king.” </a:t>
            </a:r>
          </a:p>
        </p:txBody>
      </p:sp>
    </p:spTree>
    <p:extLst>
      <p:ext uri="{BB962C8B-B14F-4D97-AF65-F5344CB8AC3E}">
        <p14:creationId xmlns:p14="http://schemas.microsoft.com/office/powerpoint/2010/main" val="34329354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>
            <a:extLst>
              <a:ext uri="{FF2B5EF4-FFF2-40B4-BE49-F238E27FC236}">
                <a16:creationId xmlns:a16="http://schemas.microsoft.com/office/drawing/2014/main" id="{93274B0C-1CB3-4AA4-A183-20B7FE5DB1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E640319-3BB6-49BF-BAF4-D63FEC73E1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835C125E-6EEE-41CD-9057-CCFB9969A8F7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 rotWithShape="1">
          <a:blip r:embed="rId4"/>
          <a:srcRect t="12266" b="12734"/>
          <a:stretch/>
        </p:blipFill>
        <p:spPr>
          <a:xfrm>
            <a:off x="-3" y="-76202"/>
            <a:ext cx="12191980" cy="693420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C779C56-04A5-4769-93C5-6495EB9BA920}"/>
              </a:ext>
            </a:extLst>
          </p:cNvPr>
          <p:cNvSpPr/>
          <p:nvPr/>
        </p:nvSpPr>
        <p:spPr>
          <a:xfrm>
            <a:off x="285750" y="361950"/>
            <a:ext cx="1276350" cy="809625"/>
          </a:xfrm>
          <a:prstGeom prst="rect">
            <a:avLst/>
          </a:prstGeom>
          <a:solidFill>
            <a:srgbClr val="F7EF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72D5FA9-43F7-4994-834F-DCF2F535E846}"/>
              </a:ext>
            </a:extLst>
          </p:cNvPr>
          <p:cNvSpPr/>
          <p:nvPr/>
        </p:nvSpPr>
        <p:spPr>
          <a:xfrm>
            <a:off x="0" y="3676650"/>
            <a:ext cx="4752975" cy="3686175"/>
          </a:xfrm>
          <a:prstGeom prst="rect">
            <a:avLst/>
          </a:prstGeom>
          <a:solidFill>
            <a:srgbClr val="F7EF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AB4F31E-66D9-4233-B0BF-CC0AD75762D6}"/>
              </a:ext>
            </a:extLst>
          </p:cNvPr>
          <p:cNvSpPr/>
          <p:nvPr/>
        </p:nvSpPr>
        <p:spPr>
          <a:xfrm>
            <a:off x="285750" y="3514724"/>
            <a:ext cx="5972174" cy="21727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GB" sz="4000" dirty="0">
                <a:solidFill>
                  <a:srgbClr val="BB0E00"/>
                </a:solidFill>
                <a:latin typeface="Abadi" panose="020B0604020104020204" pitchFamily="34" charset="0"/>
                <a:ea typeface="Calibri" panose="020F0502020204030204" pitchFamily="34" charset="0"/>
                <a:cs typeface="Latha" panose="020B0604020202020204" pitchFamily="34" charset="0"/>
              </a:rPr>
              <a:t>was an Idumean. He was a descendant of Esau. He was an Arab.</a:t>
            </a:r>
            <a:endParaRPr lang="en-GB" sz="3600" dirty="0">
              <a:solidFill>
                <a:srgbClr val="BB0E00"/>
              </a:solidFill>
              <a:effectLst/>
              <a:latin typeface="Abadi" panose="020B0604020104020204" pitchFamily="34" charset="0"/>
              <a:ea typeface="Calibri" panose="020F0502020204030204" pitchFamily="34" charset="0"/>
              <a:cs typeface="Latha" panose="020B060402020202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42E523B-A11E-40D9-B172-FD61801517B9}"/>
              </a:ext>
            </a:extLst>
          </p:cNvPr>
          <p:cNvSpPr/>
          <p:nvPr/>
        </p:nvSpPr>
        <p:spPr>
          <a:xfrm>
            <a:off x="3867150" y="2767012"/>
            <a:ext cx="762000" cy="809625"/>
          </a:xfrm>
          <a:prstGeom prst="rect">
            <a:avLst/>
          </a:prstGeom>
          <a:solidFill>
            <a:srgbClr val="F7EF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011266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Rectangle 52">
            <a:extLst>
              <a:ext uri="{FF2B5EF4-FFF2-40B4-BE49-F238E27FC236}">
                <a16:creationId xmlns:a16="http://schemas.microsoft.com/office/drawing/2014/main" id="{CA7E5150-1C5F-4906-913E-B5895A9BC47F}"/>
              </a:ext>
            </a:extLst>
          </p:cNvPr>
          <p:cNvSpPr/>
          <p:nvPr/>
        </p:nvSpPr>
        <p:spPr>
          <a:xfrm>
            <a:off x="345439" y="4172658"/>
            <a:ext cx="11816078" cy="2059711"/>
          </a:xfrm>
          <a:prstGeom prst="rect">
            <a:avLst/>
          </a:prstGeom>
          <a:solidFill>
            <a:schemeClr val="accent6">
              <a:lumMod val="40000"/>
              <a:lumOff val="60000"/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 Light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A57C38C-C78D-4FAF-8354-AF307327A308}"/>
              </a:ext>
            </a:extLst>
          </p:cNvPr>
          <p:cNvSpPr/>
          <p:nvPr/>
        </p:nvSpPr>
        <p:spPr>
          <a:xfrm>
            <a:off x="345439" y="2447310"/>
            <a:ext cx="11826237" cy="1805597"/>
          </a:xfrm>
          <a:prstGeom prst="rect">
            <a:avLst/>
          </a:prstGeom>
          <a:solidFill>
            <a:schemeClr val="accent1"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 Light"/>
              <a:ea typeface="+mn-ea"/>
              <a:cs typeface="+mn-cs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6D9B4A0-411D-4E7F-AB9E-95DE069B5C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498" y="-241076"/>
            <a:ext cx="6561378" cy="1244519"/>
          </a:xfrm>
        </p:spPr>
        <p:txBody>
          <a:bodyPr>
            <a:normAutofit/>
          </a:bodyPr>
          <a:lstStyle/>
          <a:p>
            <a:r>
              <a:rPr lang="en-GB" dirty="0">
                <a:solidFill>
                  <a:schemeClr val="accent5">
                    <a:lumMod val="50000"/>
                  </a:schemeClr>
                </a:solidFill>
                <a:latin typeface="Agency FB" panose="020B0503020202020204" pitchFamily="34" charset="0"/>
              </a:rPr>
              <a:t>Herod the Great Family Tree</a:t>
            </a:r>
            <a:r>
              <a:rPr lang="en-GB" dirty="0"/>
              <a:t> </a:t>
            </a:r>
            <a:r>
              <a:rPr lang="en-US" dirty="0"/>
              <a:t> </a:t>
            </a:r>
          </a:p>
        </p:txBody>
      </p:sp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id="{215A627E-A616-4B35-A822-BCD857D053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6060008" y="4178487"/>
            <a:ext cx="0" cy="182880"/>
          </a:xfrm>
          <a:prstGeom prst="line">
            <a:avLst/>
          </a:prstGeom>
          <a:ln w="28575">
            <a:solidFill>
              <a:schemeClr val="tx1"/>
            </a:solidFill>
            <a:prstDash val="solid"/>
            <a:headEnd type="none" w="sm" len="sm"/>
            <a:tailEnd type="none" w="sm" len="sm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1" name="Straight Connector 200">
            <a:extLst>
              <a:ext uri="{FF2B5EF4-FFF2-40B4-BE49-F238E27FC236}">
                <a16:creationId xmlns:a16="http://schemas.microsoft.com/office/drawing/2014/main" id="{7B2075F3-49F1-4561-B16C-A60D139B4E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V="1">
            <a:off x="6091266" y="1638815"/>
            <a:ext cx="0" cy="819824"/>
          </a:xfrm>
          <a:prstGeom prst="line">
            <a:avLst/>
          </a:prstGeom>
          <a:ln w="28575">
            <a:solidFill>
              <a:schemeClr val="tx1"/>
            </a:solidFill>
            <a:prstDash val="solid"/>
            <a:headEnd type="none" w="sm" len="sm"/>
            <a:tailEnd type="none" w="sm" len="sm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ctor: Elbow 6">
            <a:extLst>
              <a:ext uri="{FF2B5EF4-FFF2-40B4-BE49-F238E27FC236}">
                <a16:creationId xmlns:a16="http://schemas.microsoft.com/office/drawing/2014/main" id="{1C54223A-2F2C-4434-A30B-92D8CEE93C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rot="10800000" flipV="1">
            <a:off x="1374196" y="2458603"/>
            <a:ext cx="4837934" cy="269558"/>
          </a:xfrm>
          <a:prstGeom prst="bentConnector3">
            <a:avLst>
              <a:gd name="adj1" fmla="val 100008"/>
            </a:avLst>
          </a:prstGeom>
          <a:ln w="28575">
            <a:solidFill>
              <a:schemeClr val="tx1"/>
            </a:solidFill>
            <a:prstDash val="solid"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Connector: Elbow 95">
            <a:extLst>
              <a:ext uri="{FF2B5EF4-FFF2-40B4-BE49-F238E27FC236}">
                <a16:creationId xmlns:a16="http://schemas.microsoft.com/office/drawing/2014/main" id="{185DC171-E6CD-4880-8EF4-7E0DB7F6C2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6015876" y="2458639"/>
            <a:ext cx="4971142" cy="252758"/>
          </a:xfrm>
          <a:prstGeom prst="bentConnector3">
            <a:avLst>
              <a:gd name="adj1" fmla="val 100252"/>
            </a:avLst>
          </a:prstGeom>
          <a:ln w="28575">
            <a:solidFill>
              <a:schemeClr val="tx1"/>
            </a:solidFill>
            <a:prstDash val="solid"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Straight Connector 97">
            <a:extLst>
              <a:ext uri="{FF2B5EF4-FFF2-40B4-BE49-F238E27FC236}">
                <a16:creationId xmlns:a16="http://schemas.microsoft.com/office/drawing/2014/main" id="{98000C8A-C564-4106-9005-252681A7FD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3835332" y="2468763"/>
            <a:ext cx="0" cy="377712"/>
          </a:xfrm>
          <a:prstGeom prst="line">
            <a:avLst/>
          </a:prstGeom>
          <a:ln w="28575">
            <a:solidFill>
              <a:schemeClr val="tx1"/>
            </a:solidFill>
            <a:prstDash val="solid"/>
            <a:headEnd type="none" w="sm" len="sm"/>
            <a:tailEnd type="none" w="sm" len="sm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Connector 99">
            <a:extLst>
              <a:ext uri="{FF2B5EF4-FFF2-40B4-BE49-F238E27FC236}">
                <a16:creationId xmlns:a16="http://schemas.microsoft.com/office/drawing/2014/main" id="{92CA40FF-E75F-4233-A382-4E9DE1FACF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8504011" y="2444965"/>
            <a:ext cx="0" cy="180000"/>
          </a:xfrm>
          <a:prstGeom prst="line">
            <a:avLst/>
          </a:prstGeom>
          <a:ln w="28575">
            <a:solidFill>
              <a:schemeClr val="tx1"/>
            </a:solidFill>
            <a:prstDash val="solid"/>
            <a:headEnd type="none" w="sm" len="sm"/>
            <a:tailEnd type="none" w="sm" len="sm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Freeform: Shape 3" descr="team member headshot&#10;">
            <a:extLst>
              <a:ext uri="{FF2B5EF4-FFF2-40B4-BE49-F238E27FC236}">
                <a16:creationId xmlns:a16="http://schemas.microsoft.com/office/drawing/2014/main" id="{74055C55-2E77-4139-8670-5F4B84119D2D}"/>
              </a:ext>
            </a:extLst>
          </p:cNvPr>
          <p:cNvSpPr/>
          <p:nvPr/>
        </p:nvSpPr>
        <p:spPr>
          <a:xfrm>
            <a:off x="5375923" y="608426"/>
            <a:ext cx="1430686" cy="1096258"/>
          </a:xfrm>
          <a:custGeom>
            <a:avLst/>
            <a:gdLst>
              <a:gd name="connsiteX0" fmla="*/ 715343 w 1430686"/>
              <a:gd name="connsiteY0" fmla="*/ 0 h 1096258"/>
              <a:gd name="connsiteX1" fmla="*/ 1430686 w 1430686"/>
              <a:gd name="connsiteY1" fmla="*/ 715343 h 1096258"/>
              <a:gd name="connsiteX2" fmla="*/ 1374471 w 1430686"/>
              <a:gd name="connsiteY2" fmla="*/ 993787 h 1096258"/>
              <a:gd name="connsiteX3" fmla="*/ 1318852 w 1430686"/>
              <a:gd name="connsiteY3" fmla="*/ 1096258 h 1096258"/>
              <a:gd name="connsiteX4" fmla="*/ 111835 w 1430686"/>
              <a:gd name="connsiteY4" fmla="*/ 1096258 h 1096258"/>
              <a:gd name="connsiteX5" fmla="*/ 56215 w 1430686"/>
              <a:gd name="connsiteY5" fmla="*/ 993787 h 1096258"/>
              <a:gd name="connsiteX6" fmla="*/ 0 w 1430686"/>
              <a:gd name="connsiteY6" fmla="*/ 715343 h 1096258"/>
              <a:gd name="connsiteX7" fmla="*/ 715343 w 1430686"/>
              <a:gd name="connsiteY7" fmla="*/ 0 h 10962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430686" h="1096258">
                <a:moveTo>
                  <a:pt x="715343" y="0"/>
                </a:moveTo>
                <a:cubicBezTo>
                  <a:pt x="1110416" y="0"/>
                  <a:pt x="1430686" y="320270"/>
                  <a:pt x="1430686" y="715343"/>
                </a:cubicBezTo>
                <a:cubicBezTo>
                  <a:pt x="1430686" y="814111"/>
                  <a:pt x="1410669" y="908204"/>
                  <a:pt x="1374471" y="993787"/>
                </a:cubicBezTo>
                <a:lnTo>
                  <a:pt x="1318852" y="1096258"/>
                </a:lnTo>
                <a:lnTo>
                  <a:pt x="111835" y="1096258"/>
                </a:lnTo>
                <a:lnTo>
                  <a:pt x="56215" y="993787"/>
                </a:lnTo>
                <a:cubicBezTo>
                  <a:pt x="20017" y="908204"/>
                  <a:pt x="0" y="814111"/>
                  <a:pt x="0" y="715343"/>
                </a:cubicBezTo>
                <a:cubicBezTo>
                  <a:pt x="0" y="320270"/>
                  <a:pt x="320270" y="0"/>
                  <a:pt x="715343" y="0"/>
                </a:cubicBezTo>
                <a:close/>
              </a:path>
            </a:pathLst>
          </a:custGeom>
          <a:blipFill dpi="0" rotWithShape="1">
            <a:blip r:embed="rId3"/>
            <a:srcRect/>
            <a:stretch>
              <a:fillRect l="-75216" t="-3570" r="-3312" b="-436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 Light"/>
              <a:ea typeface="+mn-ea"/>
              <a:cs typeface="+mn-cs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912543CF-3BD4-40B0-BB18-006DCC4331CA}"/>
              </a:ext>
            </a:extLst>
          </p:cNvPr>
          <p:cNvSpPr/>
          <p:nvPr/>
        </p:nvSpPr>
        <p:spPr>
          <a:xfrm>
            <a:off x="5176866" y="1688345"/>
            <a:ext cx="1828800" cy="54864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9525" cap="rnd" cmpd="sng" algn="ctr">
            <a:noFill/>
            <a:prstDash val="solid"/>
          </a:ln>
          <a:effectLst/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5715" tIns="5715" rIns="5715" bIns="54011" numCol="1" spcCol="1270" anchor="ctr" anchorCtr="0">
            <a:noAutofit/>
            <a:flatTx/>
          </a:bodyPr>
          <a:lstStyle/>
          <a:p>
            <a:pPr marL="0" marR="0" lvl="0" indent="0" algn="ctr" defTabSz="4000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172DA6">
                    <a:lumMod val="50000"/>
                  </a:srgbClr>
                </a:solidFill>
                <a:effectLst/>
                <a:uLnTx/>
                <a:uFillTx/>
                <a:latin typeface="Agency FB" panose="020B0503020202020204" pitchFamily="34" charset="0"/>
                <a:ea typeface="+mn-ea"/>
                <a:cs typeface="+mn-cs"/>
              </a:rPr>
              <a:t>Herod the Great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172DA6">
                  <a:lumMod val="50000"/>
                </a:srgbClr>
              </a:solidFill>
              <a:effectLst/>
              <a:uLnTx/>
              <a:uFillTx/>
              <a:latin typeface="Agency FB" panose="020B0503020202020204" pitchFamily="34" charset="0"/>
              <a:ea typeface="+mn-ea"/>
              <a:cs typeface="+mn-cs"/>
            </a:endParaRPr>
          </a:p>
        </p:txBody>
      </p:sp>
      <p:sp>
        <p:nvSpPr>
          <p:cNvPr id="6" name="Freeform: Shape 5" descr="team member headshot">
            <a:extLst>
              <a:ext uri="{FF2B5EF4-FFF2-40B4-BE49-F238E27FC236}">
                <a16:creationId xmlns:a16="http://schemas.microsoft.com/office/drawing/2014/main" id="{D68839EC-BCF6-4732-9C21-A1088A29ABEB}"/>
              </a:ext>
            </a:extLst>
          </p:cNvPr>
          <p:cNvSpPr/>
          <p:nvPr/>
        </p:nvSpPr>
        <p:spPr>
          <a:xfrm>
            <a:off x="3145616" y="2635119"/>
            <a:ext cx="1280160" cy="1005840"/>
          </a:xfrm>
          <a:custGeom>
            <a:avLst/>
            <a:gdLst>
              <a:gd name="connsiteX0" fmla="*/ 715343 w 1430686"/>
              <a:gd name="connsiteY0" fmla="*/ 0 h 1096258"/>
              <a:gd name="connsiteX1" fmla="*/ 1430686 w 1430686"/>
              <a:gd name="connsiteY1" fmla="*/ 715343 h 1096258"/>
              <a:gd name="connsiteX2" fmla="*/ 1374471 w 1430686"/>
              <a:gd name="connsiteY2" fmla="*/ 993787 h 1096258"/>
              <a:gd name="connsiteX3" fmla="*/ 1318852 w 1430686"/>
              <a:gd name="connsiteY3" fmla="*/ 1096258 h 1096258"/>
              <a:gd name="connsiteX4" fmla="*/ 111835 w 1430686"/>
              <a:gd name="connsiteY4" fmla="*/ 1096258 h 1096258"/>
              <a:gd name="connsiteX5" fmla="*/ 56215 w 1430686"/>
              <a:gd name="connsiteY5" fmla="*/ 993787 h 1096258"/>
              <a:gd name="connsiteX6" fmla="*/ 0 w 1430686"/>
              <a:gd name="connsiteY6" fmla="*/ 715343 h 1096258"/>
              <a:gd name="connsiteX7" fmla="*/ 715343 w 1430686"/>
              <a:gd name="connsiteY7" fmla="*/ 0 h 10962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430686" h="1096258">
                <a:moveTo>
                  <a:pt x="715343" y="0"/>
                </a:moveTo>
                <a:cubicBezTo>
                  <a:pt x="1110416" y="0"/>
                  <a:pt x="1430686" y="320270"/>
                  <a:pt x="1430686" y="715343"/>
                </a:cubicBezTo>
                <a:cubicBezTo>
                  <a:pt x="1430686" y="814111"/>
                  <a:pt x="1410669" y="908204"/>
                  <a:pt x="1374471" y="993787"/>
                </a:cubicBezTo>
                <a:lnTo>
                  <a:pt x="1318852" y="1096258"/>
                </a:lnTo>
                <a:lnTo>
                  <a:pt x="111835" y="1096258"/>
                </a:lnTo>
                <a:lnTo>
                  <a:pt x="56215" y="993787"/>
                </a:lnTo>
                <a:cubicBezTo>
                  <a:pt x="20017" y="908204"/>
                  <a:pt x="0" y="814111"/>
                  <a:pt x="0" y="715343"/>
                </a:cubicBezTo>
                <a:cubicBezTo>
                  <a:pt x="0" y="320270"/>
                  <a:pt x="320270" y="0"/>
                  <a:pt x="715343" y="0"/>
                </a:cubicBezTo>
                <a:close/>
              </a:path>
            </a:pathLst>
          </a:custGeom>
          <a:blipFill>
            <a:blip r:embed="rId4"/>
            <a:stretch>
              <a:fillRect l="-9943" t="-941" r="-5057" b="-21649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 Light"/>
              <a:ea typeface="+mn-ea"/>
              <a:cs typeface="+mn-cs"/>
            </a:endParaRPr>
          </a:p>
        </p:txBody>
      </p:sp>
      <p:sp>
        <p:nvSpPr>
          <p:cNvPr id="144" name="Rectangle: Rounded Corners 143" descr="team member headshot">
            <a:extLst>
              <a:ext uri="{FF2B5EF4-FFF2-40B4-BE49-F238E27FC236}">
                <a16:creationId xmlns:a16="http://schemas.microsoft.com/office/drawing/2014/main" id="{F21E8B07-0BC6-4DE6-B1E4-773C5D1F75EB}"/>
              </a:ext>
            </a:extLst>
          </p:cNvPr>
          <p:cNvSpPr/>
          <p:nvPr/>
        </p:nvSpPr>
        <p:spPr>
          <a:xfrm>
            <a:off x="2919999" y="3617069"/>
            <a:ext cx="1828800" cy="548640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 w="9525" cap="rnd" cmpd="sng" algn="ctr">
            <a:noFill/>
            <a:prstDash val="solid"/>
          </a:ln>
          <a:effectLst/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5715" tIns="5715" rIns="5715" bIns="54011" numCol="1" spcCol="1270" anchor="ctr" anchorCtr="0">
            <a:noAutofit/>
            <a:flatTx/>
          </a:bodyPr>
          <a:lstStyle/>
          <a:p>
            <a:pPr marL="0" marR="0" lvl="0" indent="0" algn="ctr" defTabSz="4000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172DA6">
                    <a:lumMod val="50000"/>
                  </a:srgbClr>
                </a:solidFill>
                <a:effectLst/>
                <a:uLnTx/>
                <a:uFillTx/>
                <a:latin typeface="Agency FB" panose="020B0503020202020204" pitchFamily="34" charset="0"/>
                <a:ea typeface="+mn-ea"/>
                <a:cs typeface="+mn-cs"/>
              </a:rPr>
              <a:t>Herod Archelaus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172DA6">
                  <a:lumMod val="50000"/>
                </a:srgbClr>
              </a:solidFill>
              <a:effectLst/>
              <a:uLnTx/>
              <a:uFillTx/>
              <a:latin typeface="Agency FB" panose="020B0503020202020204" pitchFamily="34" charset="0"/>
              <a:ea typeface="+mn-ea"/>
              <a:cs typeface="+mn-cs"/>
            </a:endParaRPr>
          </a:p>
        </p:txBody>
      </p:sp>
      <p:sp>
        <p:nvSpPr>
          <p:cNvPr id="11" name="Freeform: Shape 10" descr="team member headshot&#10;">
            <a:extLst>
              <a:ext uri="{FF2B5EF4-FFF2-40B4-BE49-F238E27FC236}">
                <a16:creationId xmlns:a16="http://schemas.microsoft.com/office/drawing/2014/main" id="{FF019CF1-8A4A-4512-9C57-824573E50F43}"/>
              </a:ext>
            </a:extLst>
          </p:cNvPr>
          <p:cNvSpPr/>
          <p:nvPr/>
        </p:nvSpPr>
        <p:spPr>
          <a:xfrm>
            <a:off x="734117" y="2626198"/>
            <a:ext cx="1280160" cy="1005840"/>
          </a:xfrm>
          <a:custGeom>
            <a:avLst/>
            <a:gdLst>
              <a:gd name="connsiteX0" fmla="*/ 715343 w 1430686"/>
              <a:gd name="connsiteY0" fmla="*/ 0 h 1096258"/>
              <a:gd name="connsiteX1" fmla="*/ 1430686 w 1430686"/>
              <a:gd name="connsiteY1" fmla="*/ 715343 h 1096258"/>
              <a:gd name="connsiteX2" fmla="*/ 1374471 w 1430686"/>
              <a:gd name="connsiteY2" fmla="*/ 993787 h 1096258"/>
              <a:gd name="connsiteX3" fmla="*/ 1318852 w 1430686"/>
              <a:gd name="connsiteY3" fmla="*/ 1096258 h 1096258"/>
              <a:gd name="connsiteX4" fmla="*/ 111835 w 1430686"/>
              <a:gd name="connsiteY4" fmla="*/ 1096258 h 1096258"/>
              <a:gd name="connsiteX5" fmla="*/ 56215 w 1430686"/>
              <a:gd name="connsiteY5" fmla="*/ 993787 h 1096258"/>
              <a:gd name="connsiteX6" fmla="*/ 0 w 1430686"/>
              <a:gd name="connsiteY6" fmla="*/ 715343 h 1096258"/>
              <a:gd name="connsiteX7" fmla="*/ 715343 w 1430686"/>
              <a:gd name="connsiteY7" fmla="*/ 0 h 10962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430686" h="1096258">
                <a:moveTo>
                  <a:pt x="715343" y="0"/>
                </a:moveTo>
                <a:cubicBezTo>
                  <a:pt x="1110416" y="0"/>
                  <a:pt x="1430686" y="320270"/>
                  <a:pt x="1430686" y="715343"/>
                </a:cubicBezTo>
                <a:cubicBezTo>
                  <a:pt x="1430686" y="814111"/>
                  <a:pt x="1410669" y="908204"/>
                  <a:pt x="1374471" y="993787"/>
                </a:cubicBezTo>
                <a:lnTo>
                  <a:pt x="1318852" y="1096258"/>
                </a:lnTo>
                <a:lnTo>
                  <a:pt x="111835" y="1096258"/>
                </a:lnTo>
                <a:lnTo>
                  <a:pt x="56215" y="993787"/>
                </a:lnTo>
                <a:cubicBezTo>
                  <a:pt x="20017" y="908204"/>
                  <a:pt x="0" y="814111"/>
                  <a:pt x="0" y="715343"/>
                </a:cubicBezTo>
                <a:cubicBezTo>
                  <a:pt x="0" y="320270"/>
                  <a:pt x="320270" y="0"/>
                  <a:pt x="715343" y="0"/>
                </a:cubicBezTo>
                <a:close/>
              </a:path>
            </a:pathLst>
          </a:custGeom>
          <a:blipFill>
            <a:blip r:embed="rId5"/>
            <a:stretch>
              <a:fillRect l="-57767" t="-20216" r="-28287" b="-113108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 Light"/>
              <a:ea typeface="+mn-ea"/>
              <a:cs typeface="+mn-cs"/>
            </a:endParaRPr>
          </a:p>
        </p:txBody>
      </p:sp>
      <p:sp>
        <p:nvSpPr>
          <p:cNvPr id="150" name="Rectangle: Rounded Corners 149">
            <a:extLst>
              <a:ext uri="{FF2B5EF4-FFF2-40B4-BE49-F238E27FC236}">
                <a16:creationId xmlns:a16="http://schemas.microsoft.com/office/drawing/2014/main" id="{A84C8281-0D5E-4BF0-AB85-487647294920}"/>
              </a:ext>
            </a:extLst>
          </p:cNvPr>
          <p:cNvSpPr/>
          <p:nvPr/>
        </p:nvSpPr>
        <p:spPr>
          <a:xfrm>
            <a:off x="428310" y="3630361"/>
            <a:ext cx="1828800" cy="548640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 w="9525" cap="rnd" cmpd="sng" algn="ctr">
            <a:noFill/>
            <a:prstDash val="solid"/>
          </a:ln>
          <a:effectLst/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5715" tIns="5715" rIns="5715" bIns="54011" numCol="1" spcCol="1270" anchor="ctr" anchorCtr="0">
            <a:noAutofit/>
            <a:flatTx/>
          </a:bodyPr>
          <a:lstStyle/>
          <a:p>
            <a:pPr marL="0" marR="0" lvl="0" indent="0" algn="ctr" defTabSz="4000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172DA6">
                    <a:lumMod val="50000"/>
                  </a:srgbClr>
                </a:solidFill>
                <a:effectLst/>
                <a:uLnTx/>
                <a:uFillTx/>
                <a:latin typeface="Agency FB" panose="020B0503020202020204" pitchFamily="34" charset="0"/>
                <a:ea typeface="+mn-ea"/>
                <a:cs typeface="+mn-cs"/>
              </a:rPr>
              <a:t>Herod Philip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172DA6">
                  <a:lumMod val="50000"/>
                </a:srgbClr>
              </a:solidFill>
              <a:effectLst/>
              <a:uLnTx/>
              <a:uFillTx/>
              <a:latin typeface="Agency FB" panose="020B0503020202020204" pitchFamily="34" charset="0"/>
              <a:ea typeface="+mn-ea"/>
              <a:cs typeface="+mn-cs"/>
            </a:endParaRPr>
          </a:p>
        </p:txBody>
      </p:sp>
      <p:sp>
        <p:nvSpPr>
          <p:cNvPr id="195" name="Rectangle: Rounded Corners 194">
            <a:extLst>
              <a:ext uri="{FF2B5EF4-FFF2-40B4-BE49-F238E27FC236}">
                <a16:creationId xmlns:a16="http://schemas.microsoft.com/office/drawing/2014/main" id="{81AC151D-872D-4D73-AE29-952F653257C0}"/>
              </a:ext>
            </a:extLst>
          </p:cNvPr>
          <p:cNvSpPr/>
          <p:nvPr/>
        </p:nvSpPr>
        <p:spPr>
          <a:xfrm>
            <a:off x="3634010" y="5638272"/>
            <a:ext cx="1828800" cy="548640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 w="9525" cap="rnd" cmpd="sng" algn="ctr">
            <a:noFill/>
            <a:prstDash val="solid"/>
          </a:ln>
          <a:effectLst/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5715" tIns="5715" rIns="5715" bIns="54011" numCol="1" spcCol="1270" anchor="ctr" anchorCtr="0">
            <a:noAutofit/>
            <a:flatTx/>
          </a:bodyPr>
          <a:lstStyle/>
          <a:p>
            <a:pPr marL="0" marR="0" lvl="0" indent="0" algn="ctr" defTabSz="4000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172DA6">
                    <a:lumMod val="50000"/>
                  </a:srgbClr>
                </a:solidFill>
                <a:effectLst/>
                <a:uLnTx/>
                <a:uFillTx/>
                <a:latin typeface="Agency FB" panose="020B0503020202020204" pitchFamily="34" charset="0"/>
                <a:ea typeface="+mn-ea"/>
                <a:cs typeface="+mn-cs"/>
              </a:rPr>
              <a:t>Herodias 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172DA6">
                  <a:lumMod val="50000"/>
                </a:srgbClr>
              </a:solidFill>
              <a:effectLst/>
              <a:uLnTx/>
              <a:uFillTx/>
              <a:latin typeface="Agency FB" panose="020B0503020202020204" pitchFamily="34" charset="0"/>
              <a:ea typeface="+mn-ea"/>
              <a:cs typeface="+mn-cs"/>
            </a:endParaRPr>
          </a:p>
        </p:txBody>
      </p:sp>
      <p:sp>
        <p:nvSpPr>
          <p:cNvPr id="13" name="Freeform: Shape 12" descr="team member headshot&#10;">
            <a:extLst>
              <a:ext uri="{FF2B5EF4-FFF2-40B4-BE49-F238E27FC236}">
                <a16:creationId xmlns:a16="http://schemas.microsoft.com/office/drawing/2014/main" id="{B1CC3F9A-5DB8-4DE3-8EB2-F1F42DB5B6C1}"/>
              </a:ext>
            </a:extLst>
          </p:cNvPr>
          <p:cNvSpPr/>
          <p:nvPr/>
        </p:nvSpPr>
        <p:spPr>
          <a:xfrm>
            <a:off x="7863931" y="2612922"/>
            <a:ext cx="1280160" cy="1005840"/>
          </a:xfrm>
          <a:custGeom>
            <a:avLst/>
            <a:gdLst>
              <a:gd name="connsiteX0" fmla="*/ 715343 w 1430686"/>
              <a:gd name="connsiteY0" fmla="*/ 0 h 1096258"/>
              <a:gd name="connsiteX1" fmla="*/ 1430686 w 1430686"/>
              <a:gd name="connsiteY1" fmla="*/ 715343 h 1096258"/>
              <a:gd name="connsiteX2" fmla="*/ 1374471 w 1430686"/>
              <a:gd name="connsiteY2" fmla="*/ 993787 h 1096258"/>
              <a:gd name="connsiteX3" fmla="*/ 1318852 w 1430686"/>
              <a:gd name="connsiteY3" fmla="*/ 1096258 h 1096258"/>
              <a:gd name="connsiteX4" fmla="*/ 111835 w 1430686"/>
              <a:gd name="connsiteY4" fmla="*/ 1096258 h 1096258"/>
              <a:gd name="connsiteX5" fmla="*/ 56215 w 1430686"/>
              <a:gd name="connsiteY5" fmla="*/ 993787 h 1096258"/>
              <a:gd name="connsiteX6" fmla="*/ 0 w 1430686"/>
              <a:gd name="connsiteY6" fmla="*/ 715343 h 1096258"/>
              <a:gd name="connsiteX7" fmla="*/ 715343 w 1430686"/>
              <a:gd name="connsiteY7" fmla="*/ 0 h 10962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430686" h="1096258">
                <a:moveTo>
                  <a:pt x="715343" y="0"/>
                </a:moveTo>
                <a:cubicBezTo>
                  <a:pt x="1110416" y="0"/>
                  <a:pt x="1430686" y="320270"/>
                  <a:pt x="1430686" y="715343"/>
                </a:cubicBezTo>
                <a:cubicBezTo>
                  <a:pt x="1430686" y="814111"/>
                  <a:pt x="1410669" y="908204"/>
                  <a:pt x="1374471" y="993787"/>
                </a:cubicBezTo>
                <a:lnTo>
                  <a:pt x="1318852" y="1096258"/>
                </a:lnTo>
                <a:lnTo>
                  <a:pt x="111835" y="1096258"/>
                </a:lnTo>
                <a:lnTo>
                  <a:pt x="56215" y="993787"/>
                </a:lnTo>
                <a:cubicBezTo>
                  <a:pt x="20017" y="908204"/>
                  <a:pt x="0" y="814111"/>
                  <a:pt x="0" y="715343"/>
                </a:cubicBezTo>
                <a:cubicBezTo>
                  <a:pt x="0" y="320270"/>
                  <a:pt x="320270" y="0"/>
                  <a:pt x="715343" y="0"/>
                </a:cubicBezTo>
                <a:close/>
              </a:path>
            </a:pathLst>
          </a:custGeom>
          <a:blipFill>
            <a:blip r:embed="rId6"/>
            <a:stretch>
              <a:fillRect l="-62761" t="-2010" r="-53805" b="-7766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 Light"/>
              <a:ea typeface="+mn-ea"/>
              <a:cs typeface="+mn-cs"/>
            </a:endParaRPr>
          </a:p>
        </p:txBody>
      </p:sp>
      <p:sp>
        <p:nvSpPr>
          <p:cNvPr id="156" name="Rectangle: Rounded Corners 155">
            <a:extLst>
              <a:ext uri="{FF2B5EF4-FFF2-40B4-BE49-F238E27FC236}">
                <a16:creationId xmlns:a16="http://schemas.microsoft.com/office/drawing/2014/main" id="{A2C318BC-6BF6-496E-9A8C-13F9CFE491B5}"/>
              </a:ext>
            </a:extLst>
          </p:cNvPr>
          <p:cNvSpPr/>
          <p:nvPr/>
        </p:nvSpPr>
        <p:spPr>
          <a:xfrm>
            <a:off x="7579839" y="3617085"/>
            <a:ext cx="1828800" cy="54864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9525" cap="rnd" cmpd="sng" algn="ctr">
            <a:noFill/>
            <a:prstDash val="solid"/>
          </a:ln>
          <a:effectLst/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5715" tIns="5715" rIns="5715" bIns="54011" numCol="1" spcCol="1270" anchor="ctr" anchorCtr="0">
            <a:noAutofit/>
            <a:flatTx/>
          </a:bodyPr>
          <a:lstStyle/>
          <a:p>
            <a:pPr marL="0" marR="0" lvl="0" indent="0" algn="ctr" defTabSz="4000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172DA6">
                    <a:lumMod val="50000"/>
                  </a:srgbClr>
                </a:solidFill>
                <a:effectLst/>
                <a:uLnTx/>
                <a:uFillTx/>
                <a:latin typeface="Agency FB" panose="020B0503020202020204" pitchFamily="34" charset="0"/>
                <a:ea typeface="+mn-ea"/>
                <a:cs typeface="+mn-cs"/>
              </a:rPr>
              <a:t>Herod Antipas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172DA6">
                  <a:lumMod val="50000"/>
                </a:srgbClr>
              </a:solidFill>
              <a:effectLst/>
              <a:uLnTx/>
              <a:uFillTx/>
              <a:latin typeface="Agency FB" panose="020B0503020202020204" pitchFamily="34" charset="0"/>
              <a:ea typeface="+mn-ea"/>
              <a:cs typeface="+mn-cs"/>
            </a:endParaRPr>
          </a:p>
        </p:txBody>
      </p:sp>
      <p:sp>
        <p:nvSpPr>
          <p:cNvPr id="14" name="Freeform: Shape 13" descr="team member headshot&#10;">
            <a:extLst>
              <a:ext uri="{FF2B5EF4-FFF2-40B4-BE49-F238E27FC236}">
                <a16:creationId xmlns:a16="http://schemas.microsoft.com/office/drawing/2014/main" id="{00B6740B-B1F6-4E4E-9448-30AC0FBDAC16}"/>
              </a:ext>
            </a:extLst>
          </p:cNvPr>
          <p:cNvSpPr/>
          <p:nvPr/>
        </p:nvSpPr>
        <p:spPr>
          <a:xfrm>
            <a:off x="10383519" y="2621817"/>
            <a:ext cx="1275689" cy="1009886"/>
          </a:xfrm>
          <a:custGeom>
            <a:avLst/>
            <a:gdLst>
              <a:gd name="connsiteX0" fmla="*/ 715343 w 1430686"/>
              <a:gd name="connsiteY0" fmla="*/ 0 h 1096258"/>
              <a:gd name="connsiteX1" fmla="*/ 1430686 w 1430686"/>
              <a:gd name="connsiteY1" fmla="*/ 715343 h 1096258"/>
              <a:gd name="connsiteX2" fmla="*/ 1374471 w 1430686"/>
              <a:gd name="connsiteY2" fmla="*/ 993787 h 1096258"/>
              <a:gd name="connsiteX3" fmla="*/ 1318852 w 1430686"/>
              <a:gd name="connsiteY3" fmla="*/ 1096258 h 1096258"/>
              <a:gd name="connsiteX4" fmla="*/ 111835 w 1430686"/>
              <a:gd name="connsiteY4" fmla="*/ 1096258 h 1096258"/>
              <a:gd name="connsiteX5" fmla="*/ 56215 w 1430686"/>
              <a:gd name="connsiteY5" fmla="*/ 993787 h 1096258"/>
              <a:gd name="connsiteX6" fmla="*/ 0 w 1430686"/>
              <a:gd name="connsiteY6" fmla="*/ 715343 h 1096258"/>
              <a:gd name="connsiteX7" fmla="*/ 715343 w 1430686"/>
              <a:gd name="connsiteY7" fmla="*/ 0 h 10962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430686" h="1096258">
                <a:moveTo>
                  <a:pt x="715343" y="0"/>
                </a:moveTo>
                <a:cubicBezTo>
                  <a:pt x="1110416" y="0"/>
                  <a:pt x="1430686" y="320270"/>
                  <a:pt x="1430686" y="715343"/>
                </a:cubicBezTo>
                <a:cubicBezTo>
                  <a:pt x="1430686" y="814111"/>
                  <a:pt x="1410669" y="908204"/>
                  <a:pt x="1374471" y="993787"/>
                </a:cubicBezTo>
                <a:lnTo>
                  <a:pt x="1318852" y="1096258"/>
                </a:lnTo>
                <a:lnTo>
                  <a:pt x="111835" y="1096258"/>
                </a:lnTo>
                <a:lnTo>
                  <a:pt x="56215" y="993787"/>
                </a:lnTo>
                <a:cubicBezTo>
                  <a:pt x="20017" y="908204"/>
                  <a:pt x="0" y="814111"/>
                  <a:pt x="0" y="715343"/>
                </a:cubicBezTo>
                <a:cubicBezTo>
                  <a:pt x="0" y="320270"/>
                  <a:pt x="320270" y="0"/>
                  <a:pt x="715343" y="0"/>
                </a:cubicBezTo>
                <a:close/>
              </a:path>
            </a:pathLst>
          </a:custGeom>
          <a:blipFill>
            <a:blip r:embed="rId7"/>
            <a:stretch>
              <a:fillRect l="1039" t="-2195" r="-2707" b="-7597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 Light"/>
              <a:ea typeface="+mn-ea"/>
              <a:cs typeface="+mn-cs"/>
            </a:endParaRPr>
          </a:p>
        </p:txBody>
      </p:sp>
      <p:sp>
        <p:nvSpPr>
          <p:cNvPr id="159" name="Rectangle: Rounded Corners 158">
            <a:extLst>
              <a:ext uri="{FF2B5EF4-FFF2-40B4-BE49-F238E27FC236}">
                <a16:creationId xmlns:a16="http://schemas.microsoft.com/office/drawing/2014/main" id="{8EED5A81-D106-422F-8455-CF5F456EB3E0}"/>
              </a:ext>
            </a:extLst>
          </p:cNvPr>
          <p:cNvSpPr/>
          <p:nvPr/>
        </p:nvSpPr>
        <p:spPr>
          <a:xfrm>
            <a:off x="9819292" y="3630026"/>
            <a:ext cx="2243192" cy="54864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9525" cap="rnd" cmpd="sng" algn="ctr">
            <a:noFill/>
            <a:prstDash val="solid"/>
          </a:ln>
          <a:effectLst/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5715" tIns="5715" rIns="5715" bIns="54011" numCol="1" spcCol="1270" anchor="ctr" anchorCtr="0">
            <a:noAutofit/>
            <a:flatTx/>
          </a:bodyPr>
          <a:lstStyle/>
          <a:p>
            <a:pPr marL="0" marR="0" lvl="0" indent="0" algn="ctr" defTabSz="4000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172DA6">
                    <a:lumMod val="50000"/>
                  </a:srgbClr>
                </a:solidFill>
                <a:effectLst/>
                <a:uLnTx/>
                <a:uFillTx/>
                <a:latin typeface="Agency FB" panose="020B0503020202020204" pitchFamily="34" charset="0"/>
                <a:ea typeface="+mn-ea"/>
                <a:cs typeface="+mn-cs"/>
              </a:rPr>
              <a:t>Philip the Tetrarch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172DA6">
                  <a:lumMod val="50000"/>
                </a:srgbClr>
              </a:solidFill>
              <a:effectLst/>
              <a:uLnTx/>
              <a:uFillTx/>
              <a:latin typeface="Agency FB" panose="020B0503020202020204" pitchFamily="34" charset="0"/>
              <a:ea typeface="+mn-ea"/>
              <a:cs typeface="+mn-cs"/>
            </a:endParaRPr>
          </a:p>
        </p:txBody>
      </p:sp>
      <p:sp>
        <p:nvSpPr>
          <p:cNvPr id="50" name="Freeform: Shape 49" descr="team member headshot&#10;">
            <a:extLst>
              <a:ext uri="{FF2B5EF4-FFF2-40B4-BE49-F238E27FC236}">
                <a16:creationId xmlns:a16="http://schemas.microsoft.com/office/drawing/2014/main" id="{70F9A65A-C160-4E94-A408-0DB9B00BC034}"/>
              </a:ext>
            </a:extLst>
          </p:cNvPr>
          <p:cNvSpPr/>
          <p:nvPr/>
        </p:nvSpPr>
        <p:spPr>
          <a:xfrm>
            <a:off x="3913760" y="4619334"/>
            <a:ext cx="1280160" cy="1005840"/>
          </a:xfrm>
          <a:custGeom>
            <a:avLst/>
            <a:gdLst>
              <a:gd name="connsiteX0" fmla="*/ 715343 w 1430686"/>
              <a:gd name="connsiteY0" fmla="*/ 0 h 1096258"/>
              <a:gd name="connsiteX1" fmla="*/ 1430686 w 1430686"/>
              <a:gd name="connsiteY1" fmla="*/ 715343 h 1096258"/>
              <a:gd name="connsiteX2" fmla="*/ 1374471 w 1430686"/>
              <a:gd name="connsiteY2" fmla="*/ 993787 h 1096258"/>
              <a:gd name="connsiteX3" fmla="*/ 1318852 w 1430686"/>
              <a:gd name="connsiteY3" fmla="*/ 1096258 h 1096258"/>
              <a:gd name="connsiteX4" fmla="*/ 111835 w 1430686"/>
              <a:gd name="connsiteY4" fmla="*/ 1096258 h 1096258"/>
              <a:gd name="connsiteX5" fmla="*/ 56215 w 1430686"/>
              <a:gd name="connsiteY5" fmla="*/ 993787 h 1096258"/>
              <a:gd name="connsiteX6" fmla="*/ 0 w 1430686"/>
              <a:gd name="connsiteY6" fmla="*/ 715343 h 1096258"/>
              <a:gd name="connsiteX7" fmla="*/ 715343 w 1430686"/>
              <a:gd name="connsiteY7" fmla="*/ 0 h 10962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430686" h="1096258">
                <a:moveTo>
                  <a:pt x="715343" y="0"/>
                </a:moveTo>
                <a:cubicBezTo>
                  <a:pt x="1110416" y="0"/>
                  <a:pt x="1430686" y="320270"/>
                  <a:pt x="1430686" y="715343"/>
                </a:cubicBezTo>
                <a:cubicBezTo>
                  <a:pt x="1430686" y="814111"/>
                  <a:pt x="1410669" y="908204"/>
                  <a:pt x="1374471" y="993787"/>
                </a:cubicBezTo>
                <a:lnTo>
                  <a:pt x="1318852" y="1096258"/>
                </a:lnTo>
                <a:lnTo>
                  <a:pt x="111835" y="1096258"/>
                </a:lnTo>
                <a:lnTo>
                  <a:pt x="56215" y="993787"/>
                </a:lnTo>
                <a:cubicBezTo>
                  <a:pt x="20017" y="908204"/>
                  <a:pt x="0" y="814111"/>
                  <a:pt x="0" y="715343"/>
                </a:cubicBezTo>
                <a:cubicBezTo>
                  <a:pt x="0" y="320270"/>
                  <a:pt x="320270" y="0"/>
                  <a:pt x="715343" y="0"/>
                </a:cubicBezTo>
                <a:close/>
              </a:path>
            </a:pathLst>
          </a:custGeom>
          <a:blipFill>
            <a:blip r:embed="rId8"/>
            <a:stretch>
              <a:fillRect l="-124420" t="-32717" r="-39971" b="-116827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 Light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6D30448-15E6-4447-A6A6-A2E0B11CD110}"/>
              </a:ext>
            </a:extLst>
          </p:cNvPr>
          <p:cNvSpPr txBox="1"/>
          <p:nvPr/>
        </p:nvSpPr>
        <p:spPr>
          <a:xfrm rot="16200000">
            <a:off x="-1036485" y="2815154"/>
            <a:ext cx="24269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venir Next LT Pro Light"/>
                <a:ea typeface="+mn-ea"/>
                <a:cs typeface="+mn-cs"/>
              </a:rPr>
              <a:t>CHILDREN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2124E5D4-FDE0-4EF5-8CD7-CE24C25BFD81}"/>
              </a:ext>
            </a:extLst>
          </p:cNvPr>
          <p:cNvSpPr txBox="1"/>
          <p:nvPr/>
        </p:nvSpPr>
        <p:spPr>
          <a:xfrm rot="16200000">
            <a:off x="-820386" y="4666354"/>
            <a:ext cx="242696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venir Next LT Pro Light"/>
                <a:ea typeface="+mn-ea"/>
                <a:cs typeface="+mn-cs"/>
              </a:rPr>
              <a:t>GRAND CHILDREN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64E61094-3488-4FC8-9719-BB21351D4C95}"/>
              </a:ext>
            </a:extLst>
          </p:cNvPr>
          <p:cNvSpPr/>
          <p:nvPr/>
        </p:nvSpPr>
        <p:spPr>
          <a:xfrm>
            <a:off x="7005666" y="1039261"/>
            <a:ext cx="2813626" cy="493742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venir Next LT Pro Light"/>
                <a:ea typeface="+mn-ea"/>
                <a:cs typeface="+mn-cs"/>
              </a:rPr>
              <a:t>He tried to Kill JESUS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3A7992D7-1E78-4949-A154-240C2E78C9DC}"/>
              </a:ext>
            </a:extLst>
          </p:cNvPr>
          <p:cNvSpPr/>
          <p:nvPr/>
        </p:nvSpPr>
        <p:spPr>
          <a:xfrm>
            <a:off x="7213691" y="5561591"/>
            <a:ext cx="1828800" cy="548640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 w="9525" cap="rnd" cmpd="sng" algn="ctr">
            <a:noFill/>
            <a:prstDash val="solid"/>
          </a:ln>
          <a:effectLst/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5715" tIns="5715" rIns="5715" bIns="54011" numCol="1" spcCol="1270" anchor="ctr" anchorCtr="0">
            <a:noAutofit/>
            <a:flatTx/>
          </a:bodyPr>
          <a:lstStyle/>
          <a:p>
            <a:pPr marL="0" marR="0" lvl="0" indent="0" algn="ctr" defTabSz="4000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172DA6">
                    <a:lumMod val="50000"/>
                  </a:srgbClr>
                </a:solidFill>
                <a:effectLst/>
                <a:uLnTx/>
                <a:uFillTx/>
                <a:latin typeface="Agency FB" panose="020B0503020202020204" pitchFamily="34" charset="0"/>
                <a:ea typeface="+mn-ea"/>
                <a:cs typeface="+mn-cs"/>
              </a:rPr>
              <a:t>Herod Agrippa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rPr>
              <a:t>I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172DA6">
                  <a:lumMod val="50000"/>
                </a:srgbClr>
              </a:solidFill>
              <a:effectLst/>
              <a:uLnTx/>
              <a:uFillTx/>
              <a:latin typeface="Agency FB" panose="020B0503020202020204" pitchFamily="34" charset="0"/>
              <a:ea typeface="+mn-ea"/>
              <a:cs typeface="+mn-cs"/>
            </a:endParaRP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60CBAB96-F0E8-4493-B586-603580FE87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6094513" y="2419178"/>
            <a:ext cx="0" cy="377712"/>
          </a:xfrm>
          <a:prstGeom prst="line">
            <a:avLst/>
          </a:prstGeom>
          <a:ln w="28575">
            <a:solidFill>
              <a:schemeClr val="tx1"/>
            </a:solidFill>
            <a:prstDash val="solid"/>
            <a:headEnd type="none" w="sm" len="sm"/>
            <a:tailEnd type="none" w="sm" len="sm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Freeform: Shape 28" descr="team member headshot">
            <a:extLst>
              <a:ext uri="{FF2B5EF4-FFF2-40B4-BE49-F238E27FC236}">
                <a16:creationId xmlns:a16="http://schemas.microsoft.com/office/drawing/2014/main" id="{CD8A624C-BC78-4525-8A21-C57E0338B654}"/>
              </a:ext>
            </a:extLst>
          </p:cNvPr>
          <p:cNvSpPr/>
          <p:nvPr/>
        </p:nvSpPr>
        <p:spPr>
          <a:xfrm>
            <a:off x="5404797" y="2656654"/>
            <a:ext cx="1280160" cy="1005840"/>
          </a:xfrm>
          <a:custGeom>
            <a:avLst/>
            <a:gdLst>
              <a:gd name="connsiteX0" fmla="*/ 715343 w 1430686"/>
              <a:gd name="connsiteY0" fmla="*/ 0 h 1096258"/>
              <a:gd name="connsiteX1" fmla="*/ 1430686 w 1430686"/>
              <a:gd name="connsiteY1" fmla="*/ 715343 h 1096258"/>
              <a:gd name="connsiteX2" fmla="*/ 1374471 w 1430686"/>
              <a:gd name="connsiteY2" fmla="*/ 993787 h 1096258"/>
              <a:gd name="connsiteX3" fmla="*/ 1318852 w 1430686"/>
              <a:gd name="connsiteY3" fmla="*/ 1096258 h 1096258"/>
              <a:gd name="connsiteX4" fmla="*/ 111835 w 1430686"/>
              <a:gd name="connsiteY4" fmla="*/ 1096258 h 1096258"/>
              <a:gd name="connsiteX5" fmla="*/ 56215 w 1430686"/>
              <a:gd name="connsiteY5" fmla="*/ 993787 h 1096258"/>
              <a:gd name="connsiteX6" fmla="*/ 0 w 1430686"/>
              <a:gd name="connsiteY6" fmla="*/ 715343 h 1096258"/>
              <a:gd name="connsiteX7" fmla="*/ 715343 w 1430686"/>
              <a:gd name="connsiteY7" fmla="*/ 0 h 10962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430686" h="1096258">
                <a:moveTo>
                  <a:pt x="715343" y="0"/>
                </a:moveTo>
                <a:cubicBezTo>
                  <a:pt x="1110416" y="0"/>
                  <a:pt x="1430686" y="320270"/>
                  <a:pt x="1430686" y="715343"/>
                </a:cubicBezTo>
                <a:cubicBezTo>
                  <a:pt x="1430686" y="814111"/>
                  <a:pt x="1410669" y="908204"/>
                  <a:pt x="1374471" y="993787"/>
                </a:cubicBezTo>
                <a:lnTo>
                  <a:pt x="1318852" y="1096258"/>
                </a:lnTo>
                <a:lnTo>
                  <a:pt x="111835" y="1096258"/>
                </a:lnTo>
                <a:lnTo>
                  <a:pt x="56215" y="993787"/>
                </a:lnTo>
                <a:cubicBezTo>
                  <a:pt x="20017" y="908204"/>
                  <a:pt x="0" y="814111"/>
                  <a:pt x="0" y="715343"/>
                </a:cubicBezTo>
                <a:cubicBezTo>
                  <a:pt x="0" y="320270"/>
                  <a:pt x="320270" y="0"/>
                  <a:pt x="715343" y="0"/>
                </a:cubicBezTo>
                <a:close/>
              </a:path>
            </a:pathLst>
          </a:custGeom>
          <a:blipFill>
            <a:blip r:embed="rId9"/>
            <a:stretch>
              <a:fillRect l="-21927" t="-18995" r="-9117" b="-20698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 Light"/>
              <a:ea typeface="+mn-ea"/>
              <a:cs typeface="+mn-cs"/>
            </a:endParaRPr>
          </a:p>
        </p:txBody>
      </p:sp>
      <p:sp>
        <p:nvSpPr>
          <p:cNvPr id="30" name="Rectangle: Rounded Corners 29" descr="team member headshot">
            <a:extLst>
              <a:ext uri="{FF2B5EF4-FFF2-40B4-BE49-F238E27FC236}">
                <a16:creationId xmlns:a16="http://schemas.microsoft.com/office/drawing/2014/main" id="{8866A9CC-9947-40B3-9F82-79ABB50BBFD7}"/>
              </a:ext>
            </a:extLst>
          </p:cNvPr>
          <p:cNvSpPr/>
          <p:nvPr/>
        </p:nvSpPr>
        <p:spPr>
          <a:xfrm>
            <a:off x="5179180" y="3638604"/>
            <a:ext cx="1828800" cy="548640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 w="9525" cap="rnd" cmpd="sng" algn="ctr">
            <a:noFill/>
            <a:prstDash val="solid"/>
          </a:ln>
          <a:effectLst/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5715" tIns="5715" rIns="5715" bIns="54011" numCol="1" spcCol="1270" anchor="ctr" anchorCtr="0">
            <a:noAutofit/>
            <a:flatTx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172DA6">
                    <a:lumMod val="50000"/>
                  </a:srgbClr>
                </a:solidFill>
                <a:effectLst/>
                <a:uLnTx/>
                <a:uFillTx/>
                <a:latin typeface="Agency FB" panose="020B0503020202020204" pitchFamily="34" charset="0"/>
                <a:ea typeface="+mn-ea"/>
                <a:cs typeface="+mn-cs"/>
              </a:rPr>
              <a:t>Aristobulus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rPr>
              <a:t> </a:t>
            </a:r>
          </a:p>
        </p:txBody>
      </p:sp>
      <p:cxnSp>
        <p:nvCxnSpPr>
          <p:cNvPr id="31" name="Connector: Elbow 30">
            <a:extLst>
              <a:ext uri="{FF2B5EF4-FFF2-40B4-BE49-F238E27FC236}">
                <a16:creationId xmlns:a16="http://schemas.microsoft.com/office/drawing/2014/main" id="{7F453580-3ED6-4D19-A7B1-11B282FE5C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rot="10800000" flipV="1">
            <a:off x="4548411" y="4344702"/>
            <a:ext cx="3600000" cy="269558"/>
          </a:xfrm>
          <a:prstGeom prst="bentConnector3">
            <a:avLst>
              <a:gd name="adj1" fmla="val 100008"/>
            </a:avLst>
          </a:prstGeom>
          <a:ln w="28575">
            <a:solidFill>
              <a:schemeClr val="tx1"/>
            </a:solidFill>
            <a:prstDash val="solid"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4656AEDF-0235-47AC-AA98-C214F76A35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8142981" y="4344702"/>
            <a:ext cx="0" cy="377712"/>
          </a:xfrm>
          <a:prstGeom prst="line">
            <a:avLst/>
          </a:prstGeom>
          <a:ln w="28575">
            <a:solidFill>
              <a:schemeClr val="tx1"/>
            </a:solidFill>
            <a:prstDash val="solid"/>
            <a:headEnd type="none" w="sm" len="sm"/>
            <a:tailEnd type="none" w="sm" len="sm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Freeform: Shape 26" descr="team member headshot&#10;">
            <a:extLst>
              <a:ext uri="{FF2B5EF4-FFF2-40B4-BE49-F238E27FC236}">
                <a16:creationId xmlns:a16="http://schemas.microsoft.com/office/drawing/2014/main" id="{971A28B6-15B9-4E33-8A13-5BA75945260F}"/>
              </a:ext>
            </a:extLst>
          </p:cNvPr>
          <p:cNvSpPr/>
          <p:nvPr/>
        </p:nvSpPr>
        <p:spPr>
          <a:xfrm>
            <a:off x="7502901" y="4548818"/>
            <a:ext cx="1280160" cy="1005840"/>
          </a:xfrm>
          <a:custGeom>
            <a:avLst/>
            <a:gdLst>
              <a:gd name="connsiteX0" fmla="*/ 715343 w 1430686"/>
              <a:gd name="connsiteY0" fmla="*/ 0 h 1096258"/>
              <a:gd name="connsiteX1" fmla="*/ 1430686 w 1430686"/>
              <a:gd name="connsiteY1" fmla="*/ 715343 h 1096258"/>
              <a:gd name="connsiteX2" fmla="*/ 1374471 w 1430686"/>
              <a:gd name="connsiteY2" fmla="*/ 993787 h 1096258"/>
              <a:gd name="connsiteX3" fmla="*/ 1318852 w 1430686"/>
              <a:gd name="connsiteY3" fmla="*/ 1096258 h 1096258"/>
              <a:gd name="connsiteX4" fmla="*/ 111835 w 1430686"/>
              <a:gd name="connsiteY4" fmla="*/ 1096258 h 1096258"/>
              <a:gd name="connsiteX5" fmla="*/ 56215 w 1430686"/>
              <a:gd name="connsiteY5" fmla="*/ 993787 h 1096258"/>
              <a:gd name="connsiteX6" fmla="*/ 0 w 1430686"/>
              <a:gd name="connsiteY6" fmla="*/ 715343 h 1096258"/>
              <a:gd name="connsiteX7" fmla="*/ 715343 w 1430686"/>
              <a:gd name="connsiteY7" fmla="*/ 0 h 10962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430686" h="1096258">
                <a:moveTo>
                  <a:pt x="715343" y="0"/>
                </a:moveTo>
                <a:cubicBezTo>
                  <a:pt x="1110416" y="0"/>
                  <a:pt x="1430686" y="320270"/>
                  <a:pt x="1430686" y="715343"/>
                </a:cubicBezTo>
                <a:cubicBezTo>
                  <a:pt x="1430686" y="814111"/>
                  <a:pt x="1410669" y="908204"/>
                  <a:pt x="1374471" y="993787"/>
                </a:cubicBezTo>
                <a:lnTo>
                  <a:pt x="1318852" y="1096258"/>
                </a:lnTo>
                <a:lnTo>
                  <a:pt x="111835" y="1096258"/>
                </a:lnTo>
                <a:lnTo>
                  <a:pt x="56215" y="993787"/>
                </a:lnTo>
                <a:cubicBezTo>
                  <a:pt x="20017" y="908204"/>
                  <a:pt x="0" y="814111"/>
                  <a:pt x="0" y="715343"/>
                </a:cubicBezTo>
                <a:cubicBezTo>
                  <a:pt x="0" y="320270"/>
                  <a:pt x="320270" y="0"/>
                  <a:pt x="715343" y="0"/>
                </a:cubicBezTo>
                <a:close/>
              </a:path>
            </a:pathLst>
          </a:custGeom>
          <a:blipFill>
            <a:blip r:embed="rId10"/>
            <a:stretch>
              <a:fillRect l="-31912" t="-6896" r="-31618" b="-34715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 Light"/>
              <a:ea typeface="+mn-ea"/>
              <a:cs typeface="+mn-cs"/>
            </a:endParaRPr>
          </a:p>
        </p:txBody>
      </p:sp>
      <p:cxnSp>
        <p:nvCxnSpPr>
          <p:cNvPr id="35" name="Connector: Elbow 34">
            <a:extLst>
              <a:ext uri="{FF2B5EF4-FFF2-40B4-BE49-F238E27FC236}">
                <a16:creationId xmlns:a16="http://schemas.microsoft.com/office/drawing/2014/main" id="{78F478D5-DA74-4459-A6C6-34188600FB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rot="10800000">
            <a:off x="1188016" y="4185936"/>
            <a:ext cx="2725745" cy="1162825"/>
          </a:xfrm>
          <a:prstGeom prst="bentConnector3">
            <a:avLst>
              <a:gd name="adj1" fmla="val 99947"/>
            </a:avLst>
          </a:prstGeom>
          <a:ln w="28575">
            <a:solidFill>
              <a:schemeClr val="tx1"/>
            </a:solidFill>
            <a:prstDash val="solid"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19" descr="A couple of red hearts&#10;&#10;Description automatically generated">
            <a:extLst>
              <a:ext uri="{FF2B5EF4-FFF2-40B4-BE49-F238E27FC236}">
                <a16:creationId xmlns:a16="http://schemas.microsoft.com/office/drawing/2014/main" id="{83CE85CF-40E6-48B1-BD0C-17D3B5325A8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589272" y="4614261"/>
            <a:ext cx="1449048" cy="1449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522157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D044669F-1D05-40C9-BDBD-44A71FC2A1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857" y="501897"/>
            <a:ext cx="11736903" cy="6305303"/>
          </a:xfrm>
          <a:prstGeom prst="rect">
            <a:avLst/>
          </a:prstGeom>
        </p:spPr>
      </p:pic>
      <p:sp>
        <p:nvSpPr>
          <p:cNvPr id="10" name="Freeform: Shape 9" descr="team member headshot">
            <a:extLst>
              <a:ext uri="{FF2B5EF4-FFF2-40B4-BE49-F238E27FC236}">
                <a16:creationId xmlns:a16="http://schemas.microsoft.com/office/drawing/2014/main" id="{3D43857F-2448-4083-894A-2B9A812C7611}"/>
              </a:ext>
            </a:extLst>
          </p:cNvPr>
          <p:cNvSpPr/>
          <p:nvPr/>
        </p:nvSpPr>
        <p:spPr>
          <a:xfrm>
            <a:off x="2351317" y="3858382"/>
            <a:ext cx="1280160" cy="1005840"/>
          </a:xfrm>
          <a:custGeom>
            <a:avLst/>
            <a:gdLst>
              <a:gd name="connsiteX0" fmla="*/ 715343 w 1430686"/>
              <a:gd name="connsiteY0" fmla="*/ 0 h 1096258"/>
              <a:gd name="connsiteX1" fmla="*/ 1430686 w 1430686"/>
              <a:gd name="connsiteY1" fmla="*/ 715343 h 1096258"/>
              <a:gd name="connsiteX2" fmla="*/ 1374471 w 1430686"/>
              <a:gd name="connsiteY2" fmla="*/ 993787 h 1096258"/>
              <a:gd name="connsiteX3" fmla="*/ 1318852 w 1430686"/>
              <a:gd name="connsiteY3" fmla="*/ 1096258 h 1096258"/>
              <a:gd name="connsiteX4" fmla="*/ 111835 w 1430686"/>
              <a:gd name="connsiteY4" fmla="*/ 1096258 h 1096258"/>
              <a:gd name="connsiteX5" fmla="*/ 56215 w 1430686"/>
              <a:gd name="connsiteY5" fmla="*/ 993787 h 1096258"/>
              <a:gd name="connsiteX6" fmla="*/ 0 w 1430686"/>
              <a:gd name="connsiteY6" fmla="*/ 715343 h 1096258"/>
              <a:gd name="connsiteX7" fmla="*/ 715343 w 1430686"/>
              <a:gd name="connsiteY7" fmla="*/ 0 h 10962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430686" h="1096258">
                <a:moveTo>
                  <a:pt x="715343" y="0"/>
                </a:moveTo>
                <a:cubicBezTo>
                  <a:pt x="1110416" y="0"/>
                  <a:pt x="1430686" y="320270"/>
                  <a:pt x="1430686" y="715343"/>
                </a:cubicBezTo>
                <a:cubicBezTo>
                  <a:pt x="1430686" y="814111"/>
                  <a:pt x="1410669" y="908204"/>
                  <a:pt x="1374471" y="993787"/>
                </a:cubicBezTo>
                <a:lnTo>
                  <a:pt x="1318852" y="1096258"/>
                </a:lnTo>
                <a:lnTo>
                  <a:pt x="111835" y="1096258"/>
                </a:lnTo>
                <a:lnTo>
                  <a:pt x="56215" y="993787"/>
                </a:lnTo>
                <a:cubicBezTo>
                  <a:pt x="20017" y="908204"/>
                  <a:pt x="0" y="814111"/>
                  <a:pt x="0" y="715343"/>
                </a:cubicBezTo>
                <a:cubicBezTo>
                  <a:pt x="0" y="320270"/>
                  <a:pt x="320270" y="0"/>
                  <a:pt x="715343" y="0"/>
                </a:cubicBezTo>
                <a:close/>
              </a:path>
            </a:pathLst>
          </a:custGeom>
          <a:blipFill>
            <a:blip r:embed="rId3"/>
            <a:stretch>
              <a:fillRect l="-9943" t="-941" r="-5057" b="-21649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 Light"/>
              <a:ea typeface="+mn-ea"/>
              <a:cs typeface="+mn-cs"/>
            </a:endParaRPr>
          </a:p>
        </p:txBody>
      </p:sp>
      <p:sp>
        <p:nvSpPr>
          <p:cNvPr id="11" name="Rectangle: Rounded Corners 10" descr="team member headshot">
            <a:extLst>
              <a:ext uri="{FF2B5EF4-FFF2-40B4-BE49-F238E27FC236}">
                <a16:creationId xmlns:a16="http://schemas.microsoft.com/office/drawing/2014/main" id="{E7FC6204-38DA-4545-AC7D-6E0BD3FC4F2F}"/>
              </a:ext>
            </a:extLst>
          </p:cNvPr>
          <p:cNvSpPr/>
          <p:nvPr/>
        </p:nvSpPr>
        <p:spPr>
          <a:xfrm>
            <a:off x="2125700" y="4840332"/>
            <a:ext cx="1828800" cy="548640"/>
          </a:xfrm>
          <a:prstGeom prst="roundRect">
            <a:avLst/>
          </a:prstGeom>
          <a:solidFill>
            <a:srgbClr val="EE17A1"/>
          </a:solidFill>
          <a:ln w="9525" cap="rnd" cmpd="sng" algn="ctr">
            <a:noFill/>
            <a:prstDash val="solid"/>
          </a:ln>
          <a:effectLst/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5715" tIns="5715" rIns="5715" bIns="54011" numCol="1" spcCol="1270" anchor="ctr" anchorCtr="0">
            <a:noAutofit/>
            <a:flatTx/>
          </a:bodyPr>
          <a:lstStyle/>
          <a:p>
            <a:pPr marL="0" marR="0" lvl="0" indent="0" algn="ctr" defTabSz="4000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172DA6">
                    <a:lumMod val="50000"/>
                  </a:srgbClr>
                </a:solidFill>
                <a:effectLst/>
                <a:uLnTx/>
                <a:uFillTx/>
                <a:latin typeface="Agency FB" panose="020B0503020202020204" pitchFamily="34" charset="0"/>
                <a:ea typeface="+mn-ea"/>
                <a:cs typeface="+mn-cs"/>
              </a:rPr>
              <a:t>Herod Archelaus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172DA6">
                  <a:lumMod val="50000"/>
                </a:srgbClr>
              </a:solidFill>
              <a:effectLst/>
              <a:uLnTx/>
              <a:uFillTx/>
              <a:latin typeface="Agency FB" panose="020B0503020202020204" pitchFamily="34" charset="0"/>
              <a:ea typeface="+mn-ea"/>
              <a:cs typeface="+mn-cs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635FF1A6-7129-4EFF-A5DD-165C35077A30}"/>
              </a:ext>
            </a:extLst>
          </p:cNvPr>
          <p:cNvSpPr/>
          <p:nvPr/>
        </p:nvSpPr>
        <p:spPr>
          <a:xfrm>
            <a:off x="10105203" y="1073846"/>
            <a:ext cx="2067747" cy="548640"/>
          </a:xfrm>
          <a:prstGeom prst="roundRect">
            <a:avLst/>
          </a:prstGeom>
          <a:solidFill>
            <a:srgbClr val="EEE200"/>
          </a:solidFill>
          <a:ln w="9525" cap="rnd" cmpd="sng" algn="ctr">
            <a:noFill/>
            <a:prstDash val="solid"/>
          </a:ln>
          <a:effectLst/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5715" tIns="5715" rIns="5715" bIns="54011" numCol="1" spcCol="1270" anchor="ctr" anchorCtr="0">
            <a:noAutofit/>
            <a:flatTx/>
          </a:bodyPr>
          <a:lstStyle/>
          <a:p>
            <a:pPr lvl="0" algn="ctr" defTabSz="4000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GB" sz="2400" b="1" dirty="0">
                <a:solidFill>
                  <a:srgbClr val="172DA6">
                    <a:lumMod val="50000"/>
                  </a:srgbClr>
                </a:solidFill>
                <a:latin typeface="Agency FB" panose="020B0503020202020204" pitchFamily="34" charset="0"/>
              </a:rPr>
              <a:t>Philip the Tetrarch</a:t>
            </a:r>
            <a:endParaRPr lang="en-US" sz="2400" b="1" dirty="0">
              <a:solidFill>
                <a:srgbClr val="172DA6">
                  <a:lumMod val="50000"/>
                </a:srgbClr>
              </a:solidFill>
              <a:latin typeface="Agency FB" panose="020B0503020202020204" pitchFamily="34" charset="0"/>
            </a:endParaRPr>
          </a:p>
        </p:txBody>
      </p:sp>
      <p:sp>
        <p:nvSpPr>
          <p:cNvPr id="14" name="Freeform: Shape 13" descr="team member headshot&#10;">
            <a:extLst>
              <a:ext uri="{FF2B5EF4-FFF2-40B4-BE49-F238E27FC236}">
                <a16:creationId xmlns:a16="http://schemas.microsoft.com/office/drawing/2014/main" id="{092268BA-B1CF-42AF-9A6F-21F23786CED8}"/>
              </a:ext>
            </a:extLst>
          </p:cNvPr>
          <p:cNvSpPr/>
          <p:nvPr/>
        </p:nvSpPr>
        <p:spPr>
          <a:xfrm>
            <a:off x="4578722" y="552697"/>
            <a:ext cx="1280160" cy="1005840"/>
          </a:xfrm>
          <a:custGeom>
            <a:avLst/>
            <a:gdLst>
              <a:gd name="connsiteX0" fmla="*/ 715343 w 1430686"/>
              <a:gd name="connsiteY0" fmla="*/ 0 h 1096258"/>
              <a:gd name="connsiteX1" fmla="*/ 1430686 w 1430686"/>
              <a:gd name="connsiteY1" fmla="*/ 715343 h 1096258"/>
              <a:gd name="connsiteX2" fmla="*/ 1374471 w 1430686"/>
              <a:gd name="connsiteY2" fmla="*/ 993787 h 1096258"/>
              <a:gd name="connsiteX3" fmla="*/ 1318852 w 1430686"/>
              <a:gd name="connsiteY3" fmla="*/ 1096258 h 1096258"/>
              <a:gd name="connsiteX4" fmla="*/ 111835 w 1430686"/>
              <a:gd name="connsiteY4" fmla="*/ 1096258 h 1096258"/>
              <a:gd name="connsiteX5" fmla="*/ 56215 w 1430686"/>
              <a:gd name="connsiteY5" fmla="*/ 993787 h 1096258"/>
              <a:gd name="connsiteX6" fmla="*/ 0 w 1430686"/>
              <a:gd name="connsiteY6" fmla="*/ 715343 h 1096258"/>
              <a:gd name="connsiteX7" fmla="*/ 715343 w 1430686"/>
              <a:gd name="connsiteY7" fmla="*/ 0 h 10962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430686" h="1096258">
                <a:moveTo>
                  <a:pt x="715343" y="0"/>
                </a:moveTo>
                <a:cubicBezTo>
                  <a:pt x="1110416" y="0"/>
                  <a:pt x="1430686" y="320270"/>
                  <a:pt x="1430686" y="715343"/>
                </a:cubicBezTo>
                <a:cubicBezTo>
                  <a:pt x="1430686" y="814111"/>
                  <a:pt x="1410669" y="908204"/>
                  <a:pt x="1374471" y="993787"/>
                </a:cubicBezTo>
                <a:lnTo>
                  <a:pt x="1318852" y="1096258"/>
                </a:lnTo>
                <a:lnTo>
                  <a:pt x="111835" y="1096258"/>
                </a:lnTo>
                <a:lnTo>
                  <a:pt x="56215" y="993787"/>
                </a:lnTo>
                <a:cubicBezTo>
                  <a:pt x="20017" y="908204"/>
                  <a:pt x="0" y="814111"/>
                  <a:pt x="0" y="715343"/>
                </a:cubicBezTo>
                <a:cubicBezTo>
                  <a:pt x="0" y="320270"/>
                  <a:pt x="320270" y="0"/>
                  <a:pt x="715343" y="0"/>
                </a:cubicBezTo>
                <a:close/>
              </a:path>
            </a:pathLst>
          </a:custGeom>
          <a:blipFill>
            <a:blip r:embed="rId4"/>
            <a:stretch>
              <a:fillRect l="-62761" t="-2010" r="-53805" b="-7766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 Light"/>
              <a:ea typeface="+mn-ea"/>
              <a:cs typeface="+mn-cs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98AC04C2-1D4D-4DF8-8A26-AB6F9BAA652E}"/>
              </a:ext>
            </a:extLst>
          </p:cNvPr>
          <p:cNvSpPr/>
          <p:nvPr/>
        </p:nvSpPr>
        <p:spPr>
          <a:xfrm>
            <a:off x="4294630" y="1556860"/>
            <a:ext cx="1828800" cy="548640"/>
          </a:xfrm>
          <a:prstGeom prst="roundRect">
            <a:avLst/>
          </a:prstGeom>
          <a:solidFill>
            <a:srgbClr val="45E301"/>
          </a:solidFill>
          <a:ln w="9525" cap="rnd" cmpd="sng" algn="ctr">
            <a:noFill/>
            <a:prstDash val="solid"/>
          </a:ln>
          <a:effectLst/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5715" tIns="5715" rIns="5715" bIns="54011" numCol="1" spcCol="1270" anchor="ctr" anchorCtr="0">
            <a:noAutofit/>
            <a:flatTx/>
          </a:bodyPr>
          <a:lstStyle/>
          <a:p>
            <a:pPr marL="0" marR="0" lvl="0" indent="0" algn="ctr" defTabSz="4000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172DA6">
                    <a:lumMod val="50000"/>
                  </a:srgbClr>
                </a:solidFill>
                <a:effectLst/>
                <a:uLnTx/>
                <a:uFillTx/>
                <a:latin typeface="Agency FB" panose="020B0503020202020204" pitchFamily="34" charset="0"/>
                <a:ea typeface="+mn-ea"/>
                <a:cs typeface="+mn-cs"/>
              </a:rPr>
              <a:t>Herod Antipas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172DA6">
                  <a:lumMod val="50000"/>
                </a:srgbClr>
              </a:solidFill>
              <a:effectLst/>
              <a:uLnTx/>
              <a:uFillTx/>
              <a:latin typeface="Agency FB" panose="020B0503020202020204" pitchFamily="34" charset="0"/>
              <a:ea typeface="+mn-ea"/>
              <a:cs typeface="+mn-cs"/>
            </a:endParaRP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99DB74EB-7B6B-4536-A4CC-BB0B76410F54}"/>
              </a:ext>
            </a:extLst>
          </p:cNvPr>
          <p:cNvCxnSpPr>
            <a:cxnSpLocks/>
            <a:stCxn id="11" idx="3"/>
          </p:cNvCxnSpPr>
          <p:nvPr/>
        </p:nvCxnSpPr>
        <p:spPr>
          <a:xfrm>
            <a:off x="3954500" y="5114652"/>
            <a:ext cx="1112800" cy="343173"/>
          </a:xfrm>
          <a:prstGeom prst="straightConnector1">
            <a:avLst/>
          </a:prstGeom>
          <a:ln w="76200">
            <a:solidFill>
              <a:srgbClr val="EE17A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8A13C4BD-4E28-4486-860A-72174B8DCC8B}"/>
              </a:ext>
            </a:extLst>
          </p:cNvPr>
          <p:cNvCxnSpPr>
            <a:cxnSpLocks/>
          </p:cNvCxnSpPr>
          <p:nvPr/>
        </p:nvCxnSpPr>
        <p:spPr>
          <a:xfrm flipH="1">
            <a:off x="10435732" y="1584386"/>
            <a:ext cx="822818" cy="463692"/>
          </a:xfrm>
          <a:prstGeom prst="straightConnector1">
            <a:avLst/>
          </a:prstGeom>
          <a:ln w="76200">
            <a:solidFill>
              <a:srgbClr val="EEE2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A7CA5A66-0EBC-46F7-BE3A-DA1207536347}"/>
              </a:ext>
            </a:extLst>
          </p:cNvPr>
          <p:cNvCxnSpPr>
            <a:cxnSpLocks/>
          </p:cNvCxnSpPr>
          <p:nvPr/>
        </p:nvCxnSpPr>
        <p:spPr>
          <a:xfrm>
            <a:off x="5443169" y="2073821"/>
            <a:ext cx="2567356" cy="2109405"/>
          </a:xfrm>
          <a:prstGeom prst="straightConnector1">
            <a:avLst/>
          </a:prstGeom>
          <a:ln w="76200">
            <a:solidFill>
              <a:srgbClr val="45E30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76C81DB4-43E6-4A37-A641-7FD530D6283D}"/>
              </a:ext>
            </a:extLst>
          </p:cNvPr>
          <p:cNvCxnSpPr>
            <a:cxnSpLocks/>
          </p:cNvCxnSpPr>
          <p:nvPr/>
        </p:nvCxnSpPr>
        <p:spPr>
          <a:xfrm>
            <a:off x="5803082" y="2014696"/>
            <a:ext cx="683443" cy="309404"/>
          </a:xfrm>
          <a:prstGeom prst="straightConnector1">
            <a:avLst/>
          </a:prstGeom>
          <a:ln w="76200">
            <a:solidFill>
              <a:srgbClr val="45E30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1">
            <a:extLst>
              <a:ext uri="{FF2B5EF4-FFF2-40B4-BE49-F238E27FC236}">
                <a16:creationId xmlns:a16="http://schemas.microsoft.com/office/drawing/2014/main" id="{634931E1-1E86-4EDD-AFAE-9A1F8D54D4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2857" y="-171450"/>
            <a:ext cx="5238313" cy="853352"/>
          </a:xfrm>
        </p:spPr>
        <p:txBody>
          <a:bodyPr/>
          <a:lstStyle/>
          <a:p>
            <a:r>
              <a:rPr lang="en-GB" dirty="0">
                <a:solidFill>
                  <a:schemeClr val="accent5">
                    <a:lumMod val="50000"/>
                  </a:schemeClr>
                </a:solidFill>
                <a:latin typeface="Agency FB" panose="020B0503020202020204" pitchFamily="34" charset="0"/>
              </a:rPr>
              <a:t>Herod Family Territory </a:t>
            </a:r>
          </a:p>
        </p:txBody>
      </p:sp>
      <p:sp>
        <p:nvSpPr>
          <p:cNvPr id="16" name="Freeform: Shape 15" descr="team member headshot&#10;">
            <a:extLst>
              <a:ext uri="{FF2B5EF4-FFF2-40B4-BE49-F238E27FC236}">
                <a16:creationId xmlns:a16="http://schemas.microsoft.com/office/drawing/2014/main" id="{5B957624-2DD4-49C3-BA63-6B81BAB7428C}"/>
              </a:ext>
            </a:extLst>
          </p:cNvPr>
          <p:cNvSpPr/>
          <p:nvPr/>
        </p:nvSpPr>
        <p:spPr>
          <a:xfrm>
            <a:off x="10603454" y="63960"/>
            <a:ext cx="1275689" cy="1009886"/>
          </a:xfrm>
          <a:custGeom>
            <a:avLst/>
            <a:gdLst>
              <a:gd name="connsiteX0" fmla="*/ 715343 w 1430686"/>
              <a:gd name="connsiteY0" fmla="*/ 0 h 1096258"/>
              <a:gd name="connsiteX1" fmla="*/ 1430686 w 1430686"/>
              <a:gd name="connsiteY1" fmla="*/ 715343 h 1096258"/>
              <a:gd name="connsiteX2" fmla="*/ 1374471 w 1430686"/>
              <a:gd name="connsiteY2" fmla="*/ 993787 h 1096258"/>
              <a:gd name="connsiteX3" fmla="*/ 1318852 w 1430686"/>
              <a:gd name="connsiteY3" fmla="*/ 1096258 h 1096258"/>
              <a:gd name="connsiteX4" fmla="*/ 111835 w 1430686"/>
              <a:gd name="connsiteY4" fmla="*/ 1096258 h 1096258"/>
              <a:gd name="connsiteX5" fmla="*/ 56215 w 1430686"/>
              <a:gd name="connsiteY5" fmla="*/ 993787 h 1096258"/>
              <a:gd name="connsiteX6" fmla="*/ 0 w 1430686"/>
              <a:gd name="connsiteY6" fmla="*/ 715343 h 1096258"/>
              <a:gd name="connsiteX7" fmla="*/ 715343 w 1430686"/>
              <a:gd name="connsiteY7" fmla="*/ 0 h 10962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430686" h="1096258">
                <a:moveTo>
                  <a:pt x="715343" y="0"/>
                </a:moveTo>
                <a:cubicBezTo>
                  <a:pt x="1110416" y="0"/>
                  <a:pt x="1430686" y="320270"/>
                  <a:pt x="1430686" y="715343"/>
                </a:cubicBezTo>
                <a:cubicBezTo>
                  <a:pt x="1430686" y="814111"/>
                  <a:pt x="1410669" y="908204"/>
                  <a:pt x="1374471" y="993787"/>
                </a:cubicBezTo>
                <a:lnTo>
                  <a:pt x="1318852" y="1096258"/>
                </a:lnTo>
                <a:lnTo>
                  <a:pt x="111835" y="1096258"/>
                </a:lnTo>
                <a:lnTo>
                  <a:pt x="56215" y="993787"/>
                </a:lnTo>
                <a:cubicBezTo>
                  <a:pt x="20017" y="908204"/>
                  <a:pt x="0" y="814111"/>
                  <a:pt x="0" y="715343"/>
                </a:cubicBezTo>
                <a:cubicBezTo>
                  <a:pt x="0" y="320270"/>
                  <a:pt x="320270" y="0"/>
                  <a:pt x="715343" y="0"/>
                </a:cubicBezTo>
                <a:close/>
              </a:path>
            </a:pathLst>
          </a:custGeom>
          <a:blipFill>
            <a:blip r:embed="rId5"/>
            <a:stretch>
              <a:fillRect l="1039" t="-2195" r="-2707" b="-7597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7857194"/>
      </p:ext>
    </p:extLst>
  </p:cSld>
  <p:clrMapOvr>
    <a:masterClrMapping/>
  </p:clrMapOvr>
</p:sld>
</file>

<file path=ppt/theme/theme1.xml><?xml version="1.0" encoding="utf-8"?>
<a:theme xmlns:a="http://schemas.openxmlformats.org/drawingml/2006/main" name="Droplet">
  <a:themeElements>
    <a:clrScheme name="Droplet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Drople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ppt/theme/theme2.xml><?xml version="1.0" encoding="utf-8"?>
<a:theme xmlns:a="http://schemas.openxmlformats.org/drawingml/2006/main" name="Custom">
  <a:themeElements>
    <a:clrScheme name="Custom 59">
      <a:dk1>
        <a:srgbClr val="000000"/>
      </a:dk1>
      <a:lt1>
        <a:sysClr val="window" lastClr="FFFFFF"/>
      </a:lt1>
      <a:dk2>
        <a:srgbClr val="8439BD"/>
      </a:dk2>
      <a:lt2>
        <a:srgbClr val="FFFFFF"/>
      </a:lt2>
      <a:accent1>
        <a:srgbClr val="0EABB7"/>
      </a:accent1>
      <a:accent2>
        <a:srgbClr val="4868E5"/>
      </a:accent2>
      <a:accent3>
        <a:srgbClr val="20A472"/>
      </a:accent3>
      <a:accent4>
        <a:srgbClr val="B13DC8"/>
      </a:accent4>
      <a:accent5>
        <a:srgbClr val="172DA6"/>
      </a:accent5>
      <a:accent6>
        <a:srgbClr val="00B0F0"/>
      </a:accent6>
      <a:hlink>
        <a:srgbClr val="00B0F0"/>
      </a:hlink>
      <a:folHlink>
        <a:srgbClr val="B036B3"/>
      </a:folHlink>
    </a:clrScheme>
    <a:fontScheme name="Custom 26">
      <a:majorFont>
        <a:latin typeface="Speak Pro"/>
        <a:ea typeface=""/>
        <a:cs typeface=""/>
      </a:majorFont>
      <a:minorFont>
        <a:latin typeface="Avenir Next LT Pr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f00283905_win32_fixed.potx" id="{0249F2C1-2B2D-4BD6-9A9F-18D50542F23A}" vid="{3681A339-A89C-43E2-8FF0-66FCC7B8B1C8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5620283e-d191-45ef-900c-2941300163fc">
      <Terms xmlns="http://schemas.microsoft.com/office/infopath/2007/PartnerControls"/>
    </lcf76f155ced4ddcb4097134ff3c332f>
    <TaxCatchAll xmlns="06066cf0-36ab-4043-aa1b-027dde327c9d" xsi:nil="true"/>
    <Link xmlns="5620283e-d191-45ef-900c-2941300163fc">
      <Url xsi:nil="true"/>
      <Description xsi:nil="true"/>
    </Link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BDEFCAAD4F72547B776048F143C6F83" ma:contentTypeVersion="13" ma:contentTypeDescription="Create a new document." ma:contentTypeScope="" ma:versionID="37f75d9ffbeb1c23de3b0aa96b3ff4d6">
  <xsd:schema xmlns:xsd="http://www.w3.org/2001/XMLSchema" xmlns:xs="http://www.w3.org/2001/XMLSchema" xmlns:p="http://schemas.microsoft.com/office/2006/metadata/properties" xmlns:ns2="5620283e-d191-45ef-900c-2941300163fc" xmlns:ns3="06066cf0-36ab-4043-aa1b-027dde327c9d" targetNamespace="http://schemas.microsoft.com/office/2006/metadata/properties" ma:root="true" ma:fieldsID="4e02d3b0dd8e903ae2ca1a726acfb69d" ns2:_="" ns3:_="">
    <xsd:import namespace="5620283e-d191-45ef-900c-2941300163fc"/>
    <xsd:import namespace="06066cf0-36ab-4043-aa1b-027dde327c9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BillingMetadata" minOccurs="0"/>
                <xsd:element ref="ns2:Link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620283e-d191-45ef-900c-2941300163f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6" nillable="true" ma:taxonomy="true" ma:internalName="lcf76f155ced4ddcb4097134ff3c332f" ma:taxonomyFieldName="MediaServiceImageTags" ma:displayName="Image Tags" ma:readOnly="false" ma:fieldId="{5cf76f15-5ced-4ddc-b409-7134ff3c332f}" ma:taxonomyMulti="true" ma:sspId="c736e042-a69a-4ad9-84ce-35ffcdbbd1c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BillingMetadata" ma:index="19" nillable="true" ma:displayName="MediaServiceBillingMetadata" ma:hidden="true" ma:internalName="MediaServiceBillingMetadata" ma:readOnly="true">
      <xsd:simpleType>
        <xsd:restriction base="dms:Note"/>
      </xsd:simpleType>
    </xsd:element>
    <xsd:element name="Link" ma:index="20" nillable="true" ma:displayName="Link" ma:format="Hyperlink" ma:internalName="Link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6066cf0-36ab-4043-aa1b-027dde327c9d" elementFormDefault="qualified">
    <xsd:import namespace="http://schemas.microsoft.com/office/2006/documentManagement/types"/>
    <xsd:import namespace="http://schemas.microsoft.com/office/infopath/2007/PartnerControls"/>
    <xsd:element name="TaxCatchAll" ma:index="17" nillable="true" ma:displayName="Taxonomy Catch All Column" ma:hidden="true" ma:list="{cbf7fe25-7622-4bdc-ba98-4eba45ec3afb}" ma:internalName="TaxCatchAll" ma:showField="CatchAllData" ma:web="06066cf0-36ab-4043-aa1b-027dde327c9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ABA7D41-7EBD-45D7-AFB8-22EF4BFA6BA2}">
  <ds:schemaRefs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purl.org/dc/terms/"/>
    <ds:schemaRef ds:uri="http://schemas.openxmlformats.org/package/2006/metadata/core-properties"/>
    <ds:schemaRef ds:uri="71af3243-3dd4-4a8d-8c0d-dd76da1f02a5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19C9275B-1E7E-409A-9467-302622C468D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FFF5F4D-5A5A-416B-918F-255E2802E0F8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807</Words>
  <Application>Microsoft Office PowerPoint</Application>
  <PresentationFormat>Widescreen</PresentationFormat>
  <Paragraphs>103</Paragraphs>
  <Slides>41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41</vt:i4>
      </vt:variant>
    </vt:vector>
  </HeadingPairs>
  <TitlesOfParts>
    <vt:vector size="54" baseType="lpstr">
      <vt:lpstr>Abadi</vt:lpstr>
      <vt:lpstr>Agency FB</vt:lpstr>
      <vt:lpstr>Arial</vt:lpstr>
      <vt:lpstr>Avenir Next LT Pro Light</vt:lpstr>
      <vt:lpstr>Book Antiqua</vt:lpstr>
      <vt:lpstr>Calibri</vt:lpstr>
      <vt:lpstr>Cavolini</vt:lpstr>
      <vt:lpstr>Segoe UI</vt:lpstr>
      <vt:lpstr>Speak Pro</vt:lpstr>
      <vt:lpstr>Tw Cen MT</vt:lpstr>
      <vt:lpstr>Wingdings</vt:lpstr>
      <vt:lpstr>Droplet</vt:lpstr>
      <vt:lpstr>Custom</vt:lpstr>
      <vt:lpstr>2nd Response to Jesus - Fear! </vt:lpstr>
      <vt:lpstr>PowerPoint Presentation</vt:lpstr>
      <vt:lpstr>PowerPoint Presentation</vt:lpstr>
      <vt:lpstr>1st Response to Jesus Unbelief!</vt:lpstr>
      <vt:lpstr>Matthew 14, Luke 9 and Mark 6 parallel perspectives to make this story full.</vt:lpstr>
      <vt:lpstr>V 1, At that time Herod the tetrarch heard the report about Jesus </vt:lpstr>
      <vt:lpstr>PowerPoint Presentation</vt:lpstr>
      <vt:lpstr>Herod the Great Family Tree  </vt:lpstr>
      <vt:lpstr>Herod Family Territory </vt:lpstr>
      <vt:lpstr>Herod the Great, Matthew 2  Herod Antipas,  Matthew 14  Herod Agrippa I,  Acts 12  Herod Agrippa II Acts 26 </vt:lpstr>
      <vt:lpstr>Herod Antipas is in his thirty-second year of rule. who ruled Galilee and the area during the ministry of our Lord Jesus Christ.  </vt:lpstr>
      <vt:lpstr>It is approximately 2 years since our Lord’s baptism.  For almost 2 years have gone by and then Herod heard the fame of Jesus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He was a descendant of Esau, ruling the sons of Jacob, which put him in a very difficult position.   He was evil.  He was immoral.  He was shameless.   He was hen-pecked, pushed around by an overbearing woman.  He was troubled but refused to obey.  </vt:lpstr>
      <vt:lpstr>Machaerus </vt:lpstr>
      <vt:lpstr>Herodias Divorce and Marriage </vt:lpstr>
      <vt:lpstr>King Aretas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 8, So she, having been prompted by her mother, said, “Give me John the Baptist’s head here on a platter.” </vt:lpstr>
      <vt:lpstr>V 9, And the king was sorry; nevertheless, because of the oaths and because of those who sat with him, he commanded it to be given to her.  </vt:lpstr>
      <vt:lpstr>  V 10-11, So he sent and had John beheaded in prison. 11 And his head was brought on a platter and given to the girl, and she brought it to her mother.  </vt:lpstr>
      <vt:lpstr>  He was afraid to lose his throne.   He was afraid of John.   He was afraid of his wife.   He was afraid of the people around him.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Luke 23:9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2023-09-10T05:38:36Z</dcterms:created>
  <dcterms:modified xsi:type="dcterms:W3CDTF">2023-09-10T05:52:54Z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0x0101004BDEFCAAD4F72547B776048F143C6F83</vt:lpwstr>
  </property>
</Properties>
</file>