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314" r:id="rId6"/>
    <p:sldId id="261" r:id="rId7"/>
    <p:sldId id="266" r:id="rId8"/>
    <p:sldId id="262" r:id="rId9"/>
    <p:sldId id="264" r:id="rId10"/>
    <p:sldId id="265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315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9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3" autoAdjust="0"/>
    <p:restoredTop sz="94660"/>
  </p:normalViewPr>
  <p:slideViewPr>
    <p:cSldViewPr snapToGrid="0">
      <p:cViewPr>
        <p:scale>
          <a:sx n="70" d="100"/>
          <a:sy n="70" d="100"/>
        </p:scale>
        <p:origin x="46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7730-C7EE-4E26-9582-F41D4214C7FF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68" y="186531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86" y="0"/>
            <a:ext cx="734517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2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</a:t>
            </a:r>
            <a:r>
              <a:rPr lang="en-GB" spc="600" dirty="0" smtClean="0">
                <a:latin typeface="Century Gothic" panose="020B0502020202020204" pitchFamily="34" charset="0"/>
              </a:rPr>
              <a:t>atthew  15:29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 Jesus departed from there, skirted the Sea of Galilee, and went up on the mountain and sat down there.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669" y="1347823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14:19,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09" y="2632940"/>
            <a:ext cx="11516138" cy="12278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Then He commanded the multitudes to sit down on the grass.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4763" y="181668"/>
            <a:ext cx="9144000" cy="902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spc="600" dirty="0" smtClean="0">
                <a:latin typeface="Century Gothic" panose="020B0502020202020204" pitchFamily="34" charset="0"/>
              </a:rPr>
              <a:t>TIME GAP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02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669" y="1347823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14:19,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09" y="2632940"/>
            <a:ext cx="11516138" cy="12278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Then He commanded the multitudes to sit down on the grass.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4763" y="181668"/>
            <a:ext cx="9144000" cy="902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spc="600" dirty="0" smtClean="0">
                <a:latin typeface="Century Gothic" panose="020B0502020202020204" pitchFamily="34" charset="0"/>
              </a:rPr>
              <a:t>TIME GAP</a:t>
            </a:r>
            <a:endParaRPr lang="en-GB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5478" y="3719962"/>
            <a:ext cx="9144000" cy="1391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15:35,</a:t>
            </a:r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8330" y="5058088"/>
            <a:ext cx="10654748" cy="914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So He commanded the multitude to sit down on the ground.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' Miracle of Feeding the 5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093" y="-298064"/>
            <a:ext cx="13248900" cy="7406135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1500" i="1" dirty="0" smtClean="0">
                <a:latin typeface="Bakery" pitchFamily="50" charset="0"/>
              </a:rPr>
              <a:t>summer</a:t>
            </a:r>
            <a:endParaRPr lang="en-GB" sz="11500" i="1" dirty="0">
              <a:latin typeface="Bake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Acts 10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“You are not going to believe this, but the same thing that happened to us happened to the gentiles.” 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4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843" y="21493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dirty="0"/>
              <a:t>Our Lord ended each phase of His ministry with a feeding.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2" y="2217587"/>
            <a:ext cx="11902861" cy="4412916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4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Ended the ministry in Galilee with the feeding of the 5,000.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4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Ended the ministry in the gentile area with the feeding of the 4,000.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4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Ended the Judean ministry before His death on the cross with the feeding of His own in the upper room, and the Lord always leaves people fed.</a:t>
            </a:r>
            <a:endParaRPr lang="en-GB" sz="54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43" y="30384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990" y="214934"/>
            <a:ext cx="9144000" cy="1030770"/>
          </a:xfrm>
        </p:spPr>
        <p:txBody>
          <a:bodyPr>
            <a:normAutofit/>
          </a:bodyPr>
          <a:lstStyle/>
          <a:p>
            <a:r>
              <a:rPr lang="en-GB" spc="600" dirty="0" smtClean="0"/>
              <a:t>Decapolis</a:t>
            </a:r>
            <a:endParaRPr lang="en-GB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65" y="2124821"/>
            <a:ext cx="11902861" cy="13119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Decapolis is on the southeast edge of the Sea of Galilee.</a:t>
            </a:r>
            <a:endParaRPr lang="en-GB" sz="48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990" y="214934"/>
            <a:ext cx="9144000" cy="1030770"/>
          </a:xfrm>
        </p:spPr>
        <p:txBody>
          <a:bodyPr>
            <a:normAutofit/>
          </a:bodyPr>
          <a:lstStyle/>
          <a:p>
            <a:r>
              <a:rPr lang="en-GB" spc="600" dirty="0" smtClean="0"/>
              <a:t>Decapolis</a:t>
            </a:r>
            <a:endParaRPr lang="en-GB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65" y="2124821"/>
            <a:ext cx="11902861" cy="13119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Decapolis is on the southeast edge of the Sea of Galilee.</a:t>
            </a:r>
            <a:endParaRPr lang="en-GB" sz="48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2795" y="3492638"/>
            <a:ext cx="9144000" cy="1030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pc="600" dirty="0" smtClean="0"/>
              <a:t>GADARA </a:t>
            </a:r>
            <a:endParaRPr lang="en-GB" spc="600" dirty="0"/>
          </a:p>
        </p:txBody>
      </p:sp>
    </p:spTree>
    <p:extLst>
      <p:ext uri="{BB962C8B-B14F-4D97-AF65-F5344CB8AC3E}">
        <p14:creationId xmlns:p14="http://schemas.microsoft.com/office/powerpoint/2010/main" val="2957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capolis | Ten Cities, Hellenistic Culture, Roman Rule, &amp; Map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54" y="-438150"/>
            <a:ext cx="8096704" cy="809670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03" y="1319206"/>
            <a:ext cx="9144793" cy="1603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2500" y="2782893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 dirty="0" err="1" smtClean="0">
                <a:latin typeface="Century Gothic" panose="020B0502020202020204" pitchFamily="34" charset="0"/>
              </a:rPr>
              <a:t>Deka</a:t>
            </a:r>
            <a:r>
              <a:rPr lang="en-GB" sz="4000" b="1" dirty="0" smtClean="0">
                <a:latin typeface="Century Gothic" panose="020B0502020202020204" pitchFamily="34" charset="0"/>
              </a:rPr>
              <a:t>  </a:t>
            </a:r>
            <a:r>
              <a:rPr lang="en-GB" sz="4000" dirty="0" smtClean="0">
                <a:latin typeface="Century Gothic" panose="020B0502020202020204" pitchFamily="34" charset="0"/>
              </a:rPr>
              <a:t>is ten,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400" b="1" dirty="0" smtClean="0">
                <a:latin typeface="Century Gothic" panose="020B0502020202020204" pitchFamily="34" charset="0"/>
              </a:rPr>
              <a:t>Polis</a:t>
            </a:r>
            <a:r>
              <a:rPr lang="en-GB" sz="4000" b="1" dirty="0" smtClean="0">
                <a:latin typeface="Century Gothic" panose="020B0502020202020204" pitchFamily="34" charset="0"/>
              </a:rPr>
              <a:t>  </a:t>
            </a:r>
            <a:r>
              <a:rPr lang="en-GB" sz="4000" dirty="0" smtClean="0">
                <a:latin typeface="Century Gothic" panose="020B0502020202020204" pitchFamily="34" charset="0"/>
              </a:rPr>
              <a:t>is city.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2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2875148"/>
            <a:ext cx="11677650" cy="2387600"/>
          </a:xfrm>
        </p:spPr>
        <p:txBody>
          <a:bodyPr>
            <a:normAutofit fontScale="90000"/>
          </a:bodyPr>
          <a:lstStyle/>
          <a:p>
            <a:r>
              <a:rPr lang="en-GB" sz="98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7th Response to Jesus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</a:br>
            <a:r>
              <a:rPr lang="en-GB" sz="6700" dirty="0" smtClean="0">
                <a:latin typeface="Bahnschrift Light Condensed" panose="020B0502040204020203" pitchFamily="34" charset="0"/>
              </a:rPr>
              <a:t>Wayside Soil- Faith for Physical!</a:t>
            </a:r>
            <a:r>
              <a:rPr lang="en-GB" dirty="0" smtClean="0">
                <a:latin typeface="Bahnschrift Light Condensed" panose="020B0502040204020203" pitchFamily="34" charset="0"/>
              </a:rPr>
              <a:t/>
            </a:r>
            <a:br>
              <a:rPr lang="en-GB" dirty="0" smtClean="0">
                <a:latin typeface="Bahnschrift Light Condensed" panose="020B0502040204020203" pitchFamily="34" charset="0"/>
              </a:rPr>
            </a:br>
            <a:r>
              <a:rPr lang="en-GB" dirty="0" smtClean="0">
                <a:latin typeface="Bahnschrift Light Condensed" panose="020B0502040204020203" pitchFamily="34" charset="0"/>
              </a:rPr>
              <a:t/>
            </a:r>
            <a:br>
              <a:rPr lang="en-GB" dirty="0" smtClean="0">
                <a:latin typeface="Bahnschrift Light Condensed" panose="020B0502040204020203" pitchFamily="34" charset="0"/>
              </a:rPr>
            </a:br>
            <a:r>
              <a:rPr lang="en-GB" sz="6700" spc="600" dirty="0" smtClean="0">
                <a:latin typeface="Bahnschrift Light Condensed" panose="020B0502040204020203" pitchFamily="34" charset="0"/>
              </a:rPr>
              <a:t>Matthew 15:29-39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Divider PNG Images | Free PNG Vector Graphics, Effects &amp; Backgrounds -  rawpixe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49" y="3158331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5" y="3290465"/>
            <a:ext cx="7977809" cy="46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90" y="718496"/>
            <a:ext cx="9144000" cy="1030770"/>
          </a:xfrm>
        </p:spPr>
        <p:txBody>
          <a:bodyPr>
            <a:normAutofit/>
          </a:bodyPr>
          <a:lstStyle/>
          <a:p>
            <a:r>
              <a:rPr lang="en-GB" spc="600" dirty="0" smtClean="0"/>
              <a:t>Decapolis</a:t>
            </a:r>
            <a:endParaRPr lang="en-GB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65" y="2124821"/>
            <a:ext cx="11902861" cy="131190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Wedged in between two territories under Jewish domination</a:t>
            </a:r>
            <a:endParaRPr lang="en-GB" sz="48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2795" y="3092444"/>
            <a:ext cx="9144000" cy="223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GB" dirty="0">
                <a:latin typeface="Bahnschrift Light Condensed" panose="020B0502040204020203" pitchFamily="34" charset="0"/>
              </a:rPr>
              <a:t>One controlled by </a:t>
            </a:r>
            <a:r>
              <a:rPr lang="en-GB" b="1" dirty="0">
                <a:latin typeface="Bahnschrift Light Condensed" panose="020B0502040204020203" pitchFamily="34" charset="0"/>
              </a:rPr>
              <a:t>Philip the tetrarch </a:t>
            </a:r>
          </a:p>
          <a:p>
            <a:pPr lvl="0">
              <a:lnSpc>
                <a:spcPct val="120000"/>
              </a:lnSpc>
            </a:pPr>
            <a:r>
              <a:rPr lang="en-GB" dirty="0">
                <a:latin typeface="Bahnschrift Light Condensed" panose="020B0502040204020203" pitchFamily="34" charset="0"/>
              </a:rPr>
              <a:t>Other controlled by </a:t>
            </a:r>
            <a:r>
              <a:rPr lang="en-GB" b="1" dirty="0">
                <a:latin typeface="Bahnschrift Light Condensed" panose="020B0502040204020203" pitchFamily="34" charset="0"/>
              </a:rPr>
              <a:t>Herod Antipas.</a:t>
            </a:r>
          </a:p>
          <a:p>
            <a:pPr lvl="0">
              <a:lnSpc>
                <a:spcPct val="120000"/>
              </a:lnSpc>
            </a:pPr>
            <a:r>
              <a:rPr lang="en-GB" b="1" dirty="0">
                <a:latin typeface="Bahnschrift Light Condensed" panose="020B0502040204020203" pitchFamily="34" charset="0"/>
              </a:rPr>
              <a:t>In the middle was this wedge called Decapolis. </a:t>
            </a:r>
          </a:p>
        </p:txBody>
      </p:sp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90" y="25241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4:25,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Bahnschrift Light Condensed" panose="020B0502040204020203" pitchFamily="34" charset="0"/>
              </a:rPr>
              <a:t>Great multitudes followed Him—from Galilee, and from </a:t>
            </a:r>
            <a:r>
              <a:rPr lang="en-GB" sz="4000" b="1" dirty="0">
                <a:latin typeface="Bahnschrift Light Condensed" panose="020B0502040204020203" pitchFamily="34" charset="0"/>
              </a:rPr>
              <a:t>Decapolis,</a:t>
            </a:r>
            <a:r>
              <a:rPr lang="en-GB" sz="4000" dirty="0">
                <a:latin typeface="Bahnschrift Light Condensed" panose="020B0502040204020203" pitchFamily="34" charset="0"/>
              </a:rPr>
              <a:t> Jerusalem, Judea, and beyond the Jordan.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15:30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latin typeface="Bahnschrift Light Condensed" panose="020B0502040204020203" pitchFamily="34" charset="0"/>
              </a:rPr>
              <a:t>Then great multitudes came to Him, having with them the lame, blind, mute, maimed, and many others; and they laid them down at Jesus’ feet, and He healed them. 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990" y="214934"/>
            <a:ext cx="9144000" cy="1030770"/>
          </a:xfrm>
        </p:spPr>
        <p:txBody>
          <a:bodyPr>
            <a:normAutofit fontScale="90000"/>
          </a:bodyPr>
          <a:lstStyle/>
          <a:p>
            <a:r>
              <a:rPr lang="en-GB" sz="7300" b="1" spc="600" dirty="0" smtClean="0"/>
              <a:t>K</a:t>
            </a:r>
            <a:r>
              <a:rPr lang="en-GB" b="1" spc="600" dirty="0" smtClean="0"/>
              <a:t>ULLOS </a:t>
            </a:r>
            <a:endParaRPr lang="en-GB" b="1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0804" y="2124821"/>
            <a:ext cx="9915422" cy="367197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If </a:t>
            </a:r>
            <a:r>
              <a:rPr lang="en-GB" sz="4800" b="1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they didn’t have an arm, He gave them one. </a:t>
            </a:r>
          </a:p>
          <a:p>
            <a:pPr algn="l"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If </a:t>
            </a:r>
            <a:r>
              <a:rPr lang="en-GB" sz="4800" b="1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they didn’t have a leg, He gave them one. </a:t>
            </a:r>
          </a:p>
          <a:p>
            <a:pPr algn="l"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If </a:t>
            </a:r>
            <a:r>
              <a:rPr lang="en-GB" sz="4800" b="1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they were missing an ear, He gave them </a:t>
            </a: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one.</a:t>
            </a:r>
          </a:p>
          <a:p>
            <a:pPr algn="l">
              <a:lnSpc>
                <a:spcPct val="120000"/>
              </a:lnSpc>
            </a:pPr>
            <a:r>
              <a:rPr lang="en-GB" sz="4800" b="1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If </a:t>
            </a:r>
            <a:r>
              <a:rPr lang="en-GB" sz="4800" b="1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they had lost a finger, He gave them one. </a:t>
            </a:r>
          </a:p>
        </p:txBody>
      </p:sp>
    </p:spTree>
    <p:extLst>
      <p:ext uri="{BB962C8B-B14F-4D97-AF65-F5344CB8AC3E}">
        <p14:creationId xmlns:p14="http://schemas.microsoft.com/office/powerpoint/2010/main" val="16081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520"/>
            <a:ext cx="12155649" cy="725059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55" y="0"/>
            <a:ext cx="10805491" cy="1325563"/>
          </a:xfrm>
        </p:spPr>
        <p:txBody>
          <a:bodyPr/>
          <a:lstStyle/>
          <a:p>
            <a:r>
              <a:rPr lang="en-GB" b="1" i="1" dirty="0"/>
              <a:t>They were all throwing these people at His feet.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5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latin typeface="Bahnschrift Light Condensed" panose="020B0502040204020203" pitchFamily="34" charset="0"/>
              </a:rPr>
              <a:t>So the multitude marvelled when they saw the mute speaking, the maimed made whole, the lame walking, and the blind seeing; and they glorified the God of Israel.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>
                <a:latin typeface="Century Gothic" panose="020B0502020202020204" pitchFamily="34" charset="0"/>
              </a:rPr>
              <a:t>Mark 7:37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Bahnschrift Light Condensed" panose="020B0502040204020203" pitchFamily="34" charset="0"/>
              </a:rPr>
              <a:t>And they were astonished beyond measure, saying, “He has done all things well. He makes both the deaf to hear and the mute to speak.”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ctivities About Peter, John, and the Early Church on Sunday School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30"/>
            <a:ext cx="4045613" cy="4045613"/>
          </a:xfrm>
          <a:prstGeom prst="rect">
            <a:avLst/>
          </a:prstGeom>
          <a:noFill/>
          <a:effectLst>
            <a:softEdge rad="965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106" y="287136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 smtClean="0">
                <a:latin typeface="Bernadette Rough" pitchFamily="50" charset="0"/>
              </a:rPr>
              <a:t>Astonished</a:t>
            </a:r>
            <a:endParaRPr lang="en-GB" sz="7200" dirty="0">
              <a:latin typeface="Bernadette Rough" pitchFamily="50" charset="0"/>
            </a:endParaRPr>
          </a:p>
        </p:txBody>
      </p:sp>
      <p:pic>
        <p:nvPicPr>
          <p:cNvPr id="1026" name="Picture 2" descr="Peter and John Healed a Lame Man: 10 Things You're Miss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/>
          <a:stretch/>
        </p:blipFill>
        <p:spPr bwMode="auto">
          <a:xfrm>
            <a:off x="-79493" y="3489672"/>
            <a:ext cx="3656694" cy="3196641"/>
          </a:xfrm>
          <a:prstGeom prst="rect">
            <a:avLst/>
          </a:prstGeom>
          <a:noFill/>
          <a:effectLst>
            <a:softEdge rad="596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me Man Healed - GoodSa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98" y="1612699"/>
            <a:ext cx="5632809" cy="4014495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385" y="2998339"/>
            <a:ext cx="4314122" cy="4179306"/>
          </a:xfrm>
          <a:prstGeom prst="rect">
            <a:avLst/>
          </a:prstGeom>
          <a:effectLst>
            <a:softEdge rad="812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140" y="309007"/>
            <a:ext cx="3409432" cy="3409432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36163" y="5332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 smtClean="0">
                <a:latin typeface="Bernadette Rough" pitchFamily="50" charset="0"/>
              </a:rPr>
              <a:t>Marvelled</a:t>
            </a:r>
            <a:endParaRPr lang="en-GB" sz="6600" dirty="0">
              <a:latin typeface="Bernadette Rough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Bahnschrift Light Condensed" panose="020B0502040204020203" pitchFamily="34" charset="0"/>
              </a:rPr>
              <a:t>And they </a:t>
            </a:r>
            <a:r>
              <a:rPr lang="en-GB" sz="5400" dirty="0">
                <a:latin typeface="Bahnschrift Light Condensed" panose="020B0502040204020203" pitchFamily="34" charset="0"/>
              </a:rPr>
              <a:t>glorified the God of Israel.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>
                <a:latin typeface="Century Gothic" panose="020B0502020202020204" pitchFamily="34" charset="0"/>
              </a:rPr>
              <a:t>Matthew 9:8,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Bahnschrift Light Condensed" panose="020B0502040204020203" pitchFamily="34" charset="0"/>
              </a:rPr>
              <a:t>Now when the multitudes saw it, they marvelled and glorified God, who had given such power to men.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</a:t>
            </a:r>
            <a:r>
              <a:rPr lang="en-GB" spc="600" dirty="0" smtClean="0">
                <a:latin typeface="Century Gothic" panose="020B0502020202020204" pitchFamily="34" charset="0"/>
              </a:rPr>
              <a:t>atthew  15:29-39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244" y="4379499"/>
            <a:ext cx="9144000" cy="1243840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Bahnschrift Light Condensed" panose="020B0502040204020203" pitchFamily="34" charset="0"/>
              </a:rPr>
              <a:t>Feeding the Four Thousand</a:t>
            </a:r>
            <a:endParaRPr lang="en-GB" sz="66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01" y="2513497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97" y="214934"/>
            <a:ext cx="11815529" cy="1030770"/>
          </a:xfrm>
        </p:spPr>
        <p:txBody>
          <a:bodyPr>
            <a:noAutofit/>
          </a:bodyPr>
          <a:lstStyle/>
          <a:p>
            <a:r>
              <a:rPr lang="en-GB" sz="4800" b="1" spc="600" dirty="0"/>
              <a:t>What does it mean to glorify God?</a:t>
            </a:r>
            <a:endParaRPr lang="en-GB" sz="4000" b="1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666" y="3301796"/>
            <a:ext cx="10324214" cy="32584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800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25 Immediately </a:t>
            </a:r>
            <a:r>
              <a:rPr lang="en-GB" sz="4800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he rose up before them, took up what he had been lying on, and departed to his own house, glorifying God. </a:t>
            </a:r>
            <a:endParaRPr lang="en-GB" sz="4800" dirty="0" smtClean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GB" sz="1500" dirty="0" smtClean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4800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26 </a:t>
            </a:r>
            <a:r>
              <a:rPr lang="en-GB" sz="4800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And they were all amazed, and they glorified God and were filled with fear, saying, “We have seen strange things today!”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0473" y="1849186"/>
            <a:ext cx="9144000" cy="1391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spc="600" dirty="0">
                <a:latin typeface="Century Gothic" panose="020B0502020202020204" pitchFamily="34" charset="0"/>
              </a:rPr>
              <a:t>Luke 5:25-26</a:t>
            </a:r>
            <a:r>
              <a:rPr lang="en-GB" sz="7200" spc="600" dirty="0" smtClean="0">
                <a:latin typeface="Century Gothic" panose="020B0502020202020204" pitchFamily="34" charset="0"/>
              </a:rPr>
              <a:t>,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281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stor's Blog - Why Is a Lifestyle of Praise and Worship Importan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3934339"/>
            <a:ext cx="4621695" cy="3075529"/>
          </a:xfrm>
          <a:prstGeom prst="rect">
            <a:avLst/>
          </a:prstGeom>
          <a:noFill/>
          <a:effectLst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97" y="214934"/>
            <a:ext cx="11815529" cy="1030770"/>
          </a:xfrm>
        </p:spPr>
        <p:txBody>
          <a:bodyPr>
            <a:noAutofit/>
          </a:bodyPr>
          <a:lstStyle/>
          <a:p>
            <a:r>
              <a:rPr lang="en-GB" sz="4800" b="1" spc="600" dirty="0"/>
              <a:t>What does it mean to glorify God?</a:t>
            </a:r>
            <a:endParaRPr lang="en-GB" sz="4000" b="1" spc="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0473" y="1849185"/>
            <a:ext cx="9144000" cy="271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Glorifying God in this context is a combination of </a:t>
            </a:r>
            <a:endParaRPr lang="en-GB" dirty="0" smtClean="0"/>
          </a:p>
          <a:p>
            <a:r>
              <a:rPr lang="en-GB" sz="7200" b="1" spc="600" dirty="0" smtClean="0"/>
              <a:t>P</a:t>
            </a:r>
            <a:r>
              <a:rPr lang="en-GB" sz="5400" b="1" spc="600" dirty="0" smtClean="0"/>
              <a:t>RAISE</a:t>
            </a:r>
            <a:r>
              <a:rPr lang="en-GB" b="1" dirty="0" smtClean="0"/>
              <a:t>   &amp;   </a:t>
            </a:r>
            <a:r>
              <a:rPr lang="en-GB" sz="7200" b="1" spc="600" dirty="0" smtClean="0"/>
              <a:t>F</a:t>
            </a:r>
            <a:r>
              <a:rPr lang="en-GB" sz="5400" b="1" spc="600" dirty="0" smtClean="0"/>
              <a:t>EAR</a:t>
            </a:r>
            <a:r>
              <a:rPr lang="en-GB" sz="7200" b="1" spc="600" dirty="0" smtClean="0"/>
              <a:t>. </a:t>
            </a:r>
            <a:endParaRPr lang="en-GB" b="1" spc="600" dirty="0"/>
          </a:p>
        </p:txBody>
      </p:sp>
      <p:pic>
        <p:nvPicPr>
          <p:cNvPr id="2054" name="Picture 6" descr="Do you fear God?, Evangelical Fo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1802" y="4305664"/>
            <a:ext cx="3870003" cy="2599978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15:32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12" y="3604530"/>
            <a:ext cx="9144000" cy="2540405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Now Jesus called His disciples to Himself and said, “I have compassion on the multitude, because they have now continued with Me three days and have nothing to eat. And I do not want to send them away hungry, lest they faint on the way.”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35" y="235907"/>
            <a:ext cx="10638519" cy="1030770"/>
          </a:xfrm>
        </p:spPr>
        <p:txBody>
          <a:bodyPr>
            <a:normAutofit fontScale="90000"/>
          </a:bodyPr>
          <a:lstStyle/>
          <a:p>
            <a:r>
              <a:rPr lang="en-GB" dirty="0"/>
              <a:t>Understand the compassion of God</a:t>
            </a:r>
            <a:r>
              <a:rPr lang="en-GB" b="1" spc="600" dirty="0" smtClean="0"/>
              <a:t> </a:t>
            </a:r>
            <a:endParaRPr lang="en-GB" b="1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63" y="2124820"/>
            <a:ext cx="11865863" cy="3973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 can understand Him giving a leg to a man without a leg. 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 can understand Him giving eyes to one who doesn’t see. 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I can understand Him giving a tongue and a voice to one who can’t speak</a:t>
            </a:r>
            <a:r>
              <a:rPr lang="en-GB" sz="3600" dirty="0" smtClean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GB" sz="1200" b="1" dirty="0" smtClean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5200" b="1" dirty="0">
                <a:ln w="6350">
                  <a:solidFill>
                    <a:schemeClr val="tx1"/>
                  </a:solidFill>
                  <a:prstDash val="solid"/>
                </a:ln>
                <a:latin typeface="Bahnschrift Light Condensed" panose="020B0502040204020203" pitchFamily="34" charset="0"/>
              </a:rPr>
              <a:t>But I can’t see Him getting too uptight about a guy who hasn’t eaten for three days.</a:t>
            </a:r>
          </a:p>
        </p:txBody>
      </p:sp>
    </p:spTree>
    <p:extLst>
      <p:ext uri="{BB962C8B-B14F-4D97-AF65-F5344CB8AC3E}">
        <p14:creationId xmlns:p14="http://schemas.microsoft.com/office/powerpoint/2010/main" val="15245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>
                <a:latin typeface="Century Gothic" panose="020B0502020202020204" pitchFamily="34" charset="0"/>
              </a:rPr>
              <a:t>Psalms 37:25,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444" y="3310915"/>
            <a:ext cx="9144000" cy="335833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Bahnschrift Light Condensed" panose="020B0502040204020203" pitchFamily="34" charset="0"/>
              </a:rPr>
              <a:t>I </a:t>
            </a:r>
            <a:r>
              <a:rPr lang="en-GB" sz="3600" dirty="0">
                <a:latin typeface="Bahnschrift Light Condensed" panose="020B0502040204020203" pitchFamily="34" charset="0"/>
              </a:rPr>
              <a:t>have been young, and now am old; Yet I have not seen the righteous forsaken, Nor his descendants begging bread</a:t>
            </a:r>
            <a:r>
              <a:rPr lang="en-GB" sz="3600" dirty="0" smtClean="0">
                <a:latin typeface="Bahnschrift Light Condensed" panose="020B0502040204020203" pitchFamily="34" charset="0"/>
              </a:rPr>
              <a:t>.</a:t>
            </a:r>
          </a:p>
          <a:p>
            <a:endParaRPr lang="en-GB" sz="3200" dirty="0" smtClean="0">
              <a:latin typeface="Bahnschrift Light Condensed" panose="020B0502040204020203" pitchFamily="34" charset="0"/>
            </a:endParaRPr>
          </a:p>
          <a:p>
            <a:r>
              <a:rPr lang="en-GB" sz="3200" dirty="0">
                <a:latin typeface="Bahnschrift Light Condensed" panose="020B0502040204020203" pitchFamily="34" charset="0"/>
              </a:rPr>
              <a:t>Jesus said, “if My Father takes care of the grass and the lilies, don’t you think He will take care of you?” </a:t>
            </a:r>
          </a:p>
          <a:p>
            <a:endParaRPr lang="en-GB" sz="4000" dirty="0">
              <a:latin typeface="Bahnschrift Light Condensed" panose="020B0502040204020203" pitchFamily="34" charset="0"/>
            </a:endParaRPr>
          </a:p>
          <a:p>
            <a:endParaRPr lang="en-GB" sz="4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15:32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12" y="3604530"/>
            <a:ext cx="9144000" cy="2540405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“I will not send them away fasting, lest they faint in the way.”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ringing a Bo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19" y="1960770"/>
            <a:ext cx="5735750" cy="3270927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-981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35" y="235907"/>
            <a:ext cx="10638519" cy="1030770"/>
          </a:xfrm>
        </p:spPr>
        <p:txBody>
          <a:bodyPr>
            <a:normAutofit/>
          </a:bodyPr>
          <a:lstStyle/>
          <a:p>
            <a:r>
              <a:rPr lang="en-GB" b="1" spc="600" dirty="0" smtClean="0">
                <a:latin typeface="Century Gothic" panose="020B0502020202020204" pitchFamily="34" charset="0"/>
              </a:rPr>
              <a:t>Faint</a:t>
            </a:r>
            <a:r>
              <a:rPr lang="en-GB" spc="600" dirty="0" smtClean="0">
                <a:latin typeface="Century Gothic" panose="020B0502020202020204" pitchFamily="34" charset="0"/>
              </a:rPr>
              <a:t> means </a:t>
            </a:r>
            <a:r>
              <a:rPr lang="en-GB" b="1" spc="600" dirty="0" smtClean="0">
                <a:latin typeface="Century Gothic" panose="020B0502020202020204" pitchFamily="34" charset="0"/>
              </a:rPr>
              <a:t>Collapse</a:t>
            </a:r>
            <a:endParaRPr lang="en-GB" b="1" spc="6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01" y="5231697"/>
            <a:ext cx="11865863" cy="39777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Bahnschrift Light Condensed" panose="020B0502040204020203" pitchFamily="34" charset="0"/>
              </a:rPr>
              <a:t>Lord says, “I’m not going to let them collapse on the way home.”</a:t>
            </a:r>
          </a:p>
          <a:p>
            <a:pPr>
              <a:lnSpc>
                <a:spcPct val="120000"/>
              </a:lnSpc>
            </a:pPr>
            <a:endParaRPr lang="en-GB" sz="72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us Christ Crown of thorns with three nails. Religion background. Easter  symbol. Crucifixion Of Jesus Christ. Stock Photo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" b="26170"/>
          <a:stretch/>
        </p:blipFill>
        <p:spPr bwMode="auto">
          <a:xfrm>
            <a:off x="2391835" y="3057377"/>
            <a:ext cx="7277099" cy="3535252"/>
          </a:xfrm>
          <a:prstGeom prst="rect">
            <a:avLst/>
          </a:prstGeom>
          <a:noFill/>
          <a:effectLst>
            <a:softEdge rad="1079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802" y="2026607"/>
            <a:ext cx="10638519" cy="1030770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>
                <a:latin typeface="Bahnschrift Light Condensed" panose="020B0502040204020203" pitchFamily="34" charset="0"/>
              </a:rPr>
              <a:t>GOD</a:t>
            </a:r>
            <a:r>
              <a:rPr lang="en-GB" dirty="0" smtClean="0">
                <a:latin typeface="Bahnschrift Light Condensed" panose="020B0502040204020203" pitchFamily="34" charset="0"/>
              </a:rPr>
              <a:t> got </a:t>
            </a:r>
            <a:r>
              <a:rPr lang="en-GB" dirty="0">
                <a:latin typeface="Bahnschrift Light Condensed" panose="020B0502040204020203" pitchFamily="34" charset="0"/>
              </a:rPr>
              <a:t>bigger things than that, surely but that’s the extent of the </a:t>
            </a:r>
            <a:r>
              <a:rPr lang="en-GB" dirty="0" smtClean="0">
                <a:latin typeface="Bahnschrift Light Condensed" panose="020B0502040204020203" pitchFamily="34" charset="0"/>
              </a:rPr>
              <a:t/>
            </a:r>
            <a:br>
              <a:rPr lang="en-GB" dirty="0" smtClean="0">
                <a:latin typeface="Bahnschrift Light Condensed" panose="020B0502040204020203" pitchFamily="34" charset="0"/>
              </a:rPr>
            </a:br>
            <a:r>
              <a:rPr lang="en-GB" sz="7300" b="1" dirty="0" smtClean="0">
                <a:latin typeface="Bahnschrift Light Condensed" panose="020B0502040204020203" pitchFamily="34" charset="0"/>
              </a:rPr>
              <a:t>Infinite Heart Of God</a:t>
            </a:r>
            <a:r>
              <a:rPr lang="en-GB" dirty="0" smtClean="0">
                <a:latin typeface="Bahnschrift Light Condensed" panose="020B0502040204020203" pitchFamily="34" charset="0"/>
              </a:rPr>
              <a:t>.</a:t>
            </a:r>
            <a:endParaRPr lang="en-GB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15:33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lnSpcReduction="10000"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Then His disciples said to Him, “Where could we get enough bread in the wilderness to fill such a great multitude?”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15:34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lnSpcReduction="10000"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Jesus said to them, “How many loaves do you have?” And they said, “Seven, and a few little fish.”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</a:t>
            </a:r>
            <a:r>
              <a:rPr lang="en-GB" spc="600" dirty="0" smtClean="0">
                <a:latin typeface="Century Gothic" panose="020B0502020202020204" pitchFamily="34" charset="0"/>
              </a:rPr>
              <a:t>atthew  Chapter 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244" y="4379499"/>
            <a:ext cx="9144000" cy="1243840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Bahnschrift Light Condensed" panose="020B0502040204020203" pitchFamily="34" charset="0"/>
              </a:rPr>
              <a:t>Kingdom Parables were spoken.</a:t>
            </a:r>
            <a:endParaRPr lang="en-GB" sz="66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01" y="2513497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561" y="913814"/>
            <a:ext cx="11140579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15:35,36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055" y="3231220"/>
            <a:ext cx="9144000" cy="280465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Bahnschrift Light Condensed" panose="020B0502040204020203" pitchFamily="34" charset="0"/>
              </a:rPr>
              <a:t>35</a:t>
            </a:r>
            <a:r>
              <a:rPr lang="en-GB" sz="4400" dirty="0" smtClean="0">
                <a:latin typeface="Bahnschrift Light Condensed" panose="020B0502040204020203" pitchFamily="34" charset="0"/>
              </a:rPr>
              <a:t> So </a:t>
            </a:r>
            <a:r>
              <a:rPr lang="en-GB" sz="4400" dirty="0">
                <a:latin typeface="Bahnschrift Light Condensed" panose="020B0502040204020203" pitchFamily="34" charset="0"/>
              </a:rPr>
              <a:t>He commanded the multitude to sit down on the ground. </a:t>
            </a:r>
            <a:endParaRPr lang="en-GB" sz="4400" dirty="0" smtClean="0">
              <a:latin typeface="Bahnschrift Light Condensed" panose="020B0502040204020203" pitchFamily="34" charset="0"/>
            </a:endParaRPr>
          </a:p>
          <a:p>
            <a:r>
              <a:rPr lang="en-GB" dirty="0" smtClean="0">
                <a:latin typeface="Bahnschrift Light Condensed" panose="020B0502040204020203" pitchFamily="34" charset="0"/>
              </a:rPr>
              <a:t>36 </a:t>
            </a:r>
            <a:r>
              <a:rPr lang="en-GB" sz="4400" dirty="0">
                <a:latin typeface="Bahnschrift Light Condensed" panose="020B0502040204020203" pitchFamily="34" charset="0"/>
              </a:rPr>
              <a:t>And He took the seven loaves and the fish and gave thanks, broke them and gave them to His disciples; and the disciples gave to the multitude. 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7925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Bahnschrift Light SemiCondensed" panose="020B0502040204020203" pitchFamily="34" charset="0"/>
              </a:rPr>
              <a:t>Jesus was just creating it right out of His own hands.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The Feeding of the 5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825625"/>
            <a:ext cx="9832974" cy="49164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Matthew 15:37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“They did all eat, and they were filled.”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he Feeding of the 5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787" y="4012406"/>
            <a:ext cx="5591175" cy="27955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3" y="985597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36" y="261307"/>
            <a:ext cx="11181515" cy="1030770"/>
          </a:xfrm>
        </p:spPr>
        <p:txBody>
          <a:bodyPr>
            <a:normAutofit/>
          </a:bodyPr>
          <a:lstStyle/>
          <a:p>
            <a:r>
              <a:rPr lang="en-GB" b="1" dirty="0">
                <a:latin typeface="Bahnschrift Light Condensed" panose="020B0502040204020203" pitchFamily="34" charset="0"/>
              </a:rPr>
              <a:t>The first feeding had how many baskets? </a:t>
            </a:r>
            <a:endParaRPr lang="en-GB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87" y="1496999"/>
            <a:ext cx="11865863" cy="78175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Bahnschrift Light Condensed" panose="020B0502040204020203" pitchFamily="34" charset="0"/>
              </a:rPr>
              <a:t>Twelve, one for each disciple.</a:t>
            </a:r>
            <a:endParaRPr lang="en-GB" sz="72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6137" y="2972624"/>
            <a:ext cx="11865863" cy="243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5400" b="1" dirty="0">
                <a:latin typeface="Bahnschrift Light Condensed" panose="020B0502040204020203" pitchFamily="34" charset="0"/>
              </a:rPr>
              <a:t>Here you </a:t>
            </a:r>
            <a:r>
              <a:rPr lang="en-GB" sz="5400" b="1" dirty="0" smtClean="0">
                <a:latin typeface="Bahnschrift Light Condensed" panose="020B0502040204020203" pitchFamily="34" charset="0"/>
              </a:rPr>
              <a:t>have  S E V E N . </a:t>
            </a:r>
            <a:endParaRPr lang="en-GB" sz="5400" b="1" dirty="0">
              <a:latin typeface="Bahnschrift Light Condensed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5400" dirty="0">
                <a:latin typeface="Bahnschrift Light Condensed" panose="020B0502040204020203" pitchFamily="34" charset="0"/>
              </a:rPr>
              <a:t>Why the difference? </a:t>
            </a:r>
          </a:p>
          <a:p>
            <a:pPr>
              <a:lnSpc>
                <a:spcPct val="120000"/>
              </a:lnSpc>
            </a:pPr>
            <a:endParaRPr lang="en-GB" sz="72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pic>
        <p:nvPicPr>
          <p:cNvPr id="9" name="Picture 4" descr="The Feeding of the 5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83" y="4268308"/>
            <a:ext cx="5964567" cy="29822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850" y="214934"/>
            <a:ext cx="9144000" cy="1391134"/>
          </a:xfrm>
        </p:spPr>
        <p:txBody>
          <a:bodyPr>
            <a:normAutofit fontScale="90000"/>
          </a:bodyPr>
          <a:lstStyle/>
          <a:p>
            <a:r>
              <a:rPr lang="en-GB" sz="8800" spc="600" dirty="0">
                <a:latin typeface="Century Gothic" panose="020B0502020202020204" pitchFamily="34" charset="0"/>
              </a:rPr>
              <a:t>Matthew 14:20,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323272"/>
            <a:ext cx="9144000" cy="1765092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Bahnschrift Light Condensed" panose="020B0502040204020203" pitchFamily="34" charset="0"/>
              </a:rPr>
              <a:t>Basket Greek </a:t>
            </a:r>
            <a:r>
              <a:rPr lang="en-GB" sz="4400" dirty="0">
                <a:latin typeface="Bahnschrift Light Condensed" panose="020B0502040204020203" pitchFamily="34" charset="0"/>
              </a:rPr>
              <a:t>word is </a:t>
            </a:r>
            <a:r>
              <a:rPr lang="en-GB" sz="6600" b="1" spc="600" dirty="0" err="1" smtClean="0">
                <a:latin typeface="Bahnschrift Light Condensed" panose="020B0502040204020203" pitchFamily="34" charset="0"/>
              </a:rPr>
              <a:t>Kophinos</a:t>
            </a:r>
            <a:r>
              <a:rPr lang="en-GB" sz="6600" b="1" spc="600" dirty="0" smtClean="0">
                <a:latin typeface="Bahnschrift Light Condensed" panose="020B0502040204020203" pitchFamily="34" charset="0"/>
              </a:rPr>
              <a:t>. </a:t>
            </a:r>
            <a:endParaRPr lang="en-GB" sz="4400" b="1" spc="6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0285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agrass Basket for Plants &amp; Storage - Amante Marketplace – Amante  Marketpl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58" y="2872468"/>
            <a:ext cx="4220482" cy="4220482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6522"/>
            <a:ext cx="9144000" cy="1765092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Bahnschrift Light Condensed" panose="020B0502040204020203" pitchFamily="34" charset="0"/>
              </a:rPr>
              <a:t>Greek </a:t>
            </a:r>
            <a:r>
              <a:rPr lang="en-GB" sz="4400" dirty="0">
                <a:latin typeface="Bahnschrift Light Condensed" panose="020B0502040204020203" pitchFamily="34" charset="0"/>
              </a:rPr>
              <a:t>word is </a:t>
            </a:r>
            <a:r>
              <a:rPr lang="en-GB" sz="6600" b="1" spc="600" dirty="0" err="1" smtClean="0">
                <a:latin typeface="Bahnschrift Light Condensed" panose="020B0502040204020203" pitchFamily="34" charset="0"/>
              </a:rPr>
              <a:t>Spuris</a:t>
            </a:r>
            <a:endParaRPr lang="en-GB" sz="4400" b="1" spc="600" dirty="0">
              <a:latin typeface="Bahnschrift Light Condensed" panose="020B0502040204020203" pitchFamily="34" charset="0"/>
            </a:endParaRPr>
          </a:p>
        </p:txBody>
      </p:sp>
      <p:pic>
        <p:nvPicPr>
          <p:cNvPr id="8" name="Picture 2" descr="50 Unique Laundry Bags Baskets To Fit Any Theme, 49% O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6" y="1302281"/>
            <a:ext cx="5559425" cy="5555719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36" y="261307"/>
            <a:ext cx="11181515" cy="103077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Bahnschrift Light Condensed" panose="020B0502040204020203" pitchFamily="34" charset="0"/>
              </a:rPr>
              <a:t>Feeding of </a:t>
            </a:r>
            <a:r>
              <a:rPr lang="en-GB" b="1" dirty="0">
                <a:latin typeface="Bahnschrift Light Condensed" panose="020B0502040204020203" pitchFamily="34" charset="0"/>
              </a:rPr>
              <a:t>the </a:t>
            </a:r>
            <a:r>
              <a:rPr lang="en-GB" b="1" dirty="0" smtClean="0">
                <a:latin typeface="Bahnschrift Light Condensed" panose="020B0502040204020203" pitchFamily="34" charset="0"/>
              </a:rPr>
              <a:t>5,000        </a:t>
            </a:r>
            <a:r>
              <a:rPr lang="en-GB" b="1" dirty="0">
                <a:latin typeface="Bahnschrift Light Condensed" panose="020B0502040204020203" pitchFamily="34" charset="0"/>
              </a:rPr>
              <a:t>Feeding of the </a:t>
            </a:r>
            <a:r>
              <a:rPr lang="en-GB" b="1" dirty="0" smtClean="0">
                <a:latin typeface="Bahnschrift Light Condensed" panose="020B0502040204020203" pitchFamily="34" charset="0"/>
              </a:rPr>
              <a:t>4,000</a:t>
            </a:r>
            <a:endParaRPr lang="en-GB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4" y="1199841"/>
            <a:ext cx="11865863" cy="7817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5400" b="1" dirty="0" err="1" smtClean="0">
                <a:latin typeface="Bahnschrift Light Condensed" panose="020B0502040204020203" pitchFamily="34" charset="0"/>
              </a:rPr>
              <a:t>Kophinos</a:t>
            </a:r>
            <a:r>
              <a:rPr lang="en-GB" sz="5400" b="1" dirty="0">
                <a:latin typeface="Bahnschrift Light Condensed" panose="020B0502040204020203" pitchFamily="34" charset="0"/>
              </a:rPr>
              <a:t> </a:t>
            </a:r>
            <a:r>
              <a:rPr lang="en-GB" sz="5400" b="1" dirty="0" smtClean="0">
                <a:latin typeface="Bahnschrift Light Condensed" panose="020B0502040204020203" pitchFamily="34" charset="0"/>
              </a:rPr>
              <a:t>                                </a:t>
            </a:r>
            <a:r>
              <a:rPr lang="en-GB" sz="5400" b="1" dirty="0" err="1" smtClean="0">
                <a:latin typeface="Bahnschrift Light Condensed" panose="020B0502040204020203" pitchFamily="34" charset="0"/>
              </a:rPr>
              <a:t>Spuris</a:t>
            </a:r>
            <a:endParaRPr lang="en-GB" sz="96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8899" y="2107688"/>
            <a:ext cx="11865863" cy="117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4400" b="1" dirty="0">
                <a:latin typeface="Bahnschrift Light Condensed" panose="020B0502040204020203" pitchFamily="34" charset="0"/>
              </a:rPr>
              <a:t>Jewish </a:t>
            </a:r>
            <a:r>
              <a:rPr lang="en-GB" sz="4400" b="1" dirty="0" smtClean="0">
                <a:latin typeface="Bahnschrift Light Condensed" panose="020B0502040204020203" pitchFamily="34" charset="0"/>
              </a:rPr>
              <a:t>baskets                               Gentile basket </a:t>
            </a:r>
            <a:endParaRPr lang="en-GB" sz="6000" b="1" dirty="0">
              <a:ln w="6350">
                <a:solidFill>
                  <a:schemeClr val="tx1"/>
                </a:solidFill>
                <a:prstDash val="solid"/>
              </a:ln>
              <a:latin typeface="Bahnschrift Light Condensed" panose="020B0502040204020203" pitchFamily="34" charset="0"/>
            </a:endParaRPr>
          </a:p>
        </p:txBody>
      </p:sp>
      <p:pic>
        <p:nvPicPr>
          <p:cNvPr id="5122" name="Picture 2" descr="What's the difference between the feeding of the 4,000 and the 5,000? –  Restless Pilgr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12833" r="18377" b="9501"/>
          <a:stretch/>
        </p:blipFill>
        <p:spPr bwMode="auto">
          <a:xfrm>
            <a:off x="5939336" y="2940241"/>
            <a:ext cx="5926526" cy="37780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ur Thousand Are Miraculously Fed | Chris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0" y="2890514"/>
            <a:ext cx="5089525" cy="3827786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5300" y="98366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>
                <a:latin typeface="Century Gothic" panose="020B0502020202020204" pitchFamily="34" charset="0"/>
              </a:rPr>
              <a:t>Acts 9:25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3912033"/>
            <a:ext cx="6305550" cy="1765092"/>
          </a:xfrm>
        </p:spPr>
        <p:txBody>
          <a:bodyPr>
            <a:normAutofit lnSpcReduction="10000"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Then the disciples took him by night and let him down through the wall in a large basket.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" y="2436357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ble Fun For Kids: Paul Escapes Damascus in a Bask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1369" r="33206" b="-1369"/>
          <a:stretch/>
        </p:blipFill>
        <p:spPr bwMode="auto">
          <a:xfrm>
            <a:off x="7756886" y="324610"/>
            <a:ext cx="4187463" cy="6597514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1953"/>
            <a:ext cx="11506200" cy="1391134"/>
          </a:xfrm>
        </p:spPr>
        <p:txBody>
          <a:bodyPr>
            <a:normAutofit/>
          </a:bodyPr>
          <a:lstStyle/>
          <a:p>
            <a:r>
              <a:rPr lang="en-GB" sz="8000" spc="600" dirty="0" smtClean="0">
                <a:latin typeface="Century Gothic" panose="020B0502020202020204" pitchFamily="34" charset="0"/>
              </a:rPr>
              <a:t>Matthew 15:38,39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9541"/>
            <a:ext cx="9144000" cy="2577340"/>
          </a:xfrm>
        </p:spPr>
        <p:txBody>
          <a:bodyPr>
            <a:normAutofit lnSpcReduction="10000"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38, Now those who ate were four thousand men, besides women and children. </a:t>
            </a:r>
            <a:endParaRPr lang="en-GB" sz="4400" dirty="0" smtClean="0">
              <a:latin typeface="Bahnschrift Light Condensed" panose="020B0502040204020203" pitchFamily="34" charset="0"/>
            </a:endParaRPr>
          </a:p>
          <a:p>
            <a:r>
              <a:rPr lang="en-GB" sz="4400" dirty="0" smtClean="0">
                <a:latin typeface="Bahnschrift Light Condensed" panose="020B0502040204020203" pitchFamily="34" charset="0"/>
              </a:rPr>
              <a:t>39</a:t>
            </a:r>
            <a:r>
              <a:rPr lang="en-GB" sz="4400" dirty="0">
                <a:latin typeface="Bahnschrift Light Condensed" panose="020B0502040204020203" pitchFamily="34" charset="0"/>
              </a:rPr>
              <a:t>, And He sent away the multitude, got into the boat, and came to the region of </a:t>
            </a:r>
            <a:r>
              <a:rPr lang="en-GB" sz="4400" dirty="0" err="1">
                <a:latin typeface="Bahnschrift Light Condensed" panose="020B0502040204020203" pitchFamily="34" charset="0"/>
              </a:rPr>
              <a:t>Magdala</a:t>
            </a:r>
            <a:r>
              <a:rPr lang="en-GB" sz="4400" dirty="0">
                <a:latin typeface="Bahnschrift Light Condensed" panose="020B0502040204020203" pitchFamily="34" charset="0"/>
              </a:rPr>
              <a:t>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1788407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rmAutofit fontScale="90000"/>
          </a:bodyPr>
          <a:lstStyle/>
          <a:p>
            <a:pPr marL="742950" indent="-742950">
              <a:buAutoNum type="arabicPeriod"/>
            </a:pPr>
            <a:r>
              <a:rPr lang="en-GB" sz="8000" dirty="0">
                <a:latin typeface="Bahnschrift Light Condensed" panose="020B0502040204020203" pitchFamily="34" charset="0"/>
              </a:rPr>
              <a:t>The divine power of Jesus Christ.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2268"/>
            <a:ext cx="9144000" cy="398145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Bahnschrift Light Condensed" panose="020B0502040204020203" pitchFamily="34" charset="0"/>
              </a:rPr>
              <a:t>He </a:t>
            </a:r>
            <a:r>
              <a:rPr lang="en-GB" sz="6000" dirty="0">
                <a:latin typeface="Bahnschrift Light Condensed" panose="020B0502040204020203" pitchFamily="34" charset="0"/>
              </a:rPr>
              <a:t>is the Creator God. </a:t>
            </a:r>
            <a:endParaRPr lang="en-GB" sz="6000" dirty="0" smtClean="0">
              <a:latin typeface="Bahnschrift Light Condensed" panose="020B0502040204020203" pitchFamily="34" charset="0"/>
            </a:endParaRPr>
          </a:p>
          <a:p>
            <a:endParaRPr lang="en-GB" sz="2000" dirty="0" smtClean="0">
              <a:latin typeface="Bahnschrift Light Condensed" panose="020B0502040204020203" pitchFamily="34" charset="0"/>
            </a:endParaRPr>
          </a:p>
          <a:p>
            <a:r>
              <a:rPr lang="en-GB" sz="4400" dirty="0">
                <a:latin typeface="Bahnschrift Light Condensed" panose="020B0502040204020203" pitchFamily="34" charset="0"/>
              </a:rPr>
              <a:t>It is God alone who can create, and here He is creating limbs, creating eyes, creating tongues, re-creating bodies, creating fish and bread. </a:t>
            </a:r>
          </a:p>
          <a:p>
            <a:pPr marL="742950" indent="-742950">
              <a:buAutoNum type="arabicPeriod"/>
            </a:pPr>
            <a:endParaRPr lang="en-GB" sz="4400" dirty="0" smtClean="0">
              <a:latin typeface="Bahnschrift Light Condensed" panose="020B0502040204020203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-3830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756" y="31269"/>
            <a:ext cx="12192000" cy="1391134"/>
          </a:xfrm>
        </p:spPr>
        <p:txBody>
          <a:bodyPr>
            <a:noAutofit/>
          </a:bodyPr>
          <a:lstStyle/>
          <a:p>
            <a:r>
              <a:rPr lang="sv-SE" sz="7200" dirty="0" smtClean="0">
                <a:latin typeface="Century Gothic" panose="020B0502020202020204" pitchFamily="34" charset="0"/>
              </a:rPr>
              <a:t>M</a:t>
            </a:r>
            <a:r>
              <a:rPr lang="sv-SE" sz="5400" dirty="0" smtClean="0">
                <a:latin typeface="Century Gothic" panose="020B0502020202020204" pitchFamily="34" charset="0"/>
              </a:rPr>
              <a:t>atthew 13:53  </a:t>
            </a:r>
            <a:r>
              <a:rPr lang="sv-SE" sz="3600" i="1" dirty="0" smtClean="0">
                <a:latin typeface="Century Gothic" panose="020B0502020202020204" pitchFamily="34" charset="0"/>
              </a:rPr>
              <a:t>till </a:t>
            </a:r>
            <a:r>
              <a:rPr lang="sv-SE" sz="5400" dirty="0" smtClean="0">
                <a:latin typeface="Century Gothic" panose="020B0502020202020204" pitchFamily="34" charset="0"/>
              </a:rPr>
              <a:t> </a:t>
            </a:r>
            <a:r>
              <a:rPr lang="sv-SE" sz="7200" dirty="0" smtClean="0">
                <a:latin typeface="Century Gothic" panose="020B0502020202020204" pitchFamily="34" charset="0"/>
              </a:rPr>
              <a:t>M</a:t>
            </a:r>
            <a:r>
              <a:rPr lang="sv-SE" sz="5400" dirty="0" smtClean="0">
                <a:latin typeface="Century Gothic" panose="020B0502020202020204" pitchFamily="34" charset="0"/>
              </a:rPr>
              <a:t>atthew 16:12,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748" y="1867935"/>
            <a:ext cx="9925877" cy="4693823"/>
          </a:xfrm>
        </p:spPr>
        <p:txBody>
          <a:bodyPr>
            <a:normAutofit/>
          </a:bodyPr>
          <a:lstStyle/>
          <a:p>
            <a:pPr algn="l"/>
            <a:r>
              <a:rPr lang="en-GB" sz="3700" dirty="0" smtClean="0">
                <a:latin typeface="Bahnschrift Light Condensed" panose="020B0502040204020203" pitchFamily="34" charset="0"/>
              </a:rPr>
              <a:t>                                  Eight Incidents</a:t>
            </a:r>
          </a:p>
        </p:txBody>
      </p:sp>
    </p:spTree>
    <p:extLst>
      <p:ext uri="{BB962C8B-B14F-4D97-AF65-F5344CB8AC3E}">
        <p14:creationId xmlns:p14="http://schemas.microsoft.com/office/powerpoint/2010/main" val="26619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Bahnschrift Light Condensed" panose="020B0502040204020203" pitchFamily="34" charset="0"/>
              </a:rPr>
              <a:t>2. </a:t>
            </a:r>
            <a:r>
              <a:rPr lang="en-GB" sz="6300" dirty="0" smtClean="0">
                <a:latin typeface="Bahnschrift Light Condensed" panose="020B0502040204020203" pitchFamily="34" charset="0"/>
              </a:rPr>
              <a:t>Goal </a:t>
            </a:r>
            <a:r>
              <a:rPr lang="en-GB" sz="6300" dirty="0">
                <a:latin typeface="Bahnschrift Light Condensed" panose="020B0502040204020203" pitchFamily="34" charset="0"/>
              </a:rPr>
              <a:t>of all ministries is to worship God.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2268"/>
            <a:ext cx="9144000" cy="398145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Bahnschrift Light Condensed" panose="020B0502040204020203" pitchFamily="34" charset="0"/>
              </a:rPr>
              <a:t>Everything is to redound to the praise and the glory of God. That is the goal of all ministry.</a:t>
            </a:r>
            <a:endParaRPr lang="en-GB" sz="3600" dirty="0" smtClean="0">
              <a:latin typeface="Bahnschrift Light Condensed" panose="020B0502040204020203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Bahnschrift Light Condensed" panose="020B0502040204020203" pitchFamily="34" charset="0"/>
              </a:rPr>
              <a:t>2. </a:t>
            </a:r>
            <a:r>
              <a:rPr lang="en-GB" sz="6300" dirty="0" smtClean="0">
                <a:latin typeface="Bahnschrift Light Condensed" panose="020B0502040204020203" pitchFamily="34" charset="0"/>
              </a:rPr>
              <a:t>Goal </a:t>
            </a:r>
            <a:r>
              <a:rPr lang="en-GB" sz="6300" dirty="0">
                <a:latin typeface="Bahnschrift Light Condensed" panose="020B0502040204020203" pitchFamily="34" charset="0"/>
              </a:rPr>
              <a:t>of all ministries is to worship God.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2610818"/>
            <a:ext cx="9321800" cy="374553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Bahnschrift Light Condensed" panose="020B0502040204020203" pitchFamily="34" charset="0"/>
              </a:rPr>
              <a:t>2 Corinthians 4:15, </a:t>
            </a:r>
            <a:endParaRPr lang="en-GB" sz="6000" dirty="0" smtClean="0">
              <a:latin typeface="Bahnschrift Light Condensed" panose="020B0502040204020203" pitchFamily="34" charset="0"/>
            </a:endParaRPr>
          </a:p>
          <a:p>
            <a:endParaRPr lang="en-GB" sz="1400" dirty="0">
              <a:latin typeface="Bahnschrift Light Condensed" panose="020B0502040204020203" pitchFamily="34" charset="0"/>
            </a:endParaRPr>
          </a:p>
          <a:p>
            <a:r>
              <a:rPr lang="en-GB" sz="4400" dirty="0">
                <a:latin typeface="Bahnschrift Light Condensed" panose="020B0502040204020203" pitchFamily="34" charset="0"/>
              </a:rPr>
              <a:t>“Carry the message and be thankful that the abundant grace might, through the thanksgiving of many, redound to the glory of God.”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Bahnschrift Light Condensed" panose="020B0502040204020203" pitchFamily="34" charset="0"/>
              </a:rPr>
              <a:t>2. </a:t>
            </a:r>
            <a:r>
              <a:rPr lang="en-GB" sz="6300" dirty="0" smtClean="0">
                <a:latin typeface="Bahnschrift Light Condensed" panose="020B0502040204020203" pitchFamily="34" charset="0"/>
              </a:rPr>
              <a:t>Goal </a:t>
            </a:r>
            <a:r>
              <a:rPr lang="en-GB" sz="6300" dirty="0">
                <a:latin typeface="Bahnschrift Light Condensed" panose="020B0502040204020203" pitchFamily="34" charset="0"/>
              </a:rPr>
              <a:t>of all ministries is to worship God.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550" y="2610818"/>
            <a:ext cx="10541000" cy="374553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Bahnschrift Light Condensed" panose="020B0502040204020203" pitchFamily="34" charset="0"/>
              </a:rPr>
              <a:t>John 4:23-24, </a:t>
            </a:r>
            <a:endParaRPr lang="en-GB" sz="1400" dirty="0" smtClean="0">
              <a:latin typeface="Bahnschrift Light Condensed" panose="020B0502040204020203" pitchFamily="34" charset="0"/>
            </a:endParaRPr>
          </a:p>
          <a:p>
            <a:r>
              <a:rPr lang="en-GB" dirty="0" smtClean="0">
                <a:latin typeface="Bahnschrift Light Condensed" panose="020B0502040204020203" pitchFamily="34" charset="0"/>
              </a:rPr>
              <a:t>23 </a:t>
            </a:r>
            <a:r>
              <a:rPr lang="en-GB" sz="3600" dirty="0" smtClean="0">
                <a:latin typeface="Bahnschrift Light Condensed" panose="020B0502040204020203" pitchFamily="34" charset="0"/>
              </a:rPr>
              <a:t>But </a:t>
            </a:r>
            <a:r>
              <a:rPr lang="en-GB" sz="3600" dirty="0">
                <a:latin typeface="Bahnschrift Light Condensed" panose="020B0502040204020203" pitchFamily="34" charset="0"/>
              </a:rPr>
              <a:t>the hour is coming, and now is, when the true worshipers will worship the Father in spirit and truth; for the Father is seeking such to worship Him. </a:t>
            </a:r>
            <a:endParaRPr lang="en-GB" sz="3600" dirty="0" smtClean="0">
              <a:latin typeface="Bahnschrift Light Condensed" panose="020B0502040204020203" pitchFamily="34" charset="0"/>
            </a:endParaRPr>
          </a:p>
          <a:p>
            <a:r>
              <a:rPr lang="en-GB" dirty="0" smtClean="0">
                <a:latin typeface="Bahnschrift Light Condensed" panose="020B0502040204020203" pitchFamily="34" charset="0"/>
              </a:rPr>
              <a:t>24</a:t>
            </a:r>
            <a:r>
              <a:rPr lang="en-GB" sz="3600" dirty="0" smtClean="0">
                <a:latin typeface="Bahnschrift Light Condensed" panose="020B0502040204020203" pitchFamily="34" charset="0"/>
              </a:rPr>
              <a:t> </a:t>
            </a:r>
            <a:r>
              <a:rPr lang="en-GB" sz="3600" dirty="0">
                <a:latin typeface="Bahnschrift Light Condensed" panose="020B0502040204020203" pitchFamily="34" charset="0"/>
              </a:rPr>
              <a:t>God is Spirit, and those who worship Him must worship in spirit and truth.”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Autofit/>
          </a:bodyPr>
          <a:lstStyle/>
          <a:p>
            <a:r>
              <a:rPr lang="en-GB" dirty="0">
                <a:latin typeface="Bahnschrift Light Condensed" panose="020B0502040204020203" pitchFamily="34" charset="0"/>
              </a:rPr>
              <a:t>3.	Dependence on divine resources. </a:t>
            </a:r>
            <a:endParaRPr lang="en-GB" sz="63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2610818"/>
            <a:ext cx="9321800" cy="3745532"/>
          </a:xfrm>
        </p:spPr>
        <p:txBody>
          <a:bodyPr>
            <a:normAutofit/>
          </a:bodyPr>
          <a:lstStyle/>
          <a:p>
            <a:endParaRPr lang="en-GB" sz="4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11506200" cy="1391134"/>
          </a:xfrm>
        </p:spPr>
        <p:txBody>
          <a:bodyPr>
            <a:noAutofit/>
          </a:bodyPr>
          <a:lstStyle/>
          <a:p>
            <a:r>
              <a:rPr lang="en-GB" dirty="0">
                <a:latin typeface="Bahnschrift Light Condensed" panose="020B0502040204020203" pitchFamily="34" charset="0"/>
              </a:rPr>
              <a:t>3.	Dependence on divine resources. </a:t>
            </a:r>
            <a:endParaRPr lang="en-GB" sz="63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2610818"/>
            <a:ext cx="9321800" cy="3745532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Bahnschrift Light Condensed" panose="020B0502040204020203" pitchFamily="34" charset="0"/>
              </a:rPr>
              <a:t>James </a:t>
            </a:r>
            <a:r>
              <a:rPr lang="en-GB" sz="6000" b="1" dirty="0" smtClean="0">
                <a:latin typeface="Bahnschrift Light Condensed" panose="020B0502040204020203" pitchFamily="34" charset="0"/>
              </a:rPr>
              <a:t>1:17</a:t>
            </a:r>
          </a:p>
          <a:p>
            <a:r>
              <a:rPr lang="en-GB" sz="4000" dirty="0">
                <a:latin typeface="Bahnschrift Light Condensed" panose="020B0502040204020203" pitchFamily="34" charset="0"/>
              </a:rPr>
              <a:t>Every good gift and every perfect gift is from above, and comes down from the Father of lights, with whom there is no variation or shadow of turning.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139113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435732"/>
            <a:ext cx="11506200" cy="1391134"/>
          </a:xfrm>
        </p:spPr>
        <p:txBody>
          <a:bodyPr>
            <a:noAutofit/>
          </a:bodyPr>
          <a:lstStyle/>
          <a:p>
            <a:r>
              <a:rPr lang="en-GB" sz="6600" dirty="0">
                <a:latin typeface="Bahnschrift Light Condensed" panose="020B0502040204020203" pitchFamily="34" charset="0"/>
              </a:rPr>
              <a:t>4.	Divine supply.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3461718"/>
            <a:ext cx="9321800" cy="374553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Lord says, “Give me what you got. It isn’t enough, but I will multiply it and make it enough.” 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39" y="213408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435732"/>
            <a:ext cx="11506200" cy="1391134"/>
          </a:xfrm>
        </p:spPr>
        <p:txBody>
          <a:bodyPr>
            <a:noAutofit/>
          </a:bodyPr>
          <a:lstStyle/>
          <a:p>
            <a:r>
              <a:rPr lang="en-GB" sz="6600" dirty="0">
                <a:latin typeface="Bahnschrift Light Condensed" panose="020B0502040204020203" pitchFamily="34" charset="0"/>
              </a:rPr>
              <a:t>5.	Lord needs waiters.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461718"/>
            <a:ext cx="11176000" cy="374553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Bahnschrift Light Condensed" panose="020B0502040204020203" pitchFamily="34" charset="0"/>
              </a:rPr>
              <a:t>It’s </a:t>
            </a:r>
            <a:r>
              <a:rPr lang="en-GB" sz="4400" b="1" dirty="0" smtClean="0">
                <a:latin typeface="Bahnschrift Light Condensed" panose="020B0502040204020203" pitchFamily="34" charset="0"/>
              </a:rPr>
              <a:t>GOD </a:t>
            </a:r>
            <a:r>
              <a:rPr lang="en-GB" sz="4400" dirty="0" smtClean="0">
                <a:latin typeface="Bahnschrift Light Condensed" panose="020B0502040204020203" pitchFamily="34" charset="0"/>
              </a:rPr>
              <a:t>who </a:t>
            </a:r>
            <a:r>
              <a:rPr lang="en-GB" sz="4400" b="1" dirty="0">
                <a:latin typeface="Bahnschrift Light Condensed" panose="020B0502040204020203" pitchFamily="34" charset="0"/>
              </a:rPr>
              <a:t>creates, </a:t>
            </a:r>
            <a:r>
              <a:rPr lang="en-GB" sz="4400" dirty="0">
                <a:latin typeface="Bahnschrift Light Condensed" panose="020B0502040204020203" pitchFamily="34" charset="0"/>
              </a:rPr>
              <a:t>and we deliver. </a:t>
            </a:r>
          </a:p>
          <a:p>
            <a:r>
              <a:rPr lang="en-GB" sz="4400" dirty="0">
                <a:latin typeface="Bahnschrift Light Condensed" panose="020B0502040204020203" pitchFamily="34" charset="0"/>
              </a:rPr>
              <a:t>That’s the basic principle on which we live in this life.</a:t>
            </a: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39" y="2134084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-3830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756" y="31269"/>
            <a:ext cx="12192000" cy="1391134"/>
          </a:xfrm>
        </p:spPr>
        <p:txBody>
          <a:bodyPr>
            <a:noAutofit/>
          </a:bodyPr>
          <a:lstStyle/>
          <a:p>
            <a:r>
              <a:rPr lang="sv-SE" sz="7200" dirty="0" smtClean="0">
                <a:latin typeface="Century Gothic" panose="020B0502020202020204" pitchFamily="34" charset="0"/>
              </a:rPr>
              <a:t>M</a:t>
            </a:r>
            <a:r>
              <a:rPr lang="sv-SE" sz="5400" dirty="0" smtClean="0">
                <a:latin typeface="Century Gothic" panose="020B0502020202020204" pitchFamily="34" charset="0"/>
              </a:rPr>
              <a:t>atthew 13:53  </a:t>
            </a:r>
            <a:r>
              <a:rPr lang="sv-SE" sz="3600" i="1" dirty="0" smtClean="0">
                <a:latin typeface="Century Gothic" panose="020B0502020202020204" pitchFamily="34" charset="0"/>
              </a:rPr>
              <a:t>till </a:t>
            </a:r>
            <a:r>
              <a:rPr lang="sv-SE" sz="5400" dirty="0" smtClean="0">
                <a:latin typeface="Century Gothic" panose="020B0502020202020204" pitchFamily="34" charset="0"/>
              </a:rPr>
              <a:t> </a:t>
            </a:r>
            <a:r>
              <a:rPr lang="sv-SE" sz="7200" dirty="0" smtClean="0">
                <a:latin typeface="Century Gothic" panose="020B0502020202020204" pitchFamily="34" charset="0"/>
              </a:rPr>
              <a:t>M</a:t>
            </a:r>
            <a:r>
              <a:rPr lang="sv-SE" sz="5400" dirty="0" smtClean="0">
                <a:latin typeface="Century Gothic" panose="020B0502020202020204" pitchFamily="34" charset="0"/>
              </a:rPr>
              <a:t>atthew 16:12,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748" y="1963185"/>
            <a:ext cx="9925877" cy="469382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4800" dirty="0" smtClean="0">
                <a:latin typeface="Bahnschrift Light Condensed" panose="020B0502040204020203" pitchFamily="34" charset="0"/>
              </a:rPr>
              <a:t>                                  Eight Incidents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1st response:   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13:53-58 -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Unbelief!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2nd response: 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14:1-12 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Fear that Forfeit’s Christ!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3rd response:  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14:12-21 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Faith for only materials!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4th response:  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14:22-33 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Jesus is Lord. 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5th Response:  </a:t>
            </a:r>
            <a:r>
              <a:rPr lang="en-GB" sz="1400" dirty="0" smtClean="0">
                <a:latin typeface="Bahnschrift Light Condensed" panose="020B0502040204020203" pitchFamily="34" charset="0"/>
              </a:rPr>
              <a:t>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14:36-15:20 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Vain Worship.</a:t>
            </a:r>
          </a:p>
          <a:p>
            <a:pPr algn="l">
              <a:lnSpc>
                <a:spcPct val="120000"/>
              </a:lnSpc>
            </a:pPr>
            <a:r>
              <a:rPr lang="en-GB" sz="4100" dirty="0" smtClean="0">
                <a:latin typeface="Bahnschrift Light Condensed" panose="020B0502040204020203" pitchFamily="34" charset="0"/>
              </a:rPr>
              <a:t>6th Response:  </a:t>
            </a:r>
            <a:r>
              <a:rPr lang="en-GB" sz="4800" b="1" dirty="0" smtClean="0">
                <a:latin typeface="Bahnschrift Light Condensed" panose="020B0502040204020203" pitchFamily="34" charset="0"/>
              </a:rPr>
              <a:t>Matthew 15:29-39   </a:t>
            </a:r>
            <a:r>
              <a:rPr lang="en-GB" sz="4800" dirty="0" smtClean="0">
                <a:latin typeface="Bahnschrift Light Condensed" panose="020B0502040204020203" pitchFamily="34" charset="0"/>
              </a:rPr>
              <a:t>Mega Faith- Good Soil. </a:t>
            </a:r>
            <a:endParaRPr lang="en-GB" sz="4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3" y="-45467"/>
            <a:ext cx="11139554" cy="711817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02" y="97372"/>
            <a:ext cx="10515600" cy="1325563"/>
          </a:xfrm>
        </p:spPr>
        <p:txBody>
          <a:bodyPr/>
          <a:lstStyle/>
          <a:p>
            <a:pPr algn="ctr"/>
            <a:r>
              <a:rPr lang="en-GB" sz="5400" spc="600" dirty="0" smtClean="0">
                <a:latin typeface="Century Gothic" panose="020B0502020202020204" pitchFamily="34" charset="0"/>
              </a:rPr>
              <a:t>B</a:t>
            </a:r>
            <a:r>
              <a:rPr lang="en-GB" dirty="0" smtClean="0">
                <a:latin typeface="Century Gothic" panose="020B0502020202020204" pitchFamily="34" charset="0"/>
              </a:rPr>
              <a:t>A C K G R O U N D 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814"/>
            <a:ext cx="9144000" cy="1391134"/>
          </a:xfrm>
        </p:spPr>
        <p:txBody>
          <a:bodyPr>
            <a:normAutofit/>
          </a:bodyPr>
          <a:lstStyle/>
          <a:p>
            <a:r>
              <a:rPr lang="en-GB" sz="8800" spc="600" dirty="0" smtClean="0">
                <a:latin typeface="Century Gothic" panose="020B0502020202020204" pitchFamily="34" charset="0"/>
              </a:rPr>
              <a:t>M</a:t>
            </a:r>
            <a:r>
              <a:rPr lang="en-GB" spc="600" dirty="0" smtClean="0">
                <a:latin typeface="Century Gothic" panose="020B0502020202020204" pitchFamily="34" charset="0"/>
              </a:rPr>
              <a:t>atthew  15:29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560"/>
            <a:ext cx="9144000" cy="17650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5400" dirty="0" smtClean="0">
                <a:latin typeface="Bahnschrift Light Condensed" panose="020B0502040204020203" pitchFamily="34" charset="0"/>
              </a:rPr>
              <a:t> Jesus departed from there, skirted the Sea of Galilee, and went up on the mountain and sat down there.</a:t>
            </a:r>
            <a:endParaRPr lang="en-GB" sz="5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Picture 4" descr="Gold Line PNG Images Transparent Free Download | PNGM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2160106"/>
            <a:ext cx="7019821" cy="1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1" y="0"/>
            <a:ext cx="75162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9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EFCAAD4F72547B776048F143C6F83" ma:contentTypeVersion="13" ma:contentTypeDescription="Create a new document." ma:contentTypeScope="" ma:versionID="37f75d9ffbeb1c23de3b0aa96b3ff4d6">
  <xsd:schema xmlns:xsd="http://www.w3.org/2001/XMLSchema" xmlns:xs="http://www.w3.org/2001/XMLSchema" xmlns:p="http://schemas.microsoft.com/office/2006/metadata/properties" xmlns:ns2="5620283e-d191-45ef-900c-2941300163fc" xmlns:ns3="06066cf0-36ab-4043-aa1b-027dde327c9d" targetNamespace="http://schemas.microsoft.com/office/2006/metadata/properties" ma:root="true" ma:fieldsID="4e02d3b0dd8e903ae2ca1a726acfb69d" ns2:_="" ns3:_="">
    <xsd:import namespace="5620283e-d191-45ef-900c-2941300163fc"/>
    <xsd:import namespace="06066cf0-36ab-4043-aa1b-027dde327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0283e-d191-45ef-900c-29413001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736e042-a69a-4ad9-84ce-35ffcdbbd1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66cf0-36ab-4043-aa1b-027dde327c9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bf7fe25-7622-4bdc-ba98-4eba45ec3afb}" ma:internalName="TaxCatchAll" ma:showField="CatchAllData" ma:web="06066cf0-36ab-4043-aa1b-027dde327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0283e-d191-45ef-900c-2941300163fc">
      <Terms xmlns="http://schemas.microsoft.com/office/infopath/2007/PartnerControls"/>
    </lcf76f155ced4ddcb4097134ff3c332f>
    <TaxCatchAll xmlns="06066cf0-36ab-4043-aa1b-027dde327c9d" xsi:nil="true"/>
    <Link xmlns="5620283e-d191-45ef-900c-2941300163fc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F7ABA066-1AFE-4F83-806B-2D40A29C0F39}"/>
</file>

<file path=customXml/itemProps2.xml><?xml version="1.0" encoding="utf-8"?>
<ds:datastoreItem xmlns:ds="http://schemas.openxmlformats.org/officeDocument/2006/customXml" ds:itemID="{4DF1DC40-3909-4479-9813-CB3F1E6A6DE4}"/>
</file>

<file path=customXml/itemProps3.xml><?xml version="1.0" encoding="utf-8"?>
<ds:datastoreItem xmlns:ds="http://schemas.openxmlformats.org/officeDocument/2006/customXml" ds:itemID="{1A57C74F-ED35-46D2-8B51-9BB87C2C9D78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1439</Words>
  <Application>Microsoft Office PowerPoint</Application>
  <PresentationFormat>Widescreen</PresentationFormat>
  <Paragraphs>140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Bahnschrift Light Condensed</vt:lpstr>
      <vt:lpstr>Bahnschrift Light SemiCondensed</vt:lpstr>
      <vt:lpstr>Bakery</vt:lpstr>
      <vt:lpstr>Bernadette Rough</vt:lpstr>
      <vt:lpstr>Calibri</vt:lpstr>
      <vt:lpstr>Calibri Light</vt:lpstr>
      <vt:lpstr>Century Gothic</vt:lpstr>
      <vt:lpstr>Office Theme</vt:lpstr>
      <vt:lpstr>PowerPoint Presentation</vt:lpstr>
      <vt:lpstr>7th Response to Jesus  Wayside Soil- Faith for Physical!  Matthew 15:29-39 </vt:lpstr>
      <vt:lpstr>Matthew  15:29-39</vt:lpstr>
      <vt:lpstr>Matthew  Chapter 13</vt:lpstr>
      <vt:lpstr>Matthew 13:53  till  Matthew 16:12,</vt:lpstr>
      <vt:lpstr>Matthew 13:53  till  Matthew 16:12,</vt:lpstr>
      <vt:lpstr>BA C K G R O U N D  </vt:lpstr>
      <vt:lpstr>Matthew  15:29</vt:lpstr>
      <vt:lpstr>PowerPoint Presentation</vt:lpstr>
      <vt:lpstr>PowerPoint Presentation</vt:lpstr>
      <vt:lpstr>Matthew  15:29</vt:lpstr>
      <vt:lpstr>Matthew 14:19,</vt:lpstr>
      <vt:lpstr>Matthew 14:19,</vt:lpstr>
      <vt:lpstr>summer</vt:lpstr>
      <vt:lpstr>Acts 10 </vt:lpstr>
      <vt:lpstr>Our Lord ended each phase of His ministry with a feeding. </vt:lpstr>
      <vt:lpstr>Decapolis</vt:lpstr>
      <vt:lpstr>Decapolis</vt:lpstr>
      <vt:lpstr>PowerPoint Presentation</vt:lpstr>
      <vt:lpstr>Decapolis</vt:lpstr>
      <vt:lpstr>Matthew 4:25, </vt:lpstr>
      <vt:lpstr>Matthew 15:30 </vt:lpstr>
      <vt:lpstr>KULLOS </vt:lpstr>
      <vt:lpstr>They were all throwing these people at His feet.</vt:lpstr>
      <vt:lpstr>Matthew 15:31 </vt:lpstr>
      <vt:lpstr>Mark 7:37</vt:lpstr>
      <vt:lpstr>Astonished</vt:lpstr>
      <vt:lpstr>Matthew 15:31 </vt:lpstr>
      <vt:lpstr>Matthew 9:8, </vt:lpstr>
      <vt:lpstr>What does it mean to glorify God?</vt:lpstr>
      <vt:lpstr>What does it mean to glorify God?</vt:lpstr>
      <vt:lpstr>Matthew 15:32 </vt:lpstr>
      <vt:lpstr>Understand the compassion of God </vt:lpstr>
      <vt:lpstr>Psalms 37:25, </vt:lpstr>
      <vt:lpstr>Matthew 15:32 </vt:lpstr>
      <vt:lpstr>Faint means Collapse</vt:lpstr>
      <vt:lpstr>GOD got bigger things than that, surely but that’s the extent of the  Infinite Heart Of God.</vt:lpstr>
      <vt:lpstr>Matthew 15:33 </vt:lpstr>
      <vt:lpstr>Matthew 15:34 </vt:lpstr>
      <vt:lpstr>Matthew 15:35,36 </vt:lpstr>
      <vt:lpstr>Jesus was just creating it right out of His own hands. </vt:lpstr>
      <vt:lpstr>Matthew 15:37 </vt:lpstr>
      <vt:lpstr>The first feeding had how many baskets? </vt:lpstr>
      <vt:lpstr>Matthew 14:20, </vt:lpstr>
      <vt:lpstr>PowerPoint Presentation</vt:lpstr>
      <vt:lpstr>Feeding of the 5,000        Feeding of the 4,000</vt:lpstr>
      <vt:lpstr>Acts 9:25</vt:lpstr>
      <vt:lpstr>Matthew 15:38,39 </vt:lpstr>
      <vt:lpstr>The divine power of Jesus Christ. </vt:lpstr>
      <vt:lpstr>2. Goal of all ministries is to worship God.</vt:lpstr>
      <vt:lpstr>2. Goal of all ministries is to worship God.</vt:lpstr>
      <vt:lpstr>2. Goal of all ministries is to worship God.</vt:lpstr>
      <vt:lpstr>3. Dependence on divine resources. </vt:lpstr>
      <vt:lpstr>3. Dependence on divine resources. </vt:lpstr>
      <vt:lpstr>4. Divine supply. </vt:lpstr>
      <vt:lpstr>5. Lord needs waiters.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Response to Jesus-  Wayside Soil- Faith for Physical! Matthew 15:29-39 </dc:title>
  <dc:creator>finny moses</dc:creator>
  <cp:lastModifiedBy>finny moses</cp:lastModifiedBy>
  <cp:revision>27</cp:revision>
  <cp:lastPrinted>2023-11-04T22:32:19Z</cp:lastPrinted>
  <dcterms:created xsi:type="dcterms:W3CDTF">2023-11-03T10:52:57Z</dcterms:created>
  <dcterms:modified xsi:type="dcterms:W3CDTF">2023-11-04T22:54:59Z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0x0101004BDEFCAAD4F72547B776048F143C6F83</vt:lpwstr>
  </property>
</Properties>
</file>